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2" r:id="rId2"/>
    <p:sldId id="267" r:id="rId3"/>
    <p:sldId id="266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65" r:id="rId14"/>
    <p:sldId id="264" r:id="rId15"/>
    <p:sldId id="263" r:id="rId16"/>
    <p:sldId id="26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5F7D7D-C89A-406C-AECD-14011792D2F8}" v="2130" dt="2020-03-15T06:53:59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97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49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4891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225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18697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4116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282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536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495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4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875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422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821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953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173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534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34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17E98C-7B5D-439D-BD6E-DB549F1C6640}"/>
              </a:ext>
            </a:extLst>
          </p:cNvPr>
          <p:cNvSpPr txBox="1"/>
          <p:nvPr/>
        </p:nvSpPr>
        <p:spPr>
          <a:xfrm>
            <a:off x="1043950" y="1179151"/>
            <a:ext cx="3300646" cy="446388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sz="3600" b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Operators and Expressions</a:t>
            </a:r>
            <a:endParaRPr lang="en-US" sz="360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13BB77F-724B-4D7F-8167-9B2CE876AEC2}"/>
              </a:ext>
            </a:extLst>
          </p:cNvPr>
          <p:cNvSpPr txBox="1"/>
          <p:nvPr/>
        </p:nvSpPr>
        <p:spPr>
          <a:xfrm>
            <a:off x="4978918" y="1109145"/>
            <a:ext cx="6341016" cy="46039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Operators</a:t>
            </a:r>
          </a:p>
          <a:p>
            <a:pPr marL="742950" lvl="1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Relational Operators</a:t>
            </a:r>
          </a:p>
          <a:p>
            <a:pPr marL="742950" lvl="1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Logical Operators</a:t>
            </a:r>
          </a:p>
          <a:p>
            <a:pPr marL="742950" lvl="1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Shorthand Operators</a:t>
            </a:r>
          </a:p>
          <a:p>
            <a:pPr marL="742950" lvl="1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Expressions</a:t>
            </a:r>
          </a:p>
          <a:p>
            <a:pPr marL="742950" lvl="1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Type conversion</a:t>
            </a:r>
          </a:p>
          <a:p>
            <a:pPr marL="742950" lvl="1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Examples and Practice Questions</a:t>
            </a:r>
          </a:p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19974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473440-95F2-4669-9EB5-2ABB2EC62F53}"/>
              </a:ext>
            </a:extLst>
          </p:cNvPr>
          <p:cNvSpPr txBox="1"/>
          <p:nvPr/>
        </p:nvSpPr>
        <p:spPr>
          <a:xfrm>
            <a:off x="4027449" y="254619"/>
            <a:ext cx="2362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If-Else condition</a:t>
            </a: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1E518613-A761-412A-ABFF-37A5860818EB}"/>
              </a:ext>
            </a:extLst>
          </p:cNvPr>
          <p:cNvSpPr txBox="1"/>
          <p:nvPr/>
        </p:nvSpPr>
        <p:spPr>
          <a:xfrm>
            <a:off x="988742" y="960863"/>
            <a:ext cx="7185102" cy="203132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latin typeface="Calibri"/>
                <a:cs typeface="Calibri"/>
              </a:rPr>
              <a:t>If the condition is true the program will be executed otherwise else block will be executed.</a:t>
            </a:r>
            <a:endParaRPr lang="en-US" dirty="0"/>
          </a:p>
          <a:p>
            <a:endParaRPr lang="en-US" sz="1400" b="1" dirty="0">
              <a:latin typeface="Calibri"/>
              <a:cs typeface="Calibri"/>
            </a:endParaRPr>
          </a:p>
          <a:p>
            <a:endParaRPr lang="en-US" sz="1400" b="1" dirty="0">
              <a:latin typeface="Calibri"/>
              <a:cs typeface="Calibri"/>
            </a:endParaRPr>
          </a:p>
          <a:p>
            <a:r>
              <a:rPr lang="en-US" sz="1400" b="1" dirty="0">
                <a:latin typeface="Calibri"/>
                <a:cs typeface="Calibri"/>
              </a:rPr>
              <a:t>Syntax:</a:t>
            </a:r>
          </a:p>
          <a:p>
            <a:endParaRPr lang="en-US" sz="1400" dirty="0">
              <a:latin typeface="Calibri"/>
              <a:cs typeface="Calibri"/>
            </a:endParaRPr>
          </a:p>
          <a:p>
            <a:r>
              <a:rPr lang="en-US" sz="1400" dirty="0">
                <a:latin typeface="Calibri"/>
                <a:cs typeface="Calibri"/>
              </a:rPr>
              <a:t>If condition:</a:t>
            </a:r>
          </a:p>
          <a:p>
            <a:r>
              <a:rPr lang="en-US" sz="1400" dirty="0">
                <a:latin typeface="Calibri"/>
                <a:cs typeface="Calibri"/>
              </a:rPr>
              <a:t>        Statement</a:t>
            </a:r>
          </a:p>
          <a:p>
            <a:r>
              <a:rPr lang="en-US" sz="1400" dirty="0">
                <a:latin typeface="Calibri"/>
                <a:cs typeface="Calibri"/>
              </a:rPr>
              <a:t>else:</a:t>
            </a:r>
          </a:p>
          <a:p>
            <a:r>
              <a:rPr lang="en-US" sz="1400" dirty="0">
                <a:latin typeface="Calibri"/>
                <a:cs typeface="Calibri"/>
              </a:rPr>
              <a:t>      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3645D3-7461-4EC4-8115-9FE36E2C52C5}"/>
              </a:ext>
            </a:extLst>
          </p:cNvPr>
          <p:cNvSpPr txBox="1"/>
          <p:nvPr/>
        </p:nvSpPr>
        <p:spPr>
          <a:xfrm>
            <a:off x="988741" y="147196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726376-04AA-43A4-82F1-18F27CCFBA47}"/>
              </a:ext>
            </a:extLst>
          </p:cNvPr>
          <p:cNvSpPr txBox="1"/>
          <p:nvPr/>
        </p:nvSpPr>
        <p:spPr>
          <a:xfrm>
            <a:off x="988742" y="3153936"/>
            <a:ext cx="2362200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latin typeface="Calibri"/>
                <a:cs typeface="Calibri"/>
              </a:rPr>
              <a:t>Examples:</a:t>
            </a:r>
          </a:p>
        </p:txBody>
      </p:sp>
      <p:pic>
        <p:nvPicPr>
          <p:cNvPr id="4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E70409F-3B41-4D4A-8969-34D2E0572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034" y="3624377"/>
            <a:ext cx="4155687" cy="155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286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473440-95F2-4669-9EB5-2ABB2EC62F53}"/>
              </a:ext>
            </a:extLst>
          </p:cNvPr>
          <p:cNvSpPr txBox="1"/>
          <p:nvPr/>
        </p:nvSpPr>
        <p:spPr>
          <a:xfrm>
            <a:off x="4027449" y="254619"/>
            <a:ext cx="2362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Nested If and Else</a:t>
            </a: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1E518613-A761-412A-ABFF-37A5860818EB}"/>
              </a:ext>
            </a:extLst>
          </p:cNvPr>
          <p:cNvSpPr txBox="1"/>
          <p:nvPr/>
        </p:nvSpPr>
        <p:spPr>
          <a:xfrm>
            <a:off x="988742" y="960863"/>
            <a:ext cx="7185102" cy="289310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latin typeface="Calibri"/>
              <a:cs typeface="Calibri"/>
            </a:endParaRPr>
          </a:p>
          <a:p>
            <a:r>
              <a:rPr lang="en-US" sz="1400" b="1" dirty="0">
                <a:latin typeface="Calibri"/>
                <a:cs typeface="Calibri"/>
              </a:rPr>
              <a:t>Syntax:</a:t>
            </a:r>
          </a:p>
          <a:p>
            <a:endParaRPr lang="en-US" sz="1400" b="1" dirty="0">
              <a:latin typeface="Calibri"/>
              <a:cs typeface="Calibri"/>
            </a:endParaRPr>
          </a:p>
          <a:p>
            <a:r>
              <a:rPr lang="en-US" sz="1400" dirty="0">
                <a:latin typeface="Calibri"/>
                <a:cs typeface="Calibri"/>
              </a:rPr>
              <a:t>if condition:</a:t>
            </a:r>
          </a:p>
          <a:p>
            <a:r>
              <a:rPr lang="en-US" sz="1400" dirty="0">
                <a:latin typeface="Calibri"/>
                <a:cs typeface="Calibri"/>
              </a:rPr>
              <a:t>        statement</a:t>
            </a:r>
          </a:p>
          <a:p>
            <a:r>
              <a:rPr lang="en-US" sz="1400" dirty="0">
                <a:latin typeface="Calibri"/>
                <a:cs typeface="Calibri"/>
              </a:rPr>
              <a:t>        if condition:</a:t>
            </a:r>
          </a:p>
          <a:p>
            <a:r>
              <a:rPr lang="en-US" sz="1400" dirty="0">
                <a:latin typeface="Calibri"/>
                <a:cs typeface="Calibri"/>
              </a:rPr>
              <a:t>               statement</a:t>
            </a:r>
          </a:p>
          <a:p>
            <a:r>
              <a:rPr lang="en-US" sz="1400" dirty="0">
                <a:latin typeface="Calibri"/>
                <a:cs typeface="Calibri"/>
              </a:rPr>
              <a:t>        </a:t>
            </a:r>
            <a:r>
              <a:rPr lang="en-US" sz="1400" dirty="0" err="1">
                <a:latin typeface="Calibri"/>
                <a:cs typeface="Calibri"/>
              </a:rPr>
              <a:t>elif</a:t>
            </a:r>
            <a:r>
              <a:rPr lang="en-US" sz="1400" dirty="0">
                <a:latin typeface="Calibri"/>
                <a:cs typeface="Calibri"/>
              </a:rPr>
              <a:t> condition:</a:t>
            </a:r>
          </a:p>
          <a:p>
            <a:r>
              <a:rPr lang="en-US" sz="1400" dirty="0">
                <a:latin typeface="Calibri"/>
                <a:cs typeface="Calibri"/>
              </a:rPr>
              <a:t>               statement</a:t>
            </a:r>
          </a:p>
          <a:p>
            <a:r>
              <a:rPr lang="en-US" sz="1400" dirty="0">
                <a:latin typeface="Calibri"/>
                <a:cs typeface="Calibri"/>
              </a:rPr>
              <a:t>        else:</a:t>
            </a:r>
          </a:p>
          <a:p>
            <a:r>
              <a:rPr lang="en-US" sz="1400" dirty="0">
                <a:latin typeface="Calibri"/>
                <a:cs typeface="Calibri"/>
              </a:rPr>
              <a:t>               statement </a:t>
            </a:r>
          </a:p>
          <a:p>
            <a:r>
              <a:rPr lang="en-US" sz="1400" dirty="0">
                <a:latin typeface="Calibri"/>
                <a:cs typeface="Calibri"/>
              </a:rPr>
              <a:t>else:</a:t>
            </a:r>
            <a:endParaRPr lang="en-US" sz="1400">
              <a:latin typeface="Calibri"/>
              <a:cs typeface="Calibri"/>
            </a:endParaRPr>
          </a:p>
          <a:p>
            <a:r>
              <a:rPr lang="en-US" sz="1400" dirty="0">
                <a:latin typeface="Calibri"/>
                <a:cs typeface="Calibri"/>
              </a:rPr>
              <a:t>      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726376-04AA-43A4-82F1-18F27CCFBA47}"/>
              </a:ext>
            </a:extLst>
          </p:cNvPr>
          <p:cNvSpPr txBox="1"/>
          <p:nvPr/>
        </p:nvSpPr>
        <p:spPr>
          <a:xfrm>
            <a:off x="812180" y="3906644"/>
            <a:ext cx="2362200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latin typeface="Calibri"/>
                <a:cs typeface="Calibri"/>
              </a:rPr>
              <a:t>Examples:</a:t>
            </a:r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8EA3FFA-8A4B-41DB-BE5C-ABE1ABAA1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937" y="4456953"/>
            <a:ext cx="4248614" cy="195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923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473440-95F2-4669-9EB5-2ABB2EC62F53}"/>
              </a:ext>
            </a:extLst>
          </p:cNvPr>
          <p:cNvSpPr txBox="1"/>
          <p:nvPr/>
        </p:nvSpPr>
        <p:spPr>
          <a:xfrm>
            <a:off x="4027449" y="254619"/>
            <a:ext cx="2362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Control statements</a:t>
            </a: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1E518613-A761-412A-ABFF-37A5860818EB}"/>
              </a:ext>
            </a:extLst>
          </p:cNvPr>
          <p:cNvSpPr txBox="1"/>
          <p:nvPr/>
        </p:nvSpPr>
        <p:spPr>
          <a:xfrm>
            <a:off x="951571" y="1741448"/>
            <a:ext cx="1981201" cy="138499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latin typeface="Calibri"/>
              <a:cs typeface="Calibri"/>
            </a:endParaRPr>
          </a:p>
          <a:p>
            <a:r>
              <a:rPr lang="en-US" sz="1400" b="1" dirty="0">
                <a:latin typeface="Calibri"/>
                <a:cs typeface="Calibri"/>
              </a:rPr>
              <a:t>Syntax:</a:t>
            </a:r>
          </a:p>
          <a:p>
            <a:endParaRPr lang="en-US" sz="1400" b="1" dirty="0">
              <a:latin typeface="Calibri"/>
              <a:cs typeface="Calibri"/>
            </a:endParaRPr>
          </a:p>
          <a:p>
            <a:r>
              <a:rPr lang="en-US" sz="1400" dirty="0">
                <a:latin typeface="Calibri"/>
                <a:cs typeface="Calibri"/>
              </a:rPr>
              <a:t>While condition:</a:t>
            </a:r>
          </a:p>
          <a:p>
            <a:r>
              <a:rPr lang="en-US" sz="1400" dirty="0">
                <a:latin typeface="Calibri"/>
                <a:cs typeface="Calibri"/>
              </a:rPr>
              <a:t>          Statement 1</a:t>
            </a:r>
          </a:p>
          <a:p>
            <a:r>
              <a:rPr lang="en-US" sz="1400" dirty="0">
                <a:latin typeface="Calibri"/>
                <a:cs typeface="Calibri"/>
              </a:rPr>
              <a:t>          Statement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726376-04AA-43A4-82F1-18F27CCFBA47}"/>
              </a:ext>
            </a:extLst>
          </p:cNvPr>
          <p:cNvSpPr txBox="1"/>
          <p:nvPr/>
        </p:nvSpPr>
        <p:spPr>
          <a:xfrm>
            <a:off x="951570" y="3432717"/>
            <a:ext cx="2362200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latin typeface="Calibri"/>
                <a:cs typeface="Calibri"/>
              </a:rPr>
              <a:t>Examples: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F35594-3417-4EB0-A8F5-3528271F683E}"/>
              </a:ext>
            </a:extLst>
          </p:cNvPr>
          <p:cNvSpPr txBox="1"/>
          <p:nvPr/>
        </p:nvSpPr>
        <p:spPr>
          <a:xfrm>
            <a:off x="914400" y="700668"/>
            <a:ext cx="7798419" cy="17851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latin typeface="Calibri"/>
                <a:cs typeface="Calibri"/>
              </a:rPr>
              <a:t>The loop will execute again and again until it meets the given condition. There are  several types of loops in python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latin typeface="Calibri"/>
                <a:cs typeface="Calibri"/>
              </a:rPr>
              <a:t>While condition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latin typeface="Calibri"/>
                <a:cs typeface="Calibri"/>
              </a:rPr>
              <a:t>For condition</a:t>
            </a:r>
          </a:p>
          <a:p>
            <a:endParaRPr lang="en-US" b="1" dirty="0">
              <a:latin typeface="Calibri"/>
              <a:cs typeface="Calibri"/>
            </a:endParaRPr>
          </a:p>
          <a:p>
            <a:endParaRPr lang="en-US" b="1" dirty="0">
              <a:latin typeface="Calibri"/>
              <a:cs typeface="Calibri"/>
            </a:endParaRPr>
          </a:p>
          <a:p>
            <a:endParaRPr lang="en-US" b="1" dirty="0">
              <a:latin typeface="Calibri"/>
              <a:cs typeface="Calibri"/>
            </a:endParaRPr>
          </a:p>
        </p:txBody>
      </p:sp>
      <p:pic>
        <p:nvPicPr>
          <p:cNvPr id="4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05121BE-6BF8-4C22-99C2-392E8F4D9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864" y="3918871"/>
            <a:ext cx="6069980" cy="2532891"/>
          </a:xfrm>
          <a:prstGeom prst="rect">
            <a:avLst/>
          </a:prstGeom>
        </p:spPr>
      </p:pic>
      <p:sp>
        <p:nvSpPr>
          <p:cNvPr id="11" name="TextBox 1">
            <a:extLst>
              <a:ext uri="{FF2B5EF4-FFF2-40B4-BE49-F238E27FC236}">
                <a16:creationId xmlns:a16="http://schemas.microsoft.com/office/drawing/2014/main" id="{D445E659-C3E1-4C8D-B508-78F714B94662}"/>
              </a:ext>
            </a:extLst>
          </p:cNvPr>
          <p:cNvSpPr txBox="1"/>
          <p:nvPr/>
        </p:nvSpPr>
        <p:spPr>
          <a:xfrm>
            <a:off x="3702205" y="1741448"/>
            <a:ext cx="3226420" cy="138499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latin typeface="Calibri"/>
              <a:cs typeface="Calibri"/>
            </a:endParaRPr>
          </a:p>
          <a:p>
            <a:r>
              <a:rPr lang="en-US" sz="1400" b="1" dirty="0">
                <a:latin typeface="Calibri"/>
                <a:cs typeface="Calibri"/>
              </a:rPr>
              <a:t>Syntax:</a:t>
            </a:r>
          </a:p>
          <a:p>
            <a:endParaRPr lang="en-US" sz="1400" b="1" dirty="0">
              <a:latin typeface="Calibri"/>
              <a:cs typeface="Calibri"/>
            </a:endParaRPr>
          </a:p>
          <a:p>
            <a:r>
              <a:rPr lang="en-US" sz="1400" dirty="0">
                <a:latin typeface="Calibri"/>
                <a:cs typeface="Calibri"/>
              </a:rPr>
              <a:t>For condition in Range of values :</a:t>
            </a:r>
          </a:p>
          <a:p>
            <a:r>
              <a:rPr lang="en-US" sz="1400" dirty="0">
                <a:latin typeface="Calibri"/>
                <a:cs typeface="Calibri"/>
              </a:rPr>
              <a:t>          Statement 1</a:t>
            </a:r>
          </a:p>
          <a:p>
            <a:r>
              <a:rPr lang="en-US" sz="1400" dirty="0">
                <a:latin typeface="Calibri"/>
                <a:cs typeface="Calibri"/>
              </a:rPr>
              <a:t>          Statement 2</a:t>
            </a:r>
          </a:p>
        </p:txBody>
      </p:sp>
    </p:spTree>
    <p:extLst>
      <p:ext uri="{BB962C8B-B14F-4D97-AF65-F5344CB8AC3E}">
        <p14:creationId xmlns:p14="http://schemas.microsoft.com/office/powerpoint/2010/main" val="3577348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657EECC-42BA-47F8-A3CB-963FD7D78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839" y="705863"/>
            <a:ext cx="6952785" cy="1840713"/>
          </a:xfrm>
          <a:prstGeom prst="rect">
            <a:avLst/>
          </a:prstGeom>
        </p:spPr>
      </p:pic>
      <p:pic>
        <p:nvPicPr>
          <p:cNvPr id="4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EB13F63A-CF56-4BC6-9313-5DBC46553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39" y="2820341"/>
            <a:ext cx="6952785" cy="299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351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B8CA9FC-DA77-407A-8CA7-A674B68D6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181" y="545227"/>
            <a:ext cx="4127810" cy="2319962"/>
          </a:xfrm>
          <a:prstGeom prst="rect">
            <a:avLst/>
          </a:prstGeom>
        </p:spPr>
      </p:pic>
      <p:pic>
        <p:nvPicPr>
          <p:cNvPr id="4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A6ECF34B-1BDD-4A5F-9F1E-21546F28B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107" y="3034799"/>
            <a:ext cx="6320882" cy="325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447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F244EA9-60E7-4F8D-BF36-A64662A9B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620" y="1352865"/>
            <a:ext cx="7807712" cy="37062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89F3FB-7A1F-43F0-BCF6-3B99AD8EA04F}"/>
              </a:ext>
            </a:extLst>
          </p:cNvPr>
          <p:cNvSpPr txBox="1"/>
          <p:nvPr/>
        </p:nvSpPr>
        <p:spPr>
          <a:xfrm>
            <a:off x="932985" y="886522"/>
            <a:ext cx="30312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Break and Continue:</a:t>
            </a:r>
          </a:p>
        </p:txBody>
      </p:sp>
    </p:spTree>
    <p:extLst>
      <p:ext uri="{BB962C8B-B14F-4D97-AF65-F5344CB8AC3E}">
        <p14:creationId xmlns:p14="http://schemas.microsoft.com/office/powerpoint/2010/main" val="2275415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AEBC5A0-D29D-4D57-A583-DB5ACB46E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766" y="398821"/>
            <a:ext cx="6172200" cy="270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289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008F44-389A-4E0A-B2FE-0F6EFCAF51A5}"/>
              </a:ext>
            </a:extLst>
          </p:cNvPr>
          <p:cNvSpPr txBox="1"/>
          <p:nvPr/>
        </p:nvSpPr>
        <p:spPr>
          <a:xfrm>
            <a:off x="709962" y="1007327"/>
            <a:ext cx="9201614" cy="54784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400" dirty="0">
                <a:latin typeface="Calibri"/>
                <a:cs typeface="Calibri"/>
              </a:rPr>
              <a:t>   In</a:t>
            </a:r>
            <a:r>
              <a:rPr lang="en-US" sz="1400" dirty="0">
                <a:latin typeface="Calibri"/>
                <a:ea typeface="+mn-lt"/>
                <a:cs typeface="+mn-lt"/>
              </a:rPr>
              <a:t> Python most of the lines you will write will be expressions. Expressions are made of operators and operands. An expression is like </a:t>
            </a:r>
            <a:r>
              <a:rPr lang="en-US" sz="1400" i="1" dirty="0">
                <a:latin typeface="Calibri"/>
                <a:ea typeface="+mn-lt"/>
                <a:cs typeface="+mn-lt"/>
              </a:rPr>
              <a:t>2 + 3</a:t>
            </a:r>
            <a:r>
              <a:rPr lang="en-US" sz="1400" dirty="0">
                <a:latin typeface="Calibri"/>
                <a:ea typeface="+mn-lt"/>
                <a:cs typeface="+mn-lt"/>
              </a:rPr>
              <a:t> .</a:t>
            </a:r>
            <a:endParaRPr lang="en-US" sz="1400">
              <a:latin typeface="Calibri"/>
              <a:cs typeface="Calibri"/>
            </a:endParaRPr>
          </a:p>
          <a:p>
            <a:pPr algn="just"/>
            <a:r>
              <a:rPr lang="en-US" sz="1400" dirty="0">
                <a:latin typeface="Calibri"/>
                <a:ea typeface="+mn-lt"/>
                <a:cs typeface="+mn-lt"/>
              </a:rPr>
              <a:t>    Operators are the symbols which tells the Python interpreter to do some mathematical or logical operation. Few basic examples of mathematical operators are given below:</a:t>
            </a:r>
            <a:endParaRPr lang="en-US" sz="1400">
              <a:latin typeface="Calibri"/>
              <a:cs typeface="Calibri"/>
            </a:endParaRPr>
          </a:p>
          <a:p>
            <a:endParaRPr lang="en-US" sz="1400" dirty="0">
              <a:solidFill>
                <a:schemeClr val="accent5"/>
              </a:solidFill>
              <a:latin typeface="Calibri"/>
              <a:cs typeface="Calibri"/>
            </a:endParaRPr>
          </a:p>
          <a:p>
            <a:r>
              <a:rPr lang="en-US" sz="1400" dirty="0">
                <a:solidFill>
                  <a:schemeClr val="accent5"/>
                </a:solidFill>
                <a:latin typeface="Calibri"/>
                <a:cs typeface="Calibri"/>
              </a:rPr>
              <a:t>                       &gt;&gt;&gt; 2 + 3</a:t>
            </a:r>
            <a:br>
              <a:rPr lang="en-US" sz="1400" dirty="0">
                <a:latin typeface="Calibri"/>
              </a:rPr>
            </a:br>
            <a:r>
              <a:rPr lang="en-US" sz="1400" dirty="0">
                <a:solidFill>
                  <a:schemeClr val="accent5"/>
                </a:solidFill>
                <a:latin typeface="Calibri"/>
                <a:cs typeface="Calibri"/>
              </a:rPr>
              <a:t>                       5</a:t>
            </a:r>
            <a:br>
              <a:rPr lang="en-US" sz="1400" dirty="0">
                <a:latin typeface="Calibri"/>
              </a:rPr>
            </a:br>
            <a:r>
              <a:rPr lang="en-US" sz="1400" dirty="0">
                <a:solidFill>
                  <a:schemeClr val="accent5"/>
                </a:solidFill>
                <a:latin typeface="Calibri"/>
                <a:cs typeface="Calibri"/>
              </a:rPr>
              <a:t>                       &gt;&gt;&gt; 23 - 3</a:t>
            </a:r>
            <a:br>
              <a:rPr lang="en-US" sz="1400" dirty="0">
                <a:latin typeface="Calibri"/>
              </a:rPr>
            </a:br>
            <a:r>
              <a:rPr lang="en-US" sz="1400" dirty="0">
                <a:solidFill>
                  <a:schemeClr val="accent5"/>
                </a:solidFill>
                <a:latin typeface="Calibri"/>
                <a:cs typeface="Calibri"/>
              </a:rPr>
              <a:t>                       20</a:t>
            </a:r>
            <a:br>
              <a:rPr lang="en-US" sz="1400" dirty="0">
                <a:latin typeface="Calibri"/>
              </a:rPr>
            </a:br>
            <a:r>
              <a:rPr lang="en-US" sz="1400" dirty="0">
                <a:solidFill>
                  <a:schemeClr val="accent5"/>
                </a:solidFill>
                <a:latin typeface="Calibri"/>
                <a:cs typeface="Calibri"/>
              </a:rPr>
              <a:t>                       &gt;&gt;&gt; 22.0 / 12</a:t>
            </a:r>
            <a:br>
              <a:rPr lang="en-US" sz="1400" dirty="0">
                <a:latin typeface="Calibri"/>
              </a:rPr>
            </a:br>
            <a:r>
              <a:rPr lang="en-US" sz="1400" dirty="0">
                <a:solidFill>
                  <a:schemeClr val="accent5"/>
                </a:solidFill>
                <a:latin typeface="Calibri"/>
                <a:cs typeface="Calibri"/>
              </a:rPr>
              <a:t>                       1.8333333333333333</a:t>
            </a:r>
            <a:br>
              <a:rPr lang="en-US" sz="1400" dirty="0">
                <a:latin typeface="Calibri"/>
              </a:rPr>
            </a:br>
            <a:endParaRPr lang="en-US" sz="1400">
              <a:latin typeface="Calibri"/>
              <a:ea typeface="+mn-lt"/>
              <a:cs typeface="+mn-lt"/>
            </a:endParaRPr>
          </a:p>
          <a:p>
            <a:pPr algn="just"/>
            <a:r>
              <a:rPr lang="en-US" sz="1400" dirty="0">
                <a:latin typeface="Calibri"/>
                <a:ea typeface="+mn-lt"/>
                <a:cs typeface="+mn-lt"/>
              </a:rPr>
              <a:t>   To get floating result you need to the division using any of operand as floating number. To do modulo operation use % operator</a:t>
            </a:r>
            <a:endParaRPr lang="en-US" sz="1400">
              <a:latin typeface="Calibri"/>
              <a:cs typeface="Calibri"/>
            </a:endParaRPr>
          </a:p>
          <a:p>
            <a:r>
              <a:rPr lang="en-US" sz="1400" b="1" dirty="0">
                <a:latin typeface="Calibri"/>
                <a:cs typeface="Calibri"/>
              </a:rPr>
              <a:t>                    </a:t>
            </a:r>
            <a:r>
              <a:rPr lang="en-US" sz="1400" dirty="0">
                <a:latin typeface="Calibri"/>
                <a:cs typeface="Calibri"/>
              </a:rPr>
              <a:t>   </a:t>
            </a:r>
            <a:r>
              <a:rPr lang="en-US" sz="1400" dirty="0">
                <a:solidFill>
                  <a:schemeClr val="accent5"/>
                </a:solidFill>
                <a:latin typeface="Calibri"/>
                <a:cs typeface="Calibri"/>
              </a:rPr>
              <a:t>&gt;&gt;&gt; 14 % 3
                       2</a:t>
            </a:r>
            <a:r>
              <a:rPr lang="en-US" sz="1400" dirty="0">
                <a:latin typeface="Calibri"/>
                <a:cs typeface="Calibri"/>
              </a:rPr>
              <a:t>
</a:t>
            </a:r>
            <a:endParaRPr lang="en-US" sz="1400">
              <a:latin typeface="Calibri"/>
              <a:cs typeface="Calibri"/>
            </a:endParaRPr>
          </a:p>
          <a:p>
            <a:r>
              <a:rPr lang="en-US" sz="1400" b="1" dirty="0">
                <a:latin typeface="Calibri"/>
                <a:cs typeface="Calibri"/>
              </a:rPr>
              <a:t>Example of integer arithmetic:</a:t>
            </a:r>
          </a:p>
          <a:p>
            <a:pPr algn="just"/>
            <a:endParaRPr lang="en-US" sz="1400" dirty="0">
              <a:latin typeface="Calibri"/>
              <a:cs typeface="Calibri"/>
            </a:endParaRPr>
          </a:p>
          <a:p>
            <a:pPr lvl="5"/>
            <a:r>
              <a:rPr lang="en-US" sz="1400" i="1" dirty="0">
                <a:solidFill>
                  <a:schemeClr val="accent5"/>
                </a:solidFill>
                <a:latin typeface="Calibri"/>
                <a:cs typeface="Calibri"/>
              </a:rPr>
              <a:t>#!/</a:t>
            </a:r>
            <a:r>
              <a:rPr lang="en-US" sz="1400" i="1" dirty="0" err="1">
                <a:solidFill>
                  <a:schemeClr val="accent5"/>
                </a:solidFill>
                <a:latin typeface="Calibri"/>
                <a:cs typeface="Calibri"/>
              </a:rPr>
              <a:t>usr</a:t>
            </a:r>
            <a:r>
              <a:rPr lang="en-US" sz="1400" i="1" dirty="0">
                <a:solidFill>
                  <a:schemeClr val="accent5"/>
                </a:solidFill>
                <a:latin typeface="Calibri"/>
                <a:cs typeface="Calibri"/>
              </a:rPr>
              <a:t>/bin/env python3</a:t>
            </a:r>
            <a:r>
              <a:rPr lang="en-US" sz="1400" dirty="0">
                <a:solidFill>
                  <a:schemeClr val="accent5"/>
                </a:solidFill>
                <a:latin typeface="Calibri"/>
                <a:cs typeface="Calibri"/>
              </a:rPr>
              <a:t>
days = int(input("Enter days: "))
months = days / 30
days = days % 30
print("Months = </a:t>
            </a:r>
            <a:r>
              <a:rPr lang="en-US" sz="1400" i="1" dirty="0">
                <a:solidFill>
                  <a:schemeClr val="accent5"/>
                </a:solidFill>
                <a:latin typeface="Calibri"/>
                <a:cs typeface="Calibri"/>
              </a:rPr>
              <a:t>%d</a:t>
            </a:r>
            <a:r>
              <a:rPr lang="en-US" sz="1400" dirty="0">
                <a:solidFill>
                  <a:schemeClr val="accent5"/>
                </a:solidFill>
                <a:latin typeface="Calibri"/>
                <a:cs typeface="Calibri"/>
              </a:rPr>
              <a:t> Days = </a:t>
            </a:r>
            <a:r>
              <a:rPr lang="en-US" sz="1400" i="1" dirty="0">
                <a:solidFill>
                  <a:schemeClr val="accent5"/>
                </a:solidFill>
                <a:latin typeface="Calibri"/>
                <a:cs typeface="Calibri"/>
              </a:rPr>
              <a:t>%d</a:t>
            </a:r>
            <a:r>
              <a:rPr lang="en-US" sz="1400" dirty="0">
                <a:solidFill>
                  <a:schemeClr val="accent5"/>
                </a:solidFill>
                <a:latin typeface="Calibri"/>
                <a:cs typeface="Calibri"/>
              </a:rPr>
              <a:t>" % (months, days))</a:t>
            </a:r>
            <a:r>
              <a:rPr lang="en-US" sz="1400" dirty="0">
                <a:latin typeface="Calibri"/>
                <a:cs typeface="Calibri"/>
              </a:rPr>
              <a:t>
</a:t>
            </a:r>
            <a:endParaRPr lang="en-US" sz="1400">
              <a:latin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671D85-FE7A-49C7-BCF5-55BD4613774A}"/>
              </a:ext>
            </a:extLst>
          </p:cNvPr>
          <p:cNvSpPr txBox="1"/>
          <p:nvPr/>
        </p:nvSpPr>
        <p:spPr>
          <a:xfrm>
            <a:off x="4263251" y="360324"/>
            <a:ext cx="18325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chemeClr val="accent1"/>
                </a:solidFill>
                <a:ea typeface="+mn-lt"/>
                <a:cs typeface="+mn-lt"/>
              </a:rPr>
              <a:t>Operators</a:t>
            </a:r>
            <a:endParaRPr lang="en-US" dirty="0">
              <a:solidFill>
                <a:schemeClr val="accent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75000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473440-95F2-4669-9EB5-2ABB2EC62F53}"/>
              </a:ext>
            </a:extLst>
          </p:cNvPr>
          <p:cNvSpPr txBox="1"/>
          <p:nvPr/>
        </p:nvSpPr>
        <p:spPr>
          <a:xfrm>
            <a:off x="4640766" y="347546"/>
            <a:ext cx="2362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Relational Operator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9F82F6E-198A-4EF4-9A27-3682626A7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181" y="1975347"/>
            <a:ext cx="3598126" cy="27586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58F4B8-84C9-4DA3-9790-3CF40FAE859E}"/>
              </a:ext>
            </a:extLst>
          </p:cNvPr>
          <p:cNvSpPr txBox="1"/>
          <p:nvPr/>
        </p:nvSpPr>
        <p:spPr>
          <a:xfrm>
            <a:off x="5765181" y="2020229"/>
            <a:ext cx="4118516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400" b="1" dirty="0">
                <a:latin typeface="Calibri"/>
                <a:cs typeface="Calibri"/>
              </a:rPr>
              <a:t>Some examples:</a:t>
            </a:r>
          </a:p>
          <a:p>
            <a:pPr algn="just"/>
            <a:endParaRPr lang="en-US" sz="1400" b="1" dirty="0">
              <a:solidFill>
                <a:srgbClr val="000000"/>
              </a:solidFill>
              <a:latin typeface="Calibri"/>
              <a:cs typeface="Calibri"/>
            </a:endParaRPr>
          </a:p>
          <a:p>
            <a:pPr lvl="1"/>
            <a:r>
              <a:rPr lang="en-US" sz="1400" b="1" dirty="0">
                <a:solidFill>
                  <a:srgbClr val="C65D09"/>
                </a:solidFill>
                <a:latin typeface="Calibri"/>
                <a:cs typeface="Calibri"/>
              </a:rPr>
              <a:t>&gt;&gt;&gt; </a:t>
            </a:r>
            <a:r>
              <a:rPr lang="en-US" sz="1400" dirty="0">
                <a:solidFill>
                  <a:srgbClr val="208050"/>
                </a:solidFill>
                <a:latin typeface="Calibri"/>
                <a:cs typeface="Calibri"/>
              </a:rPr>
              <a:t>1</a:t>
            </a:r>
            <a:r>
              <a:rPr lang="en-US" sz="1400" dirty="0">
                <a:latin typeface="Calibri"/>
                <a:cs typeface="Calibri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alibri"/>
                <a:cs typeface="Calibri"/>
              </a:rPr>
              <a:t>&lt;</a:t>
            </a:r>
            <a:r>
              <a:rPr lang="en-US" sz="1400" dirty="0">
                <a:latin typeface="Calibri"/>
                <a:cs typeface="Calibri"/>
              </a:rPr>
              <a:t> </a:t>
            </a:r>
            <a:r>
              <a:rPr lang="en-US" sz="1400" dirty="0">
                <a:solidFill>
                  <a:srgbClr val="208050"/>
                </a:solidFill>
                <a:latin typeface="Calibri"/>
                <a:cs typeface="Calibri"/>
              </a:rPr>
              <a:t>2</a:t>
            </a:r>
            <a:r>
              <a:rPr lang="en-US" sz="1400" dirty="0">
                <a:latin typeface="Calibri"/>
                <a:cs typeface="Calibri"/>
              </a:rPr>
              <a:t> </a:t>
            </a:r>
            <a:endParaRPr lang="en-US" sz="1400">
              <a:solidFill>
                <a:srgbClr val="000000"/>
              </a:solidFill>
              <a:latin typeface="Calibri"/>
              <a:cs typeface="Calibri"/>
            </a:endParaRPr>
          </a:p>
          <a:p>
            <a:pPr lvl="1"/>
            <a:r>
              <a:rPr lang="en-US" sz="1400" dirty="0">
                <a:solidFill>
                  <a:srgbClr val="333333"/>
                </a:solidFill>
                <a:latin typeface="Calibri"/>
                <a:cs typeface="Calibri"/>
              </a:rPr>
              <a:t>True</a:t>
            </a:r>
            <a:r>
              <a:rPr lang="en-US" sz="1400" dirty="0">
                <a:latin typeface="Calibri"/>
                <a:cs typeface="Calibri"/>
              </a:rPr>
              <a:t> </a:t>
            </a:r>
            <a:endParaRPr lang="en-US" sz="1400">
              <a:solidFill>
                <a:srgbClr val="000000"/>
              </a:solidFill>
              <a:latin typeface="Calibri"/>
              <a:cs typeface="Calibri"/>
            </a:endParaRPr>
          </a:p>
          <a:p>
            <a:pPr lvl="1"/>
            <a:r>
              <a:rPr lang="en-US" sz="1400" b="1" dirty="0">
                <a:solidFill>
                  <a:srgbClr val="C65D09"/>
                </a:solidFill>
                <a:latin typeface="Calibri"/>
                <a:cs typeface="Calibri"/>
              </a:rPr>
              <a:t>&gt;&gt;&gt; </a:t>
            </a:r>
            <a:r>
              <a:rPr lang="en-US" sz="1400" dirty="0">
                <a:solidFill>
                  <a:srgbClr val="208050"/>
                </a:solidFill>
                <a:latin typeface="Calibri"/>
                <a:cs typeface="Calibri"/>
              </a:rPr>
              <a:t>3</a:t>
            </a:r>
            <a:r>
              <a:rPr lang="en-US" sz="1400" dirty="0">
                <a:latin typeface="Calibri"/>
                <a:cs typeface="Calibri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alibri"/>
                <a:cs typeface="Calibri"/>
              </a:rPr>
              <a:t>&gt;</a:t>
            </a:r>
            <a:r>
              <a:rPr lang="en-US" sz="1400" dirty="0">
                <a:latin typeface="Calibri"/>
                <a:cs typeface="Calibri"/>
              </a:rPr>
              <a:t> </a:t>
            </a:r>
            <a:r>
              <a:rPr lang="en-US" sz="1400" dirty="0">
                <a:solidFill>
                  <a:srgbClr val="208050"/>
                </a:solidFill>
                <a:latin typeface="Calibri"/>
                <a:cs typeface="Calibri"/>
              </a:rPr>
              <a:t>34</a:t>
            </a:r>
            <a:r>
              <a:rPr lang="en-US" sz="1400" dirty="0">
                <a:latin typeface="Calibri"/>
                <a:cs typeface="Calibri"/>
              </a:rPr>
              <a:t> </a:t>
            </a:r>
            <a:endParaRPr lang="en-US" sz="1400">
              <a:solidFill>
                <a:srgbClr val="000000"/>
              </a:solidFill>
              <a:latin typeface="Calibri"/>
              <a:cs typeface="Calibri"/>
            </a:endParaRPr>
          </a:p>
          <a:p>
            <a:pPr lvl="1"/>
            <a:r>
              <a:rPr lang="en-US" sz="1400" dirty="0">
                <a:solidFill>
                  <a:srgbClr val="333333"/>
                </a:solidFill>
                <a:latin typeface="Calibri"/>
                <a:cs typeface="Calibri"/>
              </a:rPr>
              <a:t>False</a:t>
            </a:r>
            <a:endParaRPr lang="en-US" sz="1400">
              <a:latin typeface="Calibri"/>
              <a:cs typeface="Calibri"/>
            </a:endParaRPr>
          </a:p>
          <a:p>
            <a:pPr lvl="1"/>
            <a:r>
              <a:rPr lang="en-US" sz="1400" b="1" dirty="0">
                <a:solidFill>
                  <a:srgbClr val="C65D09"/>
                </a:solidFill>
                <a:latin typeface="Calibri"/>
                <a:cs typeface="Calibri"/>
              </a:rPr>
              <a:t>&gt;&gt;&gt; </a:t>
            </a:r>
            <a:r>
              <a:rPr lang="en-US" sz="1400" dirty="0">
                <a:solidFill>
                  <a:srgbClr val="208050"/>
                </a:solidFill>
                <a:latin typeface="Calibri"/>
                <a:cs typeface="Calibri"/>
              </a:rPr>
              <a:t>23</a:t>
            </a:r>
            <a:r>
              <a:rPr lang="en-US" sz="1400" dirty="0">
                <a:latin typeface="Calibri"/>
                <a:cs typeface="Calibri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alibri"/>
                <a:cs typeface="Calibri"/>
              </a:rPr>
              <a:t>==</a:t>
            </a:r>
            <a:r>
              <a:rPr lang="en-US" sz="1400" dirty="0">
                <a:latin typeface="Calibri"/>
                <a:cs typeface="Calibri"/>
              </a:rPr>
              <a:t> </a:t>
            </a:r>
            <a:r>
              <a:rPr lang="en-US" sz="1400" dirty="0">
                <a:solidFill>
                  <a:srgbClr val="208050"/>
                </a:solidFill>
                <a:latin typeface="Calibri"/>
                <a:cs typeface="Calibri"/>
              </a:rPr>
              <a:t>45</a:t>
            </a:r>
            <a:r>
              <a:rPr lang="en-US" sz="1400" dirty="0">
                <a:latin typeface="Calibri"/>
                <a:cs typeface="Calibri"/>
              </a:rPr>
              <a:t> </a:t>
            </a:r>
            <a:endParaRPr lang="en-US" sz="1400">
              <a:solidFill>
                <a:srgbClr val="000000"/>
              </a:solidFill>
              <a:latin typeface="Calibri"/>
              <a:cs typeface="Calibri"/>
            </a:endParaRPr>
          </a:p>
          <a:p>
            <a:pPr lvl="1"/>
            <a:r>
              <a:rPr lang="en-US" sz="1400" dirty="0">
                <a:solidFill>
                  <a:srgbClr val="333333"/>
                </a:solidFill>
                <a:latin typeface="Calibri"/>
                <a:cs typeface="Calibri"/>
              </a:rPr>
              <a:t>False</a:t>
            </a:r>
            <a:r>
              <a:rPr lang="en-US" sz="1400" dirty="0">
                <a:latin typeface="Calibri"/>
                <a:cs typeface="Calibri"/>
              </a:rPr>
              <a:t> </a:t>
            </a:r>
            <a:endParaRPr lang="en-US" sz="1400">
              <a:solidFill>
                <a:srgbClr val="000000"/>
              </a:solidFill>
              <a:latin typeface="Calibri"/>
              <a:cs typeface="Calibri"/>
            </a:endParaRPr>
          </a:p>
          <a:p>
            <a:pPr lvl="1"/>
            <a:r>
              <a:rPr lang="en-US" sz="1400" b="1" dirty="0">
                <a:solidFill>
                  <a:srgbClr val="C65D09"/>
                </a:solidFill>
                <a:latin typeface="Calibri"/>
                <a:cs typeface="Calibri"/>
              </a:rPr>
              <a:t>&gt;&gt;&gt; </a:t>
            </a:r>
            <a:r>
              <a:rPr lang="en-US" sz="1400" dirty="0">
                <a:solidFill>
                  <a:srgbClr val="208050"/>
                </a:solidFill>
                <a:latin typeface="Calibri"/>
                <a:cs typeface="Calibri"/>
              </a:rPr>
              <a:t>34</a:t>
            </a:r>
            <a:r>
              <a:rPr lang="en-US" sz="1400" dirty="0">
                <a:latin typeface="Calibri"/>
                <a:cs typeface="Calibri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alibri"/>
                <a:cs typeface="Calibri"/>
              </a:rPr>
              <a:t>!=</a:t>
            </a:r>
            <a:r>
              <a:rPr lang="en-US" sz="1400" dirty="0">
                <a:latin typeface="Calibri"/>
                <a:cs typeface="Calibri"/>
              </a:rPr>
              <a:t> </a:t>
            </a:r>
            <a:r>
              <a:rPr lang="en-US" sz="1400" dirty="0">
                <a:solidFill>
                  <a:srgbClr val="208050"/>
                </a:solidFill>
                <a:latin typeface="Calibri"/>
                <a:cs typeface="Calibri"/>
              </a:rPr>
              <a:t>323</a:t>
            </a:r>
            <a:r>
              <a:rPr lang="en-US" sz="1400" dirty="0">
                <a:latin typeface="Calibri"/>
                <a:cs typeface="Calibri"/>
              </a:rPr>
              <a:t> </a:t>
            </a:r>
            <a:endParaRPr lang="en-US" sz="1400">
              <a:solidFill>
                <a:srgbClr val="000000"/>
              </a:solidFill>
              <a:latin typeface="Calibri"/>
              <a:cs typeface="Calibri"/>
            </a:endParaRPr>
          </a:p>
          <a:p>
            <a:pPr lvl="1"/>
            <a:r>
              <a:rPr lang="en-US" sz="1400" dirty="0">
                <a:solidFill>
                  <a:srgbClr val="333333"/>
                </a:solidFill>
                <a:latin typeface="Calibri"/>
                <a:cs typeface="Calibri"/>
              </a:rPr>
              <a:t>True</a:t>
            </a:r>
            <a:endParaRPr lang="en-US" sz="1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0723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473440-95F2-4669-9EB5-2ABB2EC62F53}"/>
              </a:ext>
            </a:extLst>
          </p:cNvPr>
          <p:cNvSpPr txBox="1"/>
          <p:nvPr/>
        </p:nvSpPr>
        <p:spPr>
          <a:xfrm>
            <a:off x="4129668" y="375424"/>
            <a:ext cx="2362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Logical Operator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58F4B8-84C9-4DA3-9790-3CF40FAE859E}"/>
              </a:ext>
            </a:extLst>
          </p:cNvPr>
          <p:cNvSpPr txBox="1"/>
          <p:nvPr/>
        </p:nvSpPr>
        <p:spPr>
          <a:xfrm>
            <a:off x="747132" y="2364058"/>
            <a:ext cx="3700346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b="1" dirty="0">
                <a:solidFill>
                  <a:srgbClr val="C65D09"/>
                </a:solidFill>
              </a:rPr>
              <a:t>&gt;&gt;&gt; </a:t>
            </a:r>
            <a:r>
              <a:rPr lang="en-US" b="1" dirty="0">
                <a:ea typeface="+mn-lt"/>
                <a:cs typeface="+mn-lt"/>
              </a:rPr>
              <a:t>1 </a:t>
            </a:r>
            <a:r>
              <a:rPr lang="en-US" b="1" dirty="0">
                <a:solidFill>
                  <a:srgbClr val="007020"/>
                </a:solidFill>
                <a:ea typeface="+mn-lt"/>
                <a:cs typeface="+mn-lt"/>
              </a:rPr>
              <a:t>and 1</a:t>
            </a:r>
            <a:endParaRPr lang="en-US" b="1" dirty="0">
              <a:solidFill>
                <a:srgbClr val="007020"/>
              </a:solidFill>
              <a:latin typeface="Trebuchet MS"/>
              <a:cs typeface="Calibri"/>
            </a:endParaRPr>
          </a:p>
          <a:p>
            <a:pPr algn="just"/>
            <a:r>
              <a:rPr lang="en-US" dirty="0">
                <a:solidFill>
                  <a:srgbClr val="333333"/>
                </a:solidFill>
              </a:rPr>
              <a:t>True</a:t>
            </a:r>
            <a:endParaRPr lang="en-US" dirty="0">
              <a:solidFill>
                <a:srgbClr val="000000"/>
              </a:solidFill>
              <a:latin typeface="Trebuchet MS"/>
              <a:cs typeface="Calibri"/>
            </a:endParaRPr>
          </a:p>
          <a:p>
            <a:pPr algn="just"/>
            <a:r>
              <a:rPr lang="en-US" b="1" dirty="0">
                <a:solidFill>
                  <a:srgbClr val="C65D09"/>
                </a:solidFill>
              </a:rPr>
              <a:t>&gt;&gt;&gt; </a:t>
            </a:r>
            <a:r>
              <a:rPr lang="en-US" dirty="0">
                <a:solidFill>
                  <a:srgbClr val="208050"/>
                </a:solidFill>
              </a:rPr>
              <a:t>1</a:t>
            </a:r>
            <a:r>
              <a:rPr lang="en-US" dirty="0"/>
              <a:t> </a:t>
            </a:r>
            <a:r>
              <a:rPr lang="en-US" b="1" dirty="0">
                <a:solidFill>
                  <a:srgbClr val="007020"/>
                </a:solidFill>
              </a:rPr>
              <a:t>or</a:t>
            </a:r>
            <a:r>
              <a:rPr lang="en-US" dirty="0"/>
              <a:t> </a:t>
            </a:r>
            <a:r>
              <a:rPr lang="en-US" dirty="0">
                <a:solidFill>
                  <a:srgbClr val="208050"/>
                </a:solidFill>
              </a:rPr>
              <a:t>0</a:t>
            </a:r>
            <a:endParaRPr lang="en-US" dirty="0">
              <a:solidFill>
                <a:srgbClr val="000000"/>
              </a:solidFill>
              <a:latin typeface="Trebuchet MS"/>
              <a:cs typeface="Calibri"/>
            </a:endParaRPr>
          </a:p>
          <a:p>
            <a:pPr algn="just"/>
            <a:r>
              <a:rPr lang="en-US" dirty="0">
                <a:solidFill>
                  <a:srgbClr val="333333"/>
                </a:solidFill>
                <a:latin typeface="Trebuchet MS"/>
                <a:cs typeface="Calibri"/>
              </a:rPr>
              <a:t>True</a:t>
            </a:r>
          </a:p>
          <a:p>
            <a:pPr algn="just"/>
            <a:r>
              <a:rPr lang="en-US" b="1" dirty="0">
                <a:solidFill>
                  <a:srgbClr val="C65D09"/>
                </a:solidFill>
              </a:rPr>
              <a:t>&gt;&gt;&gt; 0 </a:t>
            </a:r>
            <a:r>
              <a:rPr lang="en-US" b="1" dirty="0">
                <a:solidFill>
                  <a:srgbClr val="007020"/>
                </a:solidFill>
              </a:rPr>
              <a:t>or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1</a:t>
            </a:r>
            <a:r>
              <a:rPr lang="en-US" dirty="0"/>
              <a:t> </a:t>
            </a:r>
            <a:endParaRPr lang="en-US" dirty="0">
              <a:solidFill>
                <a:srgbClr val="000000"/>
              </a:solidFill>
              <a:latin typeface="Trebuchet MS"/>
              <a:cs typeface="Calibri"/>
            </a:endParaRPr>
          </a:p>
          <a:p>
            <a:pPr algn="just"/>
            <a:r>
              <a:rPr lang="en-US" dirty="0">
                <a:solidFill>
                  <a:srgbClr val="000000"/>
                </a:solidFill>
              </a:rPr>
              <a:t>True</a:t>
            </a:r>
          </a:p>
          <a:p>
            <a:pPr algn="just"/>
            <a:r>
              <a:rPr lang="en-US" b="1" dirty="0">
                <a:solidFill>
                  <a:srgbClr val="C65D09"/>
                </a:solidFill>
              </a:rPr>
              <a:t>&gt;&gt;&gt; 1 </a:t>
            </a:r>
            <a:r>
              <a:rPr lang="en-US" b="1" dirty="0">
                <a:solidFill>
                  <a:srgbClr val="007020"/>
                </a:solidFill>
              </a:rPr>
              <a:t>and 0 </a:t>
            </a:r>
            <a:endParaRPr lang="en-US">
              <a:solidFill>
                <a:srgbClr val="000000"/>
              </a:solidFill>
              <a:latin typeface="Trebuchet MS"/>
              <a:cs typeface="Calibri"/>
            </a:endParaRPr>
          </a:p>
          <a:p>
            <a:pPr algn="just"/>
            <a:r>
              <a:rPr lang="en-US" dirty="0">
                <a:solidFill>
                  <a:srgbClr val="333333"/>
                </a:solidFill>
                <a:latin typeface="Trebuchet MS"/>
                <a:cs typeface="Calibri"/>
              </a:rPr>
              <a:t>False</a:t>
            </a:r>
          </a:p>
          <a:p>
            <a:pPr algn="just"/>
            <a:endParaRPr lang="en-US" dirty="0">
              <a:solidFill>
                <a:srgbClr val="333333"/>
              </a:solidFill>
              <a:latin typeface="Trebuchet MS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23B825-8758-4CF5-86F7-83FEF6142C4C}"/>
              </a:ext>
            </a:extLst>
          </p:cNvPr>
          <p:cNvSpPr txBox="1"/>
          <p:nvPr/>
        </p:nvSpPr>
        <p:spPr>
          <a:xfrm>
            <a:off x="747132" y="1332571"/>
            <a:ext cx="840244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latin typeface="Calibri"/>
                <a:cs typeface="Calibri"/>
              </a:rPr>
              <a:t>To do logical AND , OR we use </a:t>
            </a:r>
            <a:r>
              <a:rPr lang="en-US" sz="1400" i="1" dirty="0">
                <a:latin typeface="Calibri"/>
                <a:cs typeface="Calibri"/>
              </a:rPr>
              <a:t>and</a:t>
            </a:r>
            <a:r>
              <a:rPr lang="en-US" sz="1400" dirty="0">
                <a:latin typeface="Calibri"/>
                <a:cs typeface="Calibri"/>
              </a:rPr>
              <a:t> ,*or* keywords. </a:t>
            </a:r>
            <a:r>
              <a:rPr lang="en-US" sz="1400" i="1" dirty="0">
                <a:latin typeface="Calibri"/>
                <a:cs typeface="Calibri"/>
              </a:rPr>
              <a:t>x and y</a:t>
            </a:r>
            <a:r>
              <a:rPr lang="en-US" sz="1400" dirty="0">
                <a:latin typeface="Calibri"/>
                <a:cs typeface="Calibri"/>
              </a:rPr>
              <a:t> returns </a:t>
            </a:r>
            <a:r>
              <a:rPr lang="en-US" sz="1400" i="1" dirty="0">
                <a:latin typeface="Calibri"/>
                <a:cs typeface="Calibri"/>
              </a:rPr>
              <a:t>False</a:t>
            </a:r>
            <a:r>
              <a:rPr lang="en-US" sz="1400" dirty="0">
                <a:latin typeface="Calibri"/>
                <a:cs typeface="Calibri"/>
              </a:rPr>
              <a:t> if </a:t>
            </a:r>
            <a:r>
              <a:rPr lang="en-US" sz="1400" i="1" dirty="0">
                <a:latin typeface="Calibri"/>
                <a:cs typeface="Calibri"/>
              </a:rPr>
              <a:t>x</a:t>
            </a:r>
            <a:r>
              <a:rPr lang="en-US" sz="1400" dirty="0">
                <a:latin typeface="Calibri"/>
                <a:cs typeface="Calibri"/>
              </a:rPr>
              <a:t> is </a:t>
            </a:r>
            <a:r>
              <a:rPr lang="en-US" sz="1400" i="1" dirty="0">
                <a:latin typeface="Calibri"/>
                <a:cs typeface="Calibri"/>
              </a:rPr>
              <a:t>False</a:t>
            </a:r>
            <a:r>
              <a:rPr lang="en-US" sz="1400" dirty="0">
                <a:latin typeface="Calibri"/>
                <a:cs typeface="Calibri"/>
              </a:rPr>
              <a:t> else it returns evaluation of </a:t>
            </a:r>
            <a:r>
              <a:rPr lang="en-US" sz="1400" i="1" dirty="0">
                <a:latin typeface="Calibri"/>
                <a:cs typeface="Calibri"/>
              </a:rPr>
              <a:t>y</a:t>
            </a:r>
            <a:r>
              <a:rPr lang="en-US" sz="1400" dirty="0">
                <a:latin typeface="Calibri"/>
                <a:cs typeface="Calibri"/>
              </a:rPr>
              <a:t>. If </a:t>
            </a:r>
            <a:r>
              <a:rPr lang="en-US" sz="1400" i="1" dirty="0">
                <a:latin typeface="Calibri"/>
                <a:cs typeface="Calibri"/>
              </a:rPr>
              <a:t>x</a:t>
            </a:r>
            <a:r>
              <a:rPr lang="en-US" sz="1400" dirty="0">
                <a:latin typeface="Calibri"/>
                <a:cs typeface="Calibri"/>
              </a:rPr>
              <a:t> is </a:t>
            </a:r>
            <a:r>
              <a:rPr lang="en-US" sz="1400" i="1" dirty="0">
                <a:latin typeface="Calibri"/>
                <a:cs typeface="Calibri"/>
              </a:rPr>
              <a:t>True</a:t>
            </a:r>
            <a:r>
              <a:rPr lang="en-US" sz="1400" dirty="0">
                <a:latin typeface="Calibri"/>
                <a:cs typeface="Calibri"/>
              </a:rPr>
              <a:t>, it returns </a:t>
            </a:r>
            <a:r>
              <a:rPr lang="en-US" sz="1400" i="1" dirty="0">
                <a:latin typeface="Calibri"/>
                <a:cs typeface="Calibri"/>
              </a:rPr>
              <a:t>True</a:t>
            </a:r>
            <a:r>
              <a:rPr lang="en-US" sz="1400" dirty="0">
                <a:latin typeface="Calibri"/>
                <a:cs typeface="Calibri"/>
              </a:rPr>
              <a:t>.</a:t>
            </a:r>
            <a:endParaRPr lang="en-US" sz="1400">
              <a:latin typeface="Calibri"/>
              <a:cs typeface="Calibri"/>
            </a:endParaRPr>
          </a:p>
        </p:txBody>
      </p:sp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101D853-07E0-4402-8AF6-A2524D354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717" y="2331822"/>
            <a:ext cx="4257907" cy="264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454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473440-95F2-4669-9EB5-2ABB2EC62F53}"/>
              </a:ext>
            </a:extLst>
          </p:cNvPr>
          <p:cNvSpPr txBox="1"/>
          <p:nvPr/>
        </p:nvSpPr>
        <p:spPr>
          <a:xfrm>
            <a:off x="4027449" y="254619"/>
            <a:ext cx="2362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Shorthand Operator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23B825-8758-4CF5-86F7-83FEF6142C4C}"/>
              </a:ext>
            </a:extLst>
          </p:cNvPr>
          <p:cNvSpPr txBox="1"/>
          <p:nvPr/>
        </p:nvSpPr>
        <p:spPr>
          <a:xfrm>
            <a:off x="812181" y="1221059"/>
            <a:ext cx="840244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i="1" dirty="0">
                <a:latin typeface="Calibri"/>
                <a:ea typeface="+mn-lt"/>
                <a:cs typeface="+mn-lt"/>
              </a:rPr>
              <a:t>Var operation = expression</a:t>
            </a:r>
            <a:r>
              <a:rPr lang="en-US" sz="1400" dirty="0">
                <a:latin typeface="Calibri"/>
                <a:ea typeface="+mn-lt"/>
                <a:cs typeface="+mn-lt"/>
              </a:rPr>
              <a:t> is the syntax for shorthand operators. It will be evaluated like </a:t>
            </a:r>
            <a:r>
              <a:rPr lang="en-US" sz="1400" b="1" dirty="0">
                <a:latin typeface="Calibri"/>
                <a:ea typeface="+mn-lt"/>
                <a:cs typeface="+mn-lt"/>
              </a:rPr>
              <a:t>Var</a:t>
            </a:r>
            <a:r>
              <a:rPr lang="en-US" sz="1400" b="1" i="1" dirty="0">
                <a:latin typeface="Calibri"/>
                <a:ea typeface="+mn-lt"/>
                <a:cs typeface="+mn-lt"/>
              </a:rPr>
              <a:t> = Var operation expression</a:t>
            </a:r>
            <a:endParaRPr lang="en-US" sz="1400" b="1">
              <a:latin typeface="Calibri"/>
              <a:cs typeface="Calibri"/>
            </a:endParaRPr>
          </a:p>
        </p:txBody>
      </p:sp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D834BDB-7281-4AFB-89F7-C3F2AE464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840" y="2688448"/>
            <a:ext cx="3477321" cy="2559054"/>
          </a:xfrm>
          <a:prstGeom prst="rect">
            <a:avLst/>
          </a:prstGeom>
        </p:spPr>
      </p:pic>
      <p:pic>
        <p:nvPicPr>
          <p:cNvPr id="10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11176C6-FCE6-449B-BD57-03A53ADF5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6108" y="2281779"/>
            <a:ext cx="3681760" cy="289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484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473440-95F2-4669-9EB5-2ABB2EC62F53}"/>
              </a:ext>
            </a:extLst>
          </p:cNvPr>
          <p:cNvSpPr txBox="1"/>
          <p:nvPr/>
        </p:nvSpPr>
        <p:spPr>
          <a:xfrm>
            <a:off x="4027449" y="254619"/>
            <a:ext cx="2362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Expressions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23B825-8758-4CF5-86F7-83FEF6142C4C}"/>
              </a:ext>
            </a:extLst>
          </p:cNvPr>
          <p:cNvSpPr txBox="1"/>
          <p:nvPr/>
        </p:nvSpPr>
        <p:spPr>
          <a:xfrm>
            <a:off x="812181" y="1221059"/>
            <a:ext cx="8402444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ea typeface="+mn-lt"/>
                <a:cs typeface="+mn-lt"/>
              </a:rPr>
              <a:t>Generally while writing expressions we put spaces before and after every operator so that the code becomes clearer to read, like</a:t>
            </a:r>
          </a:p>
          <a:p>
            <a:endParaRPr lang="en-US" sz="1400" dirty="0">
              <a:latin typeface="Consolas"/>
              <a:ea typeface="+mn-lt"/>
              <a:cs typeface="+mn-lt"/>
            </a:endParaRPr>
          </a:p>
          <a:p>
            <a:r>
              <a:rPr lang="en-US" sz="1400" dirty="0">
                <a:latin typeface="Consolas"/>
                <a:ea typeface="+mn-lt"/>
                <a:cs typeface="+mn-lt"/>
              </a:rPr>
              <a:t>a = 234 * (45 - 56.0 / 34)</a:t>
            </a:r>
            <a:endParaRPr lang="en-US" dirty="0"/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55F1C45-1321-4279-91BE-9A3C181E4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93" y="2904362"/>
            <a:ext cx="2743200" cy="2090057"/>
          </a:xfrm>
          <a:prstGeom prst="rect">
            <a:avLst/>
          </a:prstGeom>
        </p:spPr>
      </p:pic>
      <p:sp>
        <p:nvSpPr>
          <p:cNvPr id="9" name="TextBox 1">
            <a:extLst>
              <a:ext uri="{FF2B5EF4-FFF2-40B4-BE49-F238E27FC236}">
                <a16:creationId xmlns:a16="http://schemas.microsoft.com/office/drawing/2014/main" id="{1E518613-A761-412A-ABFF-37A5860818EB}"/>
              </a:ext>
            </a:extLst>
          </p:cNvPr>
          <p:cNvSpPr txBox="1"/>
          <p:nvPr/>
        </p:nvSpPr>
        <p:spPr>
          <a:xfrm>
            <a:off x="858644" y="2540619"/>
            <a:ext cx="2362200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latin typeface="Calibri"/>
                <a:cs typeface="Calibri"/>
              </a:rPr>
              <a:t>Examples:</a:t>
            </a:r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D5B135A-766A-41EA-A629-459E1B8B5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8745" y="3206905"/>
            <a:ext cx="1866900" cy="1605775"/>
          </a:xfrm>
          <a:prstGeom prst="rect">
            <a:avLst/>
          </a:prstGeom>
        </p:spPr>
      </p:pic>
      <p:pic>
        <p:nvPicPr>
          <p:cNvPr id="11" name="Picture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460BEB8-16A2-4CB8-8AE8-BA08C6F623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1937" y="2822321"/>
            <a:ext cx="3356516" cy="217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847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473440-95F2-4669-9EB5-2ABB2EC62F53}"/>
              </a:ext>
            </a:extLst>
          </p:cNvPr>
          <p:cNvSpPr txBox="1"/>
          <p:nvPr/>
        </p:nvSpPr>
        <p:spPr>
          <a:xfrm>
            <a:off x="4027449" y="254619"/>
            <a:ext cx="2362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Type Conversions</a:t>
            </a: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1E518613-A761-412A-ABFF-37A5860818EB}"/>
              </a:ext>
            </a:extLst>
          </p:cNvPr>
          <p:cNvSpPr txBox="1"/>
          <p:nvPr/>
        </p:nvSpPr>
        <p:spPr>
          <a:xfrm>
            <a:off x="988742" y="960863"/>
            <a:ext cx="2362200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latin typeface="Calibri"/>
                <a:cs typeface="Calibri"/>
              </a:rPr>
              <a:t>Examples:</a:t>
            </a:r>
          </a:p>
        </p:txBody>
      </p:sp>
      <p:pic>
        <p:nvPicPr>
          <p:cNvPr id="4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BC736485-A307-44D7-A4C0-721771815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351" y="1355678"/>
            <a:ext cx="3356517" cy="12473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30F4F1-9BA0-4F41-81B6-68E05A775434}"/>
              </a:ext>
            </a:extLst>
          </p:cNvPr>
          <p:cNvSpPr txBox="1"/>
          <p:nvPr/>
        </p:nvSpPr>
        <p:spPr>
          <a:xfrm>
            <a:off x="951571" y="3432717"/>
            <a:ext cx="8151541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>
                <a:latin typeface="Calibri"/>
                <a:cs typeface="Calibri"/>
              </a:rPr>
              <a:t>In this example we are going to calculate the salary of a camera salesman. His basic salary is 1500, for every camera he will sell he will get 200 and the commission on the month’s sale is 2 %. The input will be number of cameras sold and total price of the cameras.</a:t>
            </a:r>
          </a:p>
          <a:p>
            <a:pPr marL="285750" indent="-285750">
              <a:buFont typeface="Arial"/>
              <a:buChar char="•"/>
            </a:pPr>
            <a:endParaRPr lang="en-US" sz="1400" b="1" dirty="0">
              <a:latin typeface="Calibri"/>
              <a:cs typeface="Calibri"/>
            </a:endParaRPr>
          </a:p>
          <a:p>
            <a:r>
              <a:rPr lang="en-US" sz="1400" b="1" dirty="0">
                <a:latin typeface="Calibri"/>
                <a:cs typeface="Calibri"/>
              </a:rPr>
              <a:t>Hint:  </a:t>
            </a:r>
            <a:r>
              <a:rPr lang="en-US" sz="1400" dirty="0">
                <a:latin typeface="Calibri"/>
                <a:cs typeface="Calibri"/>
              </a:rPr>
              <a:t>bonus = (</a:t>
            </a:r>
            <a:r>
              <a:rPr lang="en-US" sz="1400" dirty="0" err="1">
                <a:latin typeface="Calibri"/>
                <a:cs typeface="Calibri"/>
              </a:rPr>
              <a:t>bonus_rate</a:t>
            </a:r>
            <a:r>
              <a:rPr lang="en-US" sz="1400" dirty="0">
                <a:latin typeface="Calibri"/>
                <a:cs typeface="Calibri"/>
              </a:rPr>
              <a:t> * </a:t>
            </a:r>
            <a:r>
              <a:rPr lang="en-US" sz="1400" dirty="0" err="1">
                <a:latin typeface="Calibri"/>
                <a:cs typeface="Calibri"/>
              </a:rPr>
              <a:t>numberofcamera</a:t>
            </a:r>
            <a:r>
              <a:rPr lang="en-US" sz="1400" dirty="0">
                <a:latin typeface="Calibri"/>
                <a:cs typeface="Calibri"/>
              </a:rPr>
              <a:t>)
     </a:t>
            </a:r>
            <a:r>
              <a:rPr lang="en-US" sz="1400" dirty="0" err="1">
                <a:latin typeface="Calibri"/>
                <a:cs typeface="Calibri"/>
              </a:rPr>
              <a:t>commision</a:t>
            </a:r>
            <a:r>
              <a:rPr lang="en-US" sz="1400" dirty="0">
                <a:latin typeface="Calibri"/>
                <a:cs typeface="Calibri"/>
              </a:rPr>
              <a:t> = (</a:t>
            </a:r>
            <a:r>
              <a:rPr lang="en-US" sz="1400" dirty="0" err="1">
                <a:latin typeface="Calibri"/>
                <a:cs typeface="Calibri"/>
              </a:rPr>
              <a:t>commision_rate</a:t>
            </a:r>
            <a:r>
              <a:rPr lang="en-US" sz="1400" dirty="0">
                <a:latin typeface="Calibri"/>
                <a:cs typeface="Calibri"/>
              </a:rPr>
              <a:t> * </a:t>
            </a:r>
            <a:r>
              <a:rPr lang="en-US" sz="1400" dirty="0" err="1">
                <a:latin typeface="Calibri"/>
                <a:cs typeface="Calibri"/>
              </a:rPr>
              <a:t>numberofcamera</a:t>
            </a:r>
            <a:r>
              <a:rPr lang="en-US" sz="1400" dirty="0">
                <a:latin typeface="Calibri"/>
                <a:cs typeface="Calibri"/>
              </a:rPr>
              <a:t> * price)</a:t>
            </a:r>
            <a:endParaRPr lang="en-US" sz="1400">
              <a:latin typeface="Calibri"/>
              <a:cs typeface="Calibri"/>
            </a:endParaRP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C08BF33B-9E3F-4A8A-AF5C-9A942A57142E}"/>
              </a:ext>
            </a:extLst>
          </p:cNvPr>
          <p:cNvSpPr txBox="1"/>
          <p:nvPr/>
        </p:nvSpPr>
        <p:spPr>
          <a:xfrm>
            <a:off x="867937" y="3042423"/>
            <a:ext cx="1395761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latin typeface="Calibri"/>
                <a:cs typeface="Calibri"/>
              </a:rPr>
              <a:t>Questions:</a:t>
            </a:r>
          </a:p>
        </p:txBody>
      </p:sp>
    </p:spTree>
    <p:extLst>
      <p:ext uri="{BB962C8B-B14F-4D97-AF65-F5344CB8AC3E}">
        <p14:creationId xmlns:p14="http://schemas.microsoft.com/office/powerpoint/2010/main" val="1175639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D6BC9EB-F181-48AB-BCA2-3D1DB20D2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473440-95F2-4669-9EB5-2ABB2EC62F53}"/>
              </a:ext>
            </a:extLst>
          </p:cNvPr>
          <p:cNvSpPr txBox="1"/>
          <p:nvPr/>
        </p:nvSpPr>
        <p:spPr>
          <a:xfrm>
            <a:off x="1153944" y="1798630"/>
            <a:ext cx="5698067" cy="325321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r" defTabSz="457200">
              <a:spcBef>
                <a:spcPct val="0"/>
              </a:spcBef>
              <a:spcAft>
                <a:spcPts val="600"/>
              </a:spcAft>
            </a:pPr>
            <a:r>
              <a:rPr lang="en-US" sz="5400" b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Conditional and Control Statements</a:t>
            </a: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D33AAA80-39DC-4020-9BFF-0718F35C7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9C5D90B-7EE3-4D26-AB7D-A5A3A6E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39186"/>
            <a:ext cx="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1177F295-741F-4EFF-B0CA-BE69295AD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11349404" y="121775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7C2FBE-DD23-43BC-A0D9-35434BED83A9}"/>
              </a:ext>
            </a:extLst>
          </p:cNvPr>
          <p:cNvSpPr txBox="1"/>
          <p:nvPr/>
        </p:nvSpPr>
        <p:spPr>
          <a:xfrm>
            <a:off x="7893205" y="1890132"/>
            <a:ext cx="3235712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a.</a:t>
            </a:r>
            <a:r>
              <a:rPr lang="en-US" sz="700">
                <a:latin typeface="Times New Roman"/>
                <a:cs typeface="Calibri"/>
              </a:rPr>
              <a:t>       </a:t>
            </a:r>
            <a:r>
              <a:rPr lang="en-US"/>
              <a:t>If </a:t>
            </a:r>
          </a:p>
          <a:p>
            <a:r>
              <a:rPr lang="en-US">
                <a:cs typeface="Calibri"/>
              </a:rPr>
              <a:t>b.</a:t>
            </a:r>
            <a:r>
              <a:rPr lang="en-US" sz="700">
                <a:latin typeface="Times New Roman"/>
                <a:cs typeface="Calibri"/>
              </a:rPr>
              <a:t>       </a:t>
            </a:r>
            <a:r>
              <a:rPr lang="en-US"/>
              <a:t>If Else</a:t>
            </a:r>
          </a:p>
          <a:p>
            <a:r>
              <a:rPr lang="en-US">
                <a:cs typeface="Calibri"/>
              </a:rPr>
              <a:t>c.</a:t>
            </a:r>
            <a:r>
              <a:rPr lang="en-US" sz="700">
                <a:latin typeface="Times New Roman"/>
                <a:cs typeface="Calibri"/>
              </a:rPr>
              <a:t>       </a:t>
            </a:r>
            <a:r>
              <a:rPr lang="en-US"/>
              <a:t>Nested if</a:t>
            </a:r>
          </a:p>
          <a:p>
            <a:r>
              <a:rPr lang="en-US">
                <a:cs typeface="Calibri"/>
              </a:rPr>
              <a:t>d.</a:t>
            </a:r>
            <a:r>
              <a:rPr lang="en-US" sz="700">
                <a:latin typeface="Times New Roman"/>
                <a:cs typeface="Calibri"/>
              </a:rPr>
              <a:t>       </a:t>
            </a:r>
            <a:r>
              <a:rPr lang="en-US"/>
              <a:t>For loop</a:t>
            </a:r>
          </a:p>
          <a:p>
            <a:r>
              <a:rPr lang="en-US">
                <a:cs typeface="Calibri"/>
              </a:rPr>
              <a:t>e.</a:t>
            </a:r>
            <a:r>
              <a:rPr lang="en-US" sz="700">
                <a:latin typeface="Times New Roman"/>
                <a:cs typeface="Calibri"/>
              </a:rPr>
              <a:t>       </a:t>
            </a:r>
            <a:r>
              <a:rPr lang="en-US"/>
              <a:t>While loop</a:t>
            </a:r>
          </a:p>
          <a:p>
            <a:r>
              <a:rPr lang="en-US">
                <a:cs typeface="Calibri"/>
              </a:rPr>
              <a:t>f.</a:t>
            </a:r>
            <a:r>
              <a:rPr lang="en-US" sz="700">
                <a:latin typeface="Times New Roman"/>
                <a:cs typeface="Calibri"/>
              </a:rPr>
              <a:t>        </a:t>
            </a:r>
            <a:r>
              <a:rPr lang="en-US"/>
              <a:t>Combination of conditional and control statements</a:t>
            </a:r>
          </a:p>
          <a:p>
            <a:r>
              <a:rPr lang="en-US">
                <a:cs typeface="Calibri"/>
              </a:rPr>
              <a:t>g.</a:t>
            </a:r>
            <a:r>
              <a:rPr lang="en-US" sz="700">
                <a:latin typeface="Times New Roman"/>
                <a:cs typeface="Calibri"/>
              </a:rPr>
              <a:t>       </a:t>
            </a:r>
            <a:r>
              <a:rPr lang="en-US"/>
              <a:t>Examples and Practice questions</a:t>
            </a:r>
          </a:p>
        </p:txBody>
      </p:sp>
    </p:spTree>
    <p:extLst>
      <p:ext uri="{BB962C8B-B14F-4D97-AF65-F5344CB8AC3E}">
        <p14:creationId xmlns:p14="http://schemas.microsoft.com/office/powerpoint/2010/main" val="3595700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473440-95F2-4669-9EB5-2ABB2EC62F53}"/>
              </a:ext>
            </a:extLst>
          </p:cNvPr>
          <p:cNvSpPr txBox="1"/>
          <p:nvPr/>
        </p:nvSpPr>
        <p:spPr>
          <a:xfrm>
            <a:off x="4027449" y="254619"/>
            <a:ext cx="2362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If Condition</a:t>
            </a: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1E518613-A761-412A-ABFF-37A5860818EB}"/>
              </a:ext>
            </a:extLst>
          </p:cNvPr>
          <p:cNvSpPr txBox="1"/>
          <p:nvPr/>
        </p:nvSpPr>
        <p:spPr>
          <a:xfrm>
            <a:off x="988742" y="960863"/>
            <a:ext cx="7185102" cy="1600438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latin typeface="Calibri"/>
                <a:cs typeface="Calibri"/>
              </a:rPr>
              <a:t>If the condition is true the program will be executed otherwise it will terminate.</a:t>
            </a:r>
            <a:endParaRPr lang="en-US" dirty="0"/>
          </a:p>
          <a:p>
            <a:endParaRPr lang="en-US" sz="1400" b="1" dirty="0">
              <a:latin typeface="Calibri"/>
              <a:cs typeface="Calibri"/>
            </a:endParaRPr>
          </a:p>
          <a:p>
            <a:endParaRPr lang="en-US" sz="1400" b="1" dirty="0">
              <a:latin typeface="Calibri"/>
              <a:cs typeface="Calibri"/>
            </a:endParaRPr>
          </a:p>
          <a:p>
            <a:r>
              <a:rPr lang="en-US" sz="1400" b="1" dirty="0">
                <a:latin typeface="Calibri"/>
                <a:cs typeface="Calibri"/>
              </a:rPr>
              <a:t>Syntax:</a:t>
            </a:r>
          </a:p>
          <a:p>
            <a:endParaRPr lang="en-US" sz="1400" dirty="0">
              <a:latin typeface="Calibri"/>
              <a:cs typeface="Calibri"/>
            </a:endParaRPr>
          </a:p>
          <a:p>
            <a:r>
              <a:rPr lang="en-US" sz="1400" dirty="0">
                <a:latin typeface="Calibri"/>
                <a:cs typeface="Calibri"/>
              </a:rPr>
              <a:t>If(condition):</a:t>
            </a:r>
          </a:p>
          <a:p>
            <a:r>
              <a:rPr lang="en-US" sz="1400" dirty="0">
                <a:latin typeface="Calibri"/>
                <a:cs typeface="Calibri"/>
              </a:rPr>
              <a:t>       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3645D3-7461-4EC4-8115-9FE36E2C52C5}"/>
              </a:ext>
            </a:extLst>
          </p:cNvPr>
          <p:cNvSpPr txBox="1"/>
          <p:nvPr/>
        </p:nvSpPr>
        <p:spPr>
          <a:xfrm>
            <a:off x="988741" y="147196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726376-04AA-43A4-82F1-18F27CCFBA47}"/>
              </a:ext>
            </a:extLst>
          </p:cNvPr>
          <p:cNvSpPr txBox="1"/>
          <p:nvPr/>
        </p:nvSpPr>
        <p:spPr>
          <a:xfrm>
            <a:off x="988742" y="2884448"/>
            <a:ext cx="2362200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latin typeface="Calibri"/>
                <a:cs typeface="Calibri"/>
              </a:rPr>
              <a:t>Examples:</a:t>
            </a:r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CFCBDCD-267C-452B-83E3-E84872919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132" y="3635444"/>
            <a:ext cx="3737517" cy="106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9297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636</cp:revision>
  <dcterms:created xsi:type="dcterms:W3CDTF">2020-03-15T04:38:50Z</dcterms:created>
  <dcterms:modified xsi:type="dcterms:W3CDTF">2020-03-15T06:55:53Z</dcterms:modified>
</cp:coreProperties>
</file>