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Understanding Dimensions and measures</a:t>
            </a:r>
            <a:endParaRPr lang="en-US" sz="4400" dirty="0"/>
          </a:p>
        </p:txBody>
      </p:sp>
      <p:sp>
        <p:nvSpPr>
          <p:cNvPr id="3" name="Subtitle 2"/>
          <p:cNvSpPr>
            <a:spLocks noGrp="1"/>
          </p:cNvSpPr>
          <p:nvPr>
            <p:ph type="subTitle" idx="1"/>
          </p:nvPr>
        </p:nvSpPr>
        <p:spPr/>
        <p:txBody>
          <a:bodyPr/>
          <a:lstStyle/>
          <a:p>
            <a:r>
              <a:rPr lang="en-US" dirty="0" smtClean="0"/>
              <a:t>26/3/2019</a:t>
            </a:r>
            <a:endParaRPr lang="en-US" dirty="0"/>
          </a:p>
        </p:txBody>
      </p:sp>
    </p:spTree>
    <p:extLst>
      <p:ext uri="{BB962C8B-B14F-4D97-AF65-F5344CB8AC3E}">
        <p14:creationId xmlns:p14="http://schemas.microsoft.com/office/powerpoint/2010/main" val="218586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 table</a:t>
            </a:r>
            <a:endParaRPr lang="en-US" dirty="0"/>
          </a:p>
        </p:txBody>
      </p:sp>
      <p:sp>
        <p:nvSpPr>
          <p:cNvPr id="3" name="Content Placeholder 2"/>
          <p:cNvSpPr>
            <a:spLocks noGrp="1"/>
          </p:cNvSpPr>
          <p:nvPr>
            <p:ph idx="1"/>
          </p:nvPr>
        </p:nvSpPr>
        <p:spPr/>
        <p:txBody>
          <a:bodyPr/>
          <a:lstStyle/>
          <a:p>
            <a:r>
              <a:rPr lang="en-US" dirty="0" smtClean="0"/>
              <a:t>Pivot table can group values on two or more dimensions and displays results in a table format.</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61" y="2917121"/>
            <a:ext cx="4406946" cy="323004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208" y="2974804"/>
            <a:ext cx="4189722" cy="3114675"/>
          </a:xfrm>
          <a:prstGeom prst="rect">
            <a:avLst/>
          </a:prstGeom>
        </p:spPr>
      </p:pic>
    </p:spTree>
    <p:extLst>
      <p:ext uri="{BB962C8B-B14F-4D97-AF65-F5344CB8AC3E}">
        <p14:creationId xmlns:p14="http://schemas.microsoft.com/office/powerpoint/2010/main" val="219756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Dashboard</a:t>
            </a:r>
            <a:endParaRPr lang="en-US" dirty="0"/>
          </a:p>
        </p:txBody>
      </p:sp>
      <p:sp>
        <p:nvSpPr>
          <p:cNvPr id="7" name="Content Placeholder 6"/>
          <p:cNvSpPr>
            <a:spLocks noGrp="1"/>
          </p:cNvSpPr>
          <p:nvPr>
            <p:ph idx="1"/>
          </p:nvPr>
        </p:nvSpPr>
        <p:spPr/>
        <p:txBody>
          <a:bodyPr/>
          <a:lstStyle/>
          <a:p>
            <a:r>
              <a:rPr lang="en-US" dirty="0" smtClean="0"/>
              <a:t>Let us discuss some of the visualization concepts from the sample dashboard shared “Examples of Applied Dimensions and </a:t>
            </a:r>
            <a:r>
              <a:rPr lang="en-US" dirty="0" err="1" smtClean="0"/>
              <a:t>Measures.qvf</a:t>
            </a:r>
            <a:r>
              <a:rPr lang="en-US" dirty="0" smtClean="0"/>
              <a:t>”</a:t>
            </a:r>
            <a:endParaRPr lang="en-US" dirty="0"/>
          </a:p>
        </p:txBody>
      </p:sp>
    </p:spTree>
    <p:extLst>
      <p:ext uri="{BB962C8B-B14F-4D97-AF65-F5344CB8AC3E}">
        <p14:creationId xmlns:p14="http://schemas.microsoft.com/office/powerpoint/2010/main" val="232861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742" y="1463041"/>
            <a:ext cx="7617547" cy="4278539"/>
          </a:xfrm>
        </p:spPr>
      </p:pic>
    </p:spTree>
    <p:extLst>
      <p:ext uri="{BB962C8B-B14F-4D97-AF65-F5344CB8AC3E}">
        <p14:creationId xmlns:p14="http://schemas.microsoft.com/office/powerpoint/2010/main" val="382113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The x and y-axis of the scatter plot are two measure values namely “Sales Gross Profit” and “Sales cost”.</a:t>
            </a:r>
          </a:p>
          <a:p>
            <a:r>
              <a:rPr lang="en-US" dirty="0" smtClean="0"/>
              <a:t>The bubble is the dimension, and it’s position is based upon it’s measure values.</a:t>
            </a:r>
          </a:p>
          <a:p>
            <a:r>
              <a:rPr lang="en-US" dirty="0" smtClean="0"/>
              <a:t>From the graph, it is evident that the data cluster occurred is differentiated into two different groups.</a:t>
            </a:r>
          </a:p>
          <a:p>
            <a:r>
              <a:rPr lang="en-US" dirty="0" smtClean="0"/>
              <a:t>And the linear relation between two axis is visible, and differentiated into 2 colors, which indicates more sales have to occur for more profit to obtain.</a:t>
            </a:r>
          </a:p>
          <a:p>
            <a:r>
              <a:rPr lang="en-US" dirty="0" smtClean="0"/>
              <a:t>It also configured by the 3</a:t>
            </a:r>
            <a:r>
              <a:rPr lang="en-US" baseline="30000" dirty="0" smtClean="0"/>
              <a:t>rd</a:t>
            </a:r>
            <a:r>
              <a:rPr lang="en-US" dirty="0" smtClean="0"/>
              <a:t> measure called Sales revenue, which indicates the size of the bowl.</a:t>
            </a:r>
            <a:endParaRPr lang="en-US" dirty="0"/>
          </a:p>
        </p:txBody>
      </p:sp>
    </p:spTree>
    <p:extLst>
      <p:ext uri="{BB962C8B-B14F-4D97-AF65-F5344CB8AC3E}">
        <p14:creationId xmlns:p14="http://schemas.microsoft.com/office/powerpoint/2010/main" val="350005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263" y="1672046"/>
            <a:ext cx="7473960" cy="4369979"/>
          </a:xfrm>
        </p:spPr>
      </p:pic>
    </p:spTree>
    <p:extLst>
      <p:ext uri="{BB962C8B-B14F-4D97-AF65-F5344CB8AC3E}">
        <p14:creationId xmlns:p14="http://schemas.microsoft.com/office/powerpoint/2010/main" val="4184577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839" y="1575712"/>
            <a:ext cx="8355029" cy="4466314"/>
          </a:xfrm>
        </p:spPr>
      </p:pic>
    </p:spTree>
    <p:extLst>
      <p:ext uri="{BB962C8B-B14F-4D97-AF65-F5344CB8AC3E}">
        <p14:creationId xmlns:p14="http://schemas.microsoft.com/office/powerpoint/2010/main" val="1635131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Line chart is usually plotted against one dimension and one measure.</a:t>
            </a:r>
          </a:p>
          <a:p>
            <a:r>
              <a:rPr lang="en-US" dirty="0" smtClean="0"/>
              <a:t>However in the data </a:t>
            </a:r>
            <a:r>
              <a:rPr lang="en-US" dirty="0"/>
              <a:t>f</a:t>
            </a:r>
            <a:r>
              <a:rPr lang="en-US" dirty="0" smtClean="0"/>
              <a:t>ield on properties, there will an ‘Add’ button in both dimension and measure, which allows user to add more dimension and measure to it.</a:t>
            </a:r>
          </a:p>
          <a:p>
            <a:r>
              <a:rPr lang="en-US" dirty="0" smtClean="0"/>
              <a:t>When we add one more dimension, the ‘Add’ button in measure will disappear, which don’t allows user to add 2 measures when 2 dimensions are applied. Similarly adding 2 measures will prevent user from adding the 2</a:t>
            </a:r>
            <a:r>
              <a:rPr lang="en-US" baseline="30000" dirty="0" smtClean="0"/>
              <a:t>nd</a:t>
            </a:r>
            <a:r>
              <a:rPr lang="en-US" dirty="0" smtClean="0"/>
              <a:t> dimension. However, more measures can be added with 1 dimension.</a:t>
            </a:r>
          </a:p>
          <a:p>
            <a:r>
              <a:rPr lang="en-US" dirty="0" smtClean="0"/>
              <a:t>To conclude, line chart allows either “2 dimensions and 1 measure” or “1 dimension and multiple measures”</a:t>
            </a:r>
          </a:p>
          <a:p>
            <a:endParaRPr lang="en-US" dirty="0"/>
          </a:p>
        </p:txBody>
      </p:sp>
    </p:spTree>
    <p:extLst>
      <p:ext uri="{BB962C8B-B14F-4D97-AF65-F5344CB8AC3E}">
        <p14:creationId xmlns:p14="http://schemas.microsoft.com/office/powerpoint/2010/main" val="3577608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752" y="1528354"/>
            <a:ext cx="7997929" cy="4513672"/>
          </a:xfrm>
        </p:spPr>
      </p:pic>
    </p:spTree>
    <p:extLst>
      <p:ext uri="{BB962C8B-B14F-4D97-AF65-F5344CB8AC3E}">
        <p14:creationId xmlns:p14="http://schemas.microsoft.com/office/powerpoint/2010/main" val="3252262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Pie chart is plotted against 1 measure and 1 dimension.</a:t>
            </a:r>
          </a:p>
          <a:p>
            <a:r>
              <a:rPr lang="en-US" dirty="0" smtClean="0"/>
              <a:t>The partition is determined by dimension and the size of the partition is determined by it’s measure value.</a:t>
            </a:r>
          </a:p>
          <a:p>
            <a:r>
              <a:rPr lang="en-US" dirty="0" smtClean="0"/>
              <a:t>For example if we add, count(sales person) in measure, it shows 101.88k for America alone. But we are clear from the fact that no such high number of sales person were in that region.</a:t>
            </a:r>
          </a:p>
          <a:p>
            <a:r>
              <a:rPr lang="en-US" dirty="0" smtClean="0"/>
              <a:t>To overcome this, we need to add ‘Distinct’ in the expression, to count only the unique names in the “sales person”</a:t>
            </a:r>
            <a:endParaRPr lang="en-US" dirty="0"/>
          </a:p>
        </p:txBody>
      </p:sp>
    </p:spTree>
    <p:extLst>
      <p:ext uri="{BB962C8B-B14F-4D97-AF65-F5344CB8AC3E}">
        <p14:creationId xmlns:p14="http://schemas.microsoft.com/office/powerpoint/2010/main" val="69494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Gauge, KPI, Text and image chart</a:t>
            </a:r>
            <a:endParaRPr lang="en-US" dirty="0"/>
          </a:p>
        </p:txBody>
      </p:sp>
      <p:sp>
        <p:nvSpPr>
          <p:cNvPr id="3" name="Content Placeholder 2"/>
          <p:cNvSpPr>
            <a:spLocks noGrp="1"/>
          </p:cNvSpPr>
          <p:nvPr>
            <p:ph idx="1"/>
          </p:nvPr>
        </p:nvSpPr>
        <p:spPr/>
        <p:txBody>
          <a:bodyPr/>
          <a:lstStyle/>
          <a:p>
            <a:r>
              <a:rPr lang="en-US" dirty="0" smtClean="0"/>
              <a:t>There are 3 charts which is used to show the measure value alone.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60" y="2738015"/>
            <a:ext cx="3804779" cy="3022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870" y="2700800"/>
            <a:ext cx="4267200" cy="14001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4320" y="4331164"/>
            <a:ext cx="3924300" cy="1590675"/>
          </a:xfrm>
          <a:prstGeom prst="rect">
            <a:avLst/>
          </a:prstGeom>
        </p:spPr>
      </p:pic>
    </p:spTree>
    <p:extLst>
      <p:ext uri="{BB962C8B-B14F-4D97-AF65-F5344CB8AC3E}">
        <p14:creationId xmlns:p14="http://schemas.microsoft.com/office/powerpoint/2010/main" val="125874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Difference between dimension and measure</a:t>
            </a:r>
          </a:p>
          <a:p>
            <a:r>
              <a:rPr lang="en-US" dirty="0" smtClean="0"/>
              <a:t>Apply dimension and measure to visualization</a:t>
            </a:r>
          </a:p>
          <a:p>
            <a:r>
              <a:rPr lang="en-US" dirty="0" smtClean="0"/>
              <a:t>Type of the chart to use, based on dimension and measure</a:t>
            </a:r>
          </a:p>
          <a:p>
            <a:r>
              <a:rPr lang="en-US" dirty="0" smtClean="0"/>
              <a:t>Alternative dimension and measure</a:t>
            </a:r>
            <a:endParaRPr lang="en-US" dirty="0"/>
          </a:p>
        </p:txBody>
      </p:sp>
    </p:spTree>
    <p:extLst>
      <p:ext uri="{BB962C8B-B14F-4D97-AF65-F5344CB8AC3E}">
        <p14:creationId xmlns:p14="http://schemas.microsoft.com/office/powerpoint/2010/main" val="3161132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aps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030" y="1463040"/>
            <a:ext cx="6751319" cy="4767943"/>
          </a:xfrm>
        </p:spPr>
      </p:pic>
    </p:spTree>
    <p:extLst>
      <p:ext uri="{BB962C8B-B14F-4D97-AF65-F5344CB8AC3E}">
        <p14:creationId xmlns:p14="http://schemas.microsoft.com/office/powerpoint/2010/main" val="1178102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Maps can be used to display data in geographical region.</a:t>
            </a:r>
          </a:p>
          <a:p>
            <a:r>
              <a:rPr lang="en-US" dirty="0" smtClean="0"/>
              <a:t>The data displayed can be either a point data or an area data.</a:t>
            </a:r>
          </a:p>
          <a:p>
            <a:r>
              <a:rPr lang="en-US" dirty="0" smtClean="0"/>
              <a:t>The size of the bubble in the point data defines the magnitude of it’s value.</a:t>
            </a:r>
            <a:endParaRPr lang="en-US" dirty="0"/>
          </a:p>
        </p:txBody>
      </p:sp>
    </p:spTree>
    <p:extLst>
      <p:ext uri="{BB962C8B-B14F-4D97-AF65-F5344CB8AC3E}">
        <p14:creationId xmlns:p14="http://schemas.microsoft.com/office/powerpoint/2010/main" val="24515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25" y="1541417"/>
            <a:ext cx="8242333" cy="4500609"/>
          </a:xfrm>
        </p:spPr>
      </p:pic>
    </p:spTree>
    <p:extLst>
      <p:ext uri="{BB962C8B-B14F-4D97-AF65-F5344CB8AC3E}">
        <p14:creationId xmlns:p14="http://schemas.microsoft.com/office/powerpoint/2010/main" val="2372602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Tree map is plotted against 1 measure value with multiple dimensions.</a:t>
            </a:r>
          </a:p>
          <a:p>
            <a:r>
              <a:rPr lang="en-US" dirty="0" smtClean="0"/>
              <a:t>It allows user to add multiple dimension, but only 1 measure value.</a:t>
            </a:r>
          </a:p>
          <a:p>
            <a:r>
              <a:rPr lang="en-US" dirty="0" smtClean="0"/>
              <a:t>It is best suited for hierarchical data like region -&gt; Country -&gt; State -&gt; City.</a:t>
            </a:r>
            <a:endParaRPr lang="en-US" dirty="0"/>
          </a:p>
        </p:txBody>
      </p:sp>
    </p:spTree>
    <p:extLst>
      <p:ext uri="{BB962C8B-B14F-4D97-AF65-F5344CB8AC3E}">
        <p14:creationId xmlns:p14="http://schemas.microsoft.com/office/powerpoint/2010/main" val="147969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Drill Down</a:t>
            </a:r>
            <a:endParaRPr lang="en-US" dirty="0"/>
          </a:p>
        </p:txBody>
      </p:sp>
      <p:sp>
        <p:nvSpPr>
          <p:cNvPr id="3" name="Content Placeholder 2"/>
          <p:cNvSpPr>
            <a:spLocks noGrp="1"/>
          </p:cNvSpPr>
          <p:nvPr>
            <p:ph idx="1"/>
          </p:nvPr>
        </p:nvSpPr>
        <p:spPr/>
        <p:txBody>
          <a:bodyPr/>
          <a:lstStyle/>
          <a:p>
            <a:r>
              <a:rPr lang="en-US" dirty="0" smtClean="0"/>
              <a:t>As we all know the limitations of a bar chart, that it allows only maximum of 2 dimensions, what if we want to use multiple dimension in a single bar chart?</a:t>
            </a:r>
          </a:p>
          <a:p>
            <a:r>
              <a:rPr lang="en-US" dirty="0" smtClean="0"/>
              <a:t>These kind of requirements were mostly seen in hierarchical data, as it may drilled down to get the detailed value of it.</a:t>
            </a:r>
          </a:p>
          <a:p>
            <a:r>
              <a:rPr lang="en-US" dirty="0" smtClean="0"/>
              <a:t>To create Drill down, open master items -&gt; Dimension -&gt; Drill down. Add the dimensions in the hierarchical manner you need it to be and label it.</a:t>
            </a:r>
          </a:p>
          <a:p>
            <a:r>
              <a:rPr lang="en-US" dirty="0" smtClean="0"/>
              <a:t>We can use that as a single dimension and the drill down option will be seen at the axis label in visualization.</a:t>
            </a:r>
          </a:p>
          <a:p>
            <a:r>
              <a:rPr lang="en-US" dirty="0" smtClean="0"/>
              <a:t>We can also create master measure value like Margin%.</a:t>
            </a:r>
          </a:p>
          <a:p>
            <a:r>
              <a:rPr lang="en-US" dirty="0" smtClean="0"/>
              <a:t>Margin% = Sales Gross profit/Sales Revenue.</a:t>
            </a:r>
          </a:p>
          <a:p>
            <a:endParaRPr lang="en-US" dirty="0"/>
          </a:p>
        </p:txBody>
      </p:sp>
    </p:spTree>
    <p:extLst>
      <p:ext uri="{BB962C8B-B14F-4D97-AF65-F5344CB8AC3E}">
        <p14:creationId xmlns:p14="http://schemas.microsoft.com/office/powerpoint/2010/main" val="551091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Dimensions and Measures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222" y="1523350"/>
            <a:ext cx="6818811" cy="4518676"/>
          </a:xfrm>
        </p:spPr>
      </p:pic>
    </p:spTree>
    <p:extLst>
      <p:ext uri="{BB962C8B-B14F-4D97-AF65-F5344CB8AC3E}">
        <p14:creationId xmlns:p14="http://schemas.microsoft.com/office/powerpoint/2010/main" val="353363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In Data field on properties, under dimension and measure, there will be an option called “Add Alternatives”</a:t>
            </a:r>
          </a:p>
          <a:p>
            <a:r>
              <a:rPr lang="en-US" dirty="0" smtClean="0"/>
              <a:t>We can create alternative dimension and measure using that.</a:t>
            </a:r>
          </a:p>
          <a:p>
            <a:r>
              <a:rPr lang="en-US" dirty="0" smtClean="0"/>
              <a:t>Creating an alternative won’t have an impact on the visualization. But you can find two drop drown button in the axis label.</a:t>
            </a:r>
          </a:p>
          <a:p>
            <a:r>
              <a:rPr lang="en-US" dirty="0" smtClean="0"/>
              <a:t>By clicking on that, you can switch from one measure to another and same for dimensions.</a:t>
            </a:r>
          </a:p>
          <a:p>
            <a:r>
              <a:rPr lang="en-US" dirty="0" smtClean="0"/>
              <a:t>After switching from one measure to another, if we press edit, it will ask for applying the changes made.</a:t>
            </a:r>
            <a:endParaRPr lang="en-US" dirty="0"/>
          </a:p>
        </p:txBody>
      </p:sp>
    </p:spTree>
    <p:extLst>
      <p:ext uri="{BB962C8B-B14F-4D97-AF65-F5344CB8AC3E}">
        <p14:creationId xmlns:p14="http://schemas.microsoft.com/office/powerpoint/2010/main" val="487685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48" y="1487696"/>
            <a:ext cx="7733211" cy="4554329"/>
          </a:xfrm>
        </p:spPr>
      </p:pic>
    </p:spTree>
    <p:extLst>
      <p:ext uri="{BB962C8B-B14F-4D97-AF65-F5344CB8AC3E}">
        <p14:creationId xmlns:p14="http://schemas.microsoft.com/office/powerpoint/2010/main" val="1786675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Box plot can feature maximum of 2 dimensions and 1 measure.</a:t>
            </a:r>
          </a:p>
          <a:p>
            <a:r>
              <a:rPr lang="en-US" dirty="0" smtClean="0"/>
              <a:t>The box </a:t>
            </a:r>
            <a:r>
              <a:rPr lang="en-US" dirty="0"/>
              <a:t>i</a:t>
            </a:r>
            <a:r>
              <a:rPr lang="en-US" dirty="0" smtClean="0"/>
              <a:t>s drawn using the 25</a:t>
            </a:r>
            <a:r>
              <a:rPr lang="en-US" baseline="30000" dirty="0" smtClean="0"/>
              <a:t>th</a:t>
            </a:r>
            <a:r>
              <a:rPr lang="en-US" dirty="0" smtClean="0"/>
              <a:t> and 75</a:t>
            </a:r>
            <a:r>
              <a:rPr lang="en-US" baseline="30000" dirty="0" smtClean="0"/>
              <a:t>th</a:t>
            </a:r>
            <a:r>
              <a:rPr lang="en-US" dirty="0" smtClean="0"/>
              <a:t> percentile value.</a:t>
            </a:r>
            <a:endParaRPr lang="en-US" dirty="0"/>
          </a:p>
        </p:txBody>
      </p:sp>
    </p:spTree>
    <p:extLst>
      <p:ext uri="{BB962C8B-B14F-4D97-AF65-F5344CB8AC3E}">
        <p14:creationId xmlns:p14="http://schemas.microsoft.com/office/powerpoint/2010/main" val="429034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938" y="1645920"/>
            <a:ext cx="6977303" cy="4396105"/>
          </a:xfrm>
        </p:spPr>
      </p:pic>
    </p:spTree>
    <p:extLst>
      <p:ext uri="{BB962C8B-B14F-4D97-AF65-F5344CB8AC3E}">
        <p14:creationId xmlns:p14="http://schemas.microsoft.com/office/powerpoint/2010/main" val="41340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a:t>
            </a:r>
            <a:endParaRPr lang="en-US" dirty="0"/>
          </a:p>
        </p:txBody>
      </p:sp>
      <p:sp>
        <p:nvSpPr>
          <p:cNvPr id="3" name="Content Placeholder 2"/>
          <p:cNvSpPr>
            <a:spLocks noGrp="1"/>
          </p:cNvSpPr>
          <p:nvPr>
            <p:ph idx="1"/>
          </p:nvPr>
        </p:nvSpPr>
        <p:spPr/>
        <p:txBody>
          <a:bodyPr/>
          <a:lstStyle/>
          <a:p>
            <a:r>
              <a:rPr lang="en-US" dirty="0" smtClean="0"/>
              <a:t>Consider a sample data of company manufacturing smart phone cases.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047" y="2623476"/>
            <a:ext cx="4981575" cy="3648075"/>
          </a:xfrm>
          <a:prstGeom prst="rect">
            <a:avLst/>
          </a:prstGeom>
        </p:spPr>
      </p:pic>
    </p:spTree>
    <p:extLst>
      <p:ext uri="{BB962C8B-B14F-4D97-AF65-F5344CB8AC3E}">
        <p14:creationId xmlns:p14="http://schemas.microsoft.com/office/powerpoint/2010/main" val="530772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When creating histogram, it will ask for adding ‘Value’ instead of “Dimensions and measures” and the expected field is ‘Numerical’</a:t>
            </a:r>
          </a:p>
          <a:p>
            <a:r>
              <a:rPr lang="en-US" dirty="0" smtClean="0"/>
              <a:t>It groups the value on it’s own and doesn’t follow the traditional grouping method</a:t>
            </a:r>
          </a:p>
          <a:p>
            <a:endParaRPr lang="en-US" dirty="0" smtClean="0"/>
          </a:p>
        </p:txBody>
      </p:sp>
    </p:spTree>
    <p:extLst>
      <p:ext uri="{BB962C8B-B14F-4D97-AF65-F5344CB8AC3E}">
        <p14:creationId xmlns:p14="http://schemas.microsoft.com/office/powerpoint/2010/main" val="3679403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799" y="1463040"/>
            <a:ext cx="7404467" cy="4578985"/>
          </a:xfrm>
        </p:spPr>
      </p:pic>
    </p:spTree>
    <p:extLst>
      <p:ext uri="{BB962C8B-B14F-4D97-AF65-F5344CB8AC3E}">
        <p14:creationId xmlns:p14="http://schemas.microsoft.com/office/powerpoint/2010/main" val="3787130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Waterfall chart can be used on two or more measures, but no dimensions can be used.</a:t>
            </a:r>
          </a:p>
          <a:p>
            <a:r>
              <a:rPr lang="en-US" dirty="0" smtClean="0"/>
              <a:t>Selections won’t work on bars.</a:t>
            </a:r>
            <a:endParaRPr lang="en-US" dirty="0"/>
          </a:p>
        </p:txBody>
      </p:sp>
    </p:spTree>
    <p:extLst>
      <p:ext uri="{BB962C8B-B14F-4D97-AF65-F5344CB8AC3E}">
        <p14:creationId xmlns:p14="http://schemas.microsoft.com/office/powerpoint/2010/main" val="2800742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 Dimensions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Dimensions are categorical data which groups data from the underlying data model.</a:t>
            </a:r>
          </a:p>
          <a:p>
            <a:r>
              <a:rPr lang="en-US" dirty="0" smtClean="0"/>
              <a:t>Dimensions selected for visualization will group values to define visual element. Those elements are:</a:t>
            </a:r>
          </a:p>
          <a:p>
            <a:r>
              <a:rPr lang="en-US" dirty="0" smtClean="0"/>
              <a:t>‘Bars’ in Bar chart.</a:t>
            </a:r>
          </a:p>
          <a:p>
            <a:r>
              <a:rPr lang="en-US" dirty="0" smtClean="0"/>
              <a:t>‘Markers’ in Combo chart</a:t>
            </a:r>
          </a:p>
          <a:p>
            <a:r>
              <a:rPr lang="en-US" dirty="0" smtClean="0"/>
              <a:t>‘Bubbles’ in a scatter plot</a:t>
            </a:r>
          </a:p>
          <a:p>
            <a:r>
              <a:rPr lang="en-US" dirty="0" smtClean="0"/>
              <a:t>‘Points’ on a line</a:t>
            </a:r>
          </a:p>
          <a:p>
            <a:r>
              <a:rPr lang="en-US" dirty="0" smtClean="0"/>
              <a:t>Pie sectors</a:t>
            </a:r>
          </a:p>
          <a:p>
            <a:r>
              <a:rPr lang="en-US" dirty="0" smtClean="0"/>
              <a:t>‘</a:t>
            </a:r>
            <a:r>
              <a:rPr lang="en-US" dirty="0" err="1" smtClean="0"/>
              <a:t>Treemap</a:t>
            </a:r>
            <a:r>
              <a:rPr lang="en-US" dirty="0" smtClean="0"/>
              <a:t>’ rectangles</a:t>
            </a:r>
          </a:p>
          <a:p>
            <a:r>
              <a:rPr lang="en-US" dirty="0" smtClean="0"/>
              <a:t>Individual values</a:t>
            </a:r>
          </a:p>
          <a:p>
            <a:r>
              <a:rPr lang="en-US" dirty="0" smtClean="0"/>
              <a:t>‘Cell value’ in table or pivot table</a:t>
            </a:r>
            <a:endParaRPr lang="en-US" dirty="0"/>
          </a:p>
        </p:txBody>
      </p:sp>
    </p:spTree>
    <p:extLst>
      <p:ext uri="{BB962C8B-B14F-4D97-AF65-F5344CB8AC3E}">
        <p14:creationId xmlns:p14="http://schemas.microsoft.com/office/powerpoint/2010/main" val="574831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a:t>
            </a:r>
            <a:endParaRPr lang="en-US" dirty="0"/>
          </a:p>
        </p:txBody>
      </p:sp>
      <p:sp>
        <p:nvSpPr>
          <p:cNvPr id="3" name="Content Placeholder 2"/>
          <p:cNvSpPr>
            <a:spLocks noGrp="1"/>
          </p:cNvSpPr>
          <p:nvPr>
            <p:ph idx="1"/>
          </p:nvPr>
        </p:nvSpPr>
        <p:spPr/>
        <p:txBody>
          <a:bodyPr/>
          <a:lstStyle/>
          <a:p>
            <a:r>
              <a:rPr lang="en-US" dirty="0" smtClean="0"/>
              <a:t>Measures will define the magnitude of the visualization elements.</a:t>
            </a:r>
          </a:p>
          <a:p>
            <a:r>
              <a:rPr lang="en-US" dirty="0" smtClean="0"/>
              <a:t>The magnitude is based on the aggregation done. The common aggregations are Sum, Count, Average.</a:t>
            </a:r>
          </a:p>
          <a:p>
            <a:r>
              <a:rPr lang="en-US" dirty="0" smtClean="0"/>
              <a:t>The visual elements are:</a:t>
            </a:r>
          </a:p>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003" y="3994785"/>
            <a:ext cx="6781800" cy="1428750"/>
          </a:xfrm>
          <a:prstGeom prst="rect">
            <a:avLst/>
          </a:prstGeom>
        </p:spPr>
      </p:pic>
    </p:spTree>
    <p:extLst>
      <p:ext uri="{BB962C8B-B14F-4D97-AF65-F5344CB8AC3E}">
        <p14:creationId xmlns:p14="http://schemas.microsoft.com/office/powerpoint/2010/main" val="153909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a:t>
            </a:r>
            <a:endParaRPr lang="en-US" dirty="0"/>
          </a:p>
        </p:txBody>
      </p:sp>
      <p:sp>
        <p:nvSpPr>
          <p:cNvPr id="3" name="Content Placeholder 2"/>
          <p:cNvSpPr>
            <a:spLocks noGrp="1"/>
          </p:cNvSpPr>
          <p:nvPr>
            <p:ph idx="1"/>
          </p:nvPr>
        </p:nvSpPr>
        <p:spPr/>
        <p:txBody>
          <a:bodyPr/>
          <a:lstStyle/>
          <a:p>
            <a:r>
              <a:rPr lang="en-US" dirty="0" smtClean="0"/>
              <a:t>From the given sample, let us discuss the visualization, that answers a series of questions</a:t>
            </a:r>
          </a:p>
          <a:p>
            <a:r>
              <a:rPr lang="en-US" dirty="0" smtClean="0"/>
              <a:t>The first question to be asked is “How much each product costs?”</a:t>
            </a:r>
          </a:p>
          <a:p>
            <a:r>
              <a:rPr lang="en-US" dirty="0" smtClean="0"/>
              <a:t>For this ‘Product’ is taken as Dimension and ‘Price’ is taken as Measure.</a:t>
            </a:r>
          </a:p>
          <a:p>
            <a:r>
              <a:rPr lang="en-US" dirty="0" smtClean="0"/>
              <a:t>Using one dimension and one measure, we can go for “</a:t>
            </a:r>
            <a:r>
              <a:rPr lang="en-US" b="1" dirty="0" smtClean="0"/>
              <a:t>Bar Chart</a:t>
            </a:r>
            <a:r>
              <a:rPr lang="en-US" dirty="0" smtClean="0"/>
              <a:t>”</a:t>
            </a:r>
            <a:endParaRPr lang="en-US" dirty="0"/>
          </a:p>
        </p:txBody>
      </p:sp>
    </p:spTree>
    <p:extLst>
      <p:ext uri="{BB962C8B-B14F-4D97-AF65-F5344CB8AC3E}">
        <p14:creationId xmlns:p14="http://schemas.microsoft.com/office/powerpoint/2010/main" val="171761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370" y="1449978"/>
            <a:ext cx="5042263" cy="5042262"/>
          </a:xfrm>
        </p:spPr>
      </p:pic>
    </p:spTree>
    <p:extLst>
      <p:ext uri="{BB962C8B-B14F-4D97-AF65-F5344CB8AC3E}">
        <p14:creationId xmlns:p14="http://schemas.microsoft.com/office/powerpoint/2010/main" val="419798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Combo Chart</a:t>
            </a:r>
            <a:endParaRPr lang="en-US" dirty="0"/>
          </a:p>
        </p:txBody>
      </p:sp>
      <p:sp>
        <p:nvSpPr>
          <p:cNvPr id="3" name="Content Placeholder 2"/>
          <p:cNvSpPr>
            <a:spLocks noGrp="1"/>
          </p:cNvSpPr>
          <p:nvPr>
            <p:ph idx="1"/>
          </p:nvPr>
        </p:nvSpPr>
        <p:spPr/>
        <p:txBody>
          <a:bodyPr/>
          <a:lstStyle/>
          <a:p>
            <a:r>
              <a:rPr lang="en-US" dirty="0" smtClean="0"/>
              <a:t>If we need to show both the rating and price of a product in the same chart, we can go for </a:t>
            </a:r>
            <a:r>
              <a:rPr lang="en-US" b="1" dirty="0" smtClean="0"/>
              <a:t>“Combo chart”</a:t>
            </a:r>
          </a:p>
          <a:p>
            <a:pPr marL="0" indent="0">
              <a:buNone/>
            </a:pP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64" y="3003994"/>
            <a:ext cx="6931182" cy="3267557"/>
          </a:xfrm>
          <a:prstGeom prst="rect">
            <a:avLst/>
          </a:prstGeom>
        </p:spPr>
      </p:pic>
    </p:spTree>
    <p:extLst>
      <p:ext uri="{BB962C8B-B14F-4D97-AF65-F5344CB8AC3E}">
        <p14:creationId xmlns:p14="http://schemas.microsoft.com/office/powerpoint/2010/main" val="324780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From the “Combo chart” we can conclude that instead of buying “Lux Look” which has high rating and costs high, we can opt for either ‘</a:t>
            </a:r>
            <a:r>
              <a:rPr lang="en-US" dirty="0" err="1" smtClean="0"/>
              <a:t>Lotlab</a:t>
            </a:r>
            <a:r>
              <a:rPr lang="en-US" dirty="0" smtClean="0"/>
              <a:t>’ or ‘subtab’, which has the same rating and low in cost.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69" y="3191007"/>
            <a:ext cx="6317387" cy="3171984"/>
          </a:xfrm>
          <a:prstGeom prst="rect">
            <a:avLst/>
          </a:prstGeom>
        </p:spPr>
      </p:pic>
    </p:spTree>
    <p:extLst>
      <p:ext uri="{BB962C8B-B14F-4D97-AF65-F5344CB8AC3E}">
        <p14:creationId xmlns:p14="http://schemas.microsoft.com/office/powerpoint/2010/main" val="126073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p:txBody>
          <a:bodyPr/>
          <a:lstStyle/>
          <a:p>
            <a:r>
              <a:rPr lang="en-US" dirty="0" smtClean="0"/>
              <a:t>Applying aggregation will group values of same group. For example, finding average price of the different materials.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76" y="2984047"/>
            <a:ext cx="8702426" cy="3532073"/>
          </a:xfrm>
          <a:prstGeom prst="rect">
            <a:avLst/>
          </a:prstGeom>
        </p:spPr>
      </p:pic>
    </p:spTree>
    <p:extLst>
      <p:ext uri="{BB962C8B-B14F-4D97-AF65-F5344CB8AC3E}">
        <p14:creationId xmlns:p14="http://schemas.microsoft.com/office/powerpoint/2010/main" val="314586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sp>
        <p:nvSpPr>
          <p:cNvPr id="3" name="Content Placeholder 2"/>
          <p:cNvSpPr>
            <a:spLocks noGrp="1"/>
          </p:cNvSpPr>
          <p:nvPr>
            <p:ph idx="1"/>
          </p:nvPr>
        </p:nvSpPr>
        <p:spPr/>
        <p:txBody>
          <a:bodyPr/>
          <a:lstStyle/>
          <a:p>
            <a:r>
              <a:rPr lang="en-US" dirty="0" smtClean="0"/>
              <a:t>Scatter plot determines a dimension </a:t>
            </a:r>
            <a:r>
              <a:rPr lang="en-US" dirty="0"/>
              <a:t>in a </a:t>
            </a:r>
            <a:r>
              <a:rPr lang="en-US" dirty="0" smtClean="0"/>
              <a:t>bubble, against two measures (price and rating). The position of the bubble is the intersection point of those 2 measures.</a:t>
            </a:r>
          </a:p>
          <a:p>
            <a:pPr marL="0" indent="0">
              <a:buNone/>
            </a:pP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6" y="3113965"/>
            <a:ext cx="8556171" cy="3366592"/>
          </a:xfrm>
          <a:prstGeom prst="rect">
            <a:avLst/>
          </a:prstGeom>
        </p:spPr>
      </p:pic>
    </p:spTree>
    <p:extLst>
      <p:ext uri="{BB962C8B-B14F-4D97-AF65-F5344CB8AC3E}">
        <p14:creationId xmlns:p14="http://schemas.microsoft.com/office/powerpoint/2010/main" val="455502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3010</TotalTime>
  <Words>1171</Words>
  <Application>Microsoft Office PowerPoint</Application>
  <PresentationFormat>Widescreen</PresentationFormat>
  <Paragraphs>101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Understanding Dimensions and measures</vt:lpstr>
      <vt:lpstr>Learning Objectives</vt:lpstr>
      <vt:lpstr>Sample data</vt:lpstr>
      <vt:lpstr>Bar Chart</vt:lpstr>
      <vt:lpstr>Bar Chart</vt:lpstr>
      <vt:lpstr>Combo Chart</vt:lpstr>
      <vt:lpstr>Analysis</vt:lpstr>
      <vt:lpstr>Aggregation</vt:lpstr>
      <vt:lpstr>Scatter plot</vt:lpstr>
      <vt:lpstr>Pivot table</vt:lpstr>
      <vt:lpstr>Sample Dashboard</vt:lpstr>
      <vt:lpstr>Scatter plot</vt:lpstr>
      <vt:lpstr>Analysis</vt:lpstr>
      <vt:lpstr>Analysis</vt:lpstr>
      <vt:lpstr>Line chart</vt:lpstr>
      <vt:lpstr>Analysis</vt:lpstr>
      <vt:lpstr>Pie chart</vt:lpstr>
      <vt:lpstr>Analysis</vt:lpstr>
      <vt:lpstr>Gauge, KPI, Text and image chart</vt:lpstr>
      <vt:lpstr>Maps</vt:lpstr>
      <vt:lpstr>Analysis</vt:lpstr>
      <vt:lpstr>Tree map</vt:lpstr>
      <vt:lpstr>Analysis</vt:lpstr>
      <vt:lpstr>Drill Down</vt:lpstr>
      <vt:lpstr>Alternative Dimensions and Measures</vt:lpstr>
      <vt:lpstr>Analysis</vt:lpstr>
      <vt:lpstr>Box Plot</vt:lpstr>
      <vt:lpstr>Analysis</vt:lpstr>
      <vt:lpstr>Histogram</vt:lpstr>
      <vt:lpstr>Analysis</vt:lpstr>
      <vt:lpstr>Waterfall Chart</vt:lpstr>
      <vt:lpstr>Analysis</vt:lpstr>
      <vt:lpstr>Recap - Dimensions</vt:lpstr>
      <vt:lpstr>Measures</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Dimensions and measures</dc:title>
  <dc:creator>S, Jones (Cognizant)</dc:creator>
  <cp:lastModifiedBy>S, Jones (Cognizant)</cp:lastModifiedBy>
  <cp:revision>26</cp:revision>
  <dcterms:created xsi:type="dcterms:W3CDTF">2019-03-26T09:47:34Z</dcterms:created>
  <dcterms:modified xsi:type="dcterms:W3CDTF">2019-03-28T11:58:27Z</dcterms:modified>
</cp:coreProperties>
</file>