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3/25/2019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Understanding data</a:t>
            </a:r>
            <a:endParaRPr lang="en-US" dirty="0"/>
          </a:p>
        </p:txBody>
      </p:sp>
      <p:sp>
        <p:nvSpPr>
          <p:cNvPr id="3" name="Subtitle 2"/>
          <p:cNvSpPr>
            <a:spLocks noGrp="1"/>
          </p:cNvSpPr>
          <p:nvPr>
            <p:ph type="subTitle" idx="1"/>
          </p:nvPr>
        </p:nvSpPr>
        <p:spPr/>
        <p:txBody>
          <a:bodyPr/>
          <a:lstStyle/>
          <a:p>
            <a:r>
              <a:rPr lang="en-US" dirty="0" smtClean="0"/>
              <a:t>20/3/2019</a:t>
            </a:r>
            <a:endParaRPr lang="en-US" dirty="0"/>
          </a:p>
        </p:txBody>
      </p:sp>
    </p:spTree>
    <p:extLst>
      <p:ext uri="{BB962C8B-B14F-4D97-AF65-F5344CB8AC3E}">
        <p14:creationId xmlns:p14="http://schemas.microsoft.com/office/powerpoint/2010/main" val="2353835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of data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1930400"/>
            <a:ext cx="8596312" cy="3854762"/>
          </a:xfrm>
        </p:spPr>
      </p:pic>
    </p:spTree>
    <p:extLst>
      <p:ext uri="{BB962C8B-B14F-4D97-AF65-F5344CB8AC3E}">
        <p14:creationId xmlns:p14="http://schemas.microsoft.com/office/powerpoint/2010/main" val="4020046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of data</a:t>
            </a:r>
            <a:endParaRPr lang="en-US" dirty="0"/>
          </a:p>
        </p:txBody>
      </p:sp>
      <p:sp>
        <p:nvSpPr>
          <p:cNvPr id="3" name="Content Placeholder 2"/>
          <p:cNvSpPr>
            <a:spLocks noGrp="1"/>
          </p:cNvSpPr>
          <p:nvPr>
            <p:ph idx="1"/>
          </p:nvPr>
        </p:nvSpPr>
        <p:spPr/>
        <p:txBody>
          <a:bodyPr/>
          <a:lstStyle/>
          <a:p>
            <a:r>
              <a:rPr lang="en-US" dirty="0" smtClean="0"/>
              <a:t>The unstructured data don’t have a data structure to it’s setup.</a:t>
            </a:r>
          </a:p>
          <a:p>
            <a:r>
              <a:rPr lang="en-US" dirty="0" smtClean="0"/>
              <a:t>Analyzing unstructured data allows analysts to find sentiment, trends, feelings towards products and services, which can then be used for business purposes.</a:t>
            </a:r>
          </a:p>
          <a:p>
            <a:r>
              <a:rPr lang="en-US" dirty="0" smtClean="0"/>
              <a:t>Examples of structured data are information on metrics on companies, applications of credit cards, sales and revenue numbers in quarters, data warehouses. </a:t>
            </a:r>
            <a:endParaRPr lang="en-US" dirty="0"/>
          </a:p>
        </p:txBody>
      </p:sp>
    </p:spTree>
    <p:extLst>
      <p:ext uri="{BB962C8B-B14F-4D97-AF65-F5344CB8AC3E}">
        <p14:creationId xmlns:p14="http://schemas.microsoft.com/office/powerpoint/2010/main" val="3134187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data in back end</a:t>
            </a:r>
            <a:endParaRPr lang="en-US" dirty="0"/>
          </a:p>
        </p:txBody>
      </p:sp>
      <p:sp>
        <p:nvSpPr>
          <p:cNvPr id="3" name="Content Placeholder 2"/>
          <p:cNvSpPr>
            <a:spLocks noGrp="1"/>
          </p:cNvSpPr>
          <p:nvPr>
            <p:ph idx="1"/>
          </p:nvPr>
        </p:nvSpPr>
        <p:spPr/>
        <p:txBody>
          <a:bodyPr/>
          <a:lstStyle/>
          <a:p>
            <a:r>
              <a:rPr lang="en-US" dirty="0" smtClean="0"/>
              <a:t>Data is used to build back end systems like database warehouse.</a:t>
            </a:r>
          </a:p>
          <a:p>
            <a:r>
              <a:rPr lang="en-US" dirty="0" smtClean="0"/>
              <a:t>If the data is not optimized in back end system by data architecture, which doesn’t meets the need of business analyst or user, the analysis has the strong chance of being incorrect</a:t>
            </a:r>
            <a:endParaRPr lang="en-US" dirty="0"/>
          </a:p>
        </p:txBody>
      </p:sp>
    </p:spTree>
    <p:extLst>
      <p:ext uri="{BB962C8B-B14F-4D97-AF65-F5344CB8AC3E}">
        <p14:creationId xmlns:p14="http://schemas.microsoft.com/office/powerpoint/2010/main" val="2682389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data in </a:t>
            </a:r>
            <a:r>
              <a:rPr lang="en-US" dirty="0" smtClean="0"/>
              <a:t>front </a:t>
            </a:r>
            <a:r>
              <a:rPr lang="en-US" dirty="0"/>
              <a:t>end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3631" y="1930400"/>
            <a:ext cx="7904775" cy="4111625"/>
          </a:xfrm>
        </p:spPr>
      </p:pic>
    </p:spTree>
    <p:extLst>
      <p:ext uri="{BB962C8B-B14F-4D97-AF65-F5344CB8AC3E}">
        <p14:creationId xmlns:p14="http://schemas.microsoft.com/office/powerpoint/2010/main" val="3137467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data in front end</a:t>
            </a:r>
          </a:p>
        </p:txBody>
      </p:sp>
      <p:sp>
        <p:nvSpPr>
          <p:cNvPr id="3" name="Content Placeholder 2"/>
          <p:cNvSpPr>
            <a:spLocks noGrp="1"/>
          </p:cNvSpPr>
          <p:nvPr>
            <p:ph idx="1"/>
          </p:nvPr>
        </p:nvSpPr>
        <p:spPr/>
        <p:txBody>
          <a:bodyPr/>
          <a:lstStyle/>
          <a:p>
            <a:pPr marL="0" indent="0">
              <a:buNone/>
            </a:pPr>
            <a:r>
              <a:rPr lang="en-US" dirty="0" smtClean="0"/>
              <a:t>There is a greater chance of obtaining the incorrect analysis in front end, due to the following reasons</a:t>
            </a:r>
          </a:p>
          <a:p>
            <a:r>
              <a:rPr lang="en-US" dirty="0" smtClean="0"/>
              <a:t>Lack of knowledge on data types and how it should be used.</a:t>
            </a:r>
          </a:p>
          <a:p>
            <a:r>
              <a:rPr lang="en-US" dirty="0" smtClean="0"/>
              <a:t>Using incorrect visualization </a:t>
            </a:r>
          </a:p>
          <a:p>
            <a:r>
              <a:rPr lang="en-US" dirty="0" smtClean="0"/>
              <a:t>Giving incorrect information to different parties and organization.</a:t>
            </a:r>
          </a:p>
          <a:p>
            <a:endParaRPr lang="en-US" dirty="0"/>
          </a:p>
        </p:txBody>
      </p:sp>
    </p:spTree>
    <p:extLst>
      <p:ext uri="{BB962C8B-B14F-4D97-AF65-F5344CB8AC3E}">
        <p14:creationId xmlns:p14="http://schemas.microsoft.com/office/powerpoint/2010/main" val="3823902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purposes</a:t>
            </a:r>
            <a:endParaRPr lang="en-US" dirty="0"/>
          </a:p>
        </p:txBody>
      </p:sp>
      <p:sp>
        <p:nvSpPr>
          <p:cNvPr id="3" name="Content Placeholder 2"/>
          <p:cNvSpPr>
            <a:spLocks noGrp="1"/>
          </p:cNvSpPr>
          <p:nvPr>
            <p:ph idx="1"/>
          </p:nvPr>
        </p:nvSpPr>
        <p:spPr/>
        <p:txBody>
          <a:bodyPr/>
          <a:lstStyle/>
          <a:p>
            <a:r>
              <a:rPr lang="en-US" dirty="0" smtClean="0"/>
              <a:t>‘Tweets’ can be used for analyzing opinions.</a:t>
            </a:r>
          </a:p>
          <a:p>
            <a:r>
              <a:rPr lang="en-US" dirty="0" smtClean="0"/>
              <a:t>“Revenue and company statistics” can be used for forecasts.</a:t>
            </a:r>
          </a:p>
          <a:p>
            <a:r>
              <a:rPr lang="en-US" dirty="0" smtClean="0"/>
              <a:t>“Customers and Demographics” can be used for targeted marketing.</a:t>
            </a:r>
            <a:endParaRPr lang="en-US" dirty="0"/>
          </a:p>
        </p:txBody>
      </p:sp>
    </p:spTree>
    <p:extLst>
      <p:ext uri="{BB962C8B-B14F-4D97-AF65-F5344CB8AC3E}">
        <p14:creationId xmlns:p14="http://schemas.microsoft.com/office/powerpoint/2010/main" val="3997760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data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1763486"/>
            <a:ext cx="8596312" cy="4134332"/>
          </a:xfrm>
        </p:spPr>
      </p:pic>
    </p:spTree>
    <p:extLst>
      <p:ext uri="{BB962C8B-B14F-4D97-AF65-F5344CB8AC3E}">
        <p14:creationId xmlns:p14="http://schemas.microsoft.com/office/powerpoint/2010/main" val="4179360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data</a:t>
            </a:r>
            <a:endParaRPr lang="en-US" dirty="0"/>
          </a:p>
        </p:txBody>
      </p:sp>
      <p:sp>
        <p:nvSpPr>
          <p:cNvPr id="3" name="Content Placeholder 2"/>
          <p:cNvSpPr>
            <a:spLocks noGrp="1"/>
          </p:cNvSpPr>
          <p:nvPr>
            <p:ph idx="1"/>
          </p:nvPr>
        </p:nvSpPr>
        <p:spPr/>
        <p:txBody>
          <a:bodyPr/>
          <a:lstStyle/>
          <a:p>
            <a:r>
              <a:rPr lang="en-US" dirty="0" smtClean="0"/>
              <a:t>Continuous data can vary on a continuous range.</a:t>
            </a:r>
          </a:p>
          <a:p>
            <a:r>
              <a:rPr lang="en-US" dirty="0" smtClean="0"/>
              <a:t>It is a measurement data. </a:t>
            </a:r>
            <a:r>
              <a:rPr lang="en-US" dirty="0" err="1" smtClean="0"/>
              <a:t>Eg</a:t>
            </a:r>
            <a:r>
              <a:rPr lang="en-US" dirty="0" smtClean="0"/>
              <a:t>: Height and it is a quantitative data. </a:t>
            </a:r>
          </a:p>
          <a:p>
            <a:r>
              <a:rPr lang="en-US" dirty="0" err="1" smtClean="0"/>
              <a:t>Qlik</a:t>
            </a:r>
            <a:r>
              <a:rPr lang="en-US" dirty="0" smtClean="0"/>
              <a:t> uses continuous data as ‘Measure’.</a:t>
            </a:r>
          </a:p>
          <a:p>
            <a:r>
              <a:rPr lang="en-US" dirty="0" smtClean="0"/>
              <a:t>Categorical data is not continuous and takes on certain values. </a:t>
            </a:r>
            <a:r>
              <a:rPr lang="en-US" dirty="0" err="1" smtClean="0"/>
              <a:t>Eg</a:t>
            </a:r>
            <a:r>
              <a:rPr lang="en-US" dirty="0" smtClean="0"/>
              <a:t>: Gender.</a:t>
            </a:r>
          </a:p>
          <a:p>
            <a:r>
              <a:rPr lang="en-US" dirty="0" smtClean="0"/>
              <a:t>The data here is specific, categorical and can be used as descriptive type of analysis.</a:t>
            </a:r>
          </a:p>
          <a:p>
            <a:r>
              <a:rPr lang="en-US" dirty="0" smtClean="0"/>
              <a:t>Categorical data is qualitative and it is considered as ‘Dimension’.</a:t>
            </a:r>
          </a:p>
          <a:p>
            <a:r>
              <a:rPr lang="en-US" dirty="0" smtClean="0"/>
              <a:t>Apart from these 2, there is one more type called “Discrete data” which is both continuous and categorical. Example: Number of students in a class.</a:t>
            </a:r>
            <a:endParaRPr lang="en-US" dirty="0"/>
          </a:p>
        </p:txBody>
      </p:sp>
    </p:spTree>
    <p:extLst>
      <p:ext uri="{BB962C8B-B14F-4D97-AF65-F5344CB8AC3E}">
        <p14:creationId xmlns:p14="http://schemas.microsoft.com/office/powerpoint/2010/main" val="1258280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Identify the type of the following data - Quiz</a:t>
            </a:r>
            <a:endParaRPr lang="en-US" sz="3200" dirty="0"/>
          </a:p>
        </p:txBody>
      </p:sp>
      <p:sp>
        <p:nvSpPr>
          <p:cNvPr id="3" name="Content Placeholder 2"/>
          <p:cNvSpPr>
            <a:spLocks noGrp="1"/>
          </p:cNvSpPr>
          <p:nvPr>
            <p:ph idx="1"/>
          </p:nvPr>
        </p:nvSpPr>
        <p:spPr/>
        <p:txBody>
          <a:bodyPr/>
          <a:lstStyle/>
          <a:p>
            <a:r>
              <a:rPr lang="en-US" dirty="0" smtClean="0"/>
              <a:t>Profit margin</a:t>
            </a:r>
          </a:p>
          <a:p>
            <a:r>
              <a:rPr lang="en-US" dirty="0" smtClean="0"/>
              <a:t>Product type</a:t>
            </a:r>
          </a:p>
          <a:p>
            <a:r>
              <a:rPr lang="en-US" dirty="0" smtClean="0"/>
              <a:t>Mountain height</a:t>
            </a:r>
          </a:p>
          <a:p>
            <a:r>
              <a:rPr lang="en-US" dirty="0" smtClean="0"/>
              <a:t>Car model</a:t>
            </a:r>
          </a:p>
          <a:p>
            <a:r>
              <a:rPr lang="en-US" dirty="0" smtClean="0"/>
              <a:t>Number of whole apples in a barrel</a:t>
            </a:r>
            <a:endParaRPr lang="en-US" dirty="0"/>
          </a:p>
        </p:txBody>
      </p:sp>
    </p:spTree>
    <p:extLst>
      <p:ext uri="{BB962C8B-B14F-4D97-AF65-F5344CB8AC3E}">
        <p14:creationId xmlns:p14="http://schemas.microsoft.com/office/powerpoint/2010/main" val="1429006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Answers</a:t>
            </a:r>
            <a:endParaRPr lang="en-US" dirty="0"/>
          </a:p>
        </p:txBody>
      </p:sp>
      <p:sp>
        <p:nvSpPr>
          <p:cNvPr id="3" name="Content Placeholder 2"/>
          <p:cNvSpPr>
            <a:spLocks noGrp="1"/>
          </p:cNvSpPr>
          <p:nvPr>
            <p:ph idx="1"/>
          </p:nvPr>
        </p:nvSpPr>
        <p:spPr/>
        <p:txBody>
          <a:bodyPr/>
          <a:lstStyle/>
          <a:p>
            <a:r>
              <a:rPr lang="en-US" dirty="0"/>
              <a:t>Profit </a:t>
            </a:r>
            <a:r>
              <a:rPr lang="en-US" dirty="0" smtClean="0"/>
              <a:t>margin - Continuous</a:t>
            </a:r>
            <a:endParaRPr lang="en-US" dirty="0"/>
          </a:p>
          <a:p>
            <a:r>
              <a:rPr lang="en-US" dirty="0"/>
              <a:t>Product </a:t>
            </a:r>
            <a:r>
              <a:rPr lang="en-US" dirty="0" smtClean="0"/>
              <a:t>type - Categorical</a:t>
            </a:r>
            <a:endParaRPr lang="en-US" dirty="0"/>
          </a:p>
          <a:p>
            <a:r>
              <a:rPr lang="en-US" dirty="0"/>
              <a:t>Mountain </a:t>
            </a:r>
            <a:r>
              <a:rPr lang="en-US" dirty="0" smtClean="0"/>
              <a:t>height - Continuous</a:t>
            </a:r>
            <a:endParaRPr lang="en-US" dirty="0"/>
          </a:p>
          <a:p>
            <a:r>
              <a:rPr lang="en-US" dirty="0"/>
              <a:t>Car </a:t>
            </a:r>
            <a:r>
              <a:rPr lang="en-US" dirty="0" smtClean="0"/>
              <a:t>model - Categorical</a:t>
            </a:r>
            <a:endParaRPr lang="en-US" dirty="0"/>
          </a:p>
          <a:p>
            <a:r>
              <a:rPr lang="en-US" dirty="0"/>
              <a:t>Number of whole apples in a </a:t>
            </a:r>
            <a:r>
              <a:rPr lang="en-US" dirty="0" smtClean="0"/>
              <a:t>barrel - Discrete</a:t>
            </a:r>
            <a:endParaRPr lang="en-US" dirty="0"/>
          </a:p>
        </p:txBody>
      </p:sp>
    </p:spTree>
    <p:extLst>
      <p:ext uri="{BB962C8B-B14F-4D97-AF65-F5344CB8AC3E}">
        <p14:creationId xmlns:p14="http://schemas.microsoft.com/office/powerpoint/2010/main" val="1385814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r>
              <a:rPr lang="en-US" dirty="0" smtClean="0"/>
              <a:t>What is data.</a:t>
            </a:r>
          </a:p>
          <a:p>
            <a:r>
              <a:rPr lang="en-US" dirty="0" smtClean="0"/>
              <a:t>Different types and attributes of data.</a:t>
            </a:r>
          </a:p>
          <a:p>
            <a:r>
              <a:rPr lang="en-US" dirty="0" smtClean="0"/>
              <a:t>Why understanding data characteristics is important in the world today.</a:t>
            </a:r>
            <a:endParaRPr lang="en-US" dirty="0"/>
          </a:p>
        </p:txBody>
      </p:sp>
    </p:spTree>
    <p:extLst>
      <p:ext uri="{BB962C8B-B14F-4D97-AF65-F5344CB8AC3E}">
        <p14:creationId xmlns:p14="http://schemas.microsoft.com/office/powerpoint/2010/main" val="2536103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#2 – Identify the type of data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763486"/>
            <a:ext cx="8268974" cy="4278539"/>
          </a:xfrm>
        </p:spPr>
      </p:pic>
    </p:spTree>
    <p:extLst>
      <p:ext uri="{BB962C8B-B14F-4D97-AF65-F5344CB8AC3E}">
        <p14:creationId xmlns:p14="http://schemas.microsoft.com/office/powerpoint/2010/main" val="1347127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lstStyle/>
          <a:p>
            <a:pPr marL="0" indent="0">
              <a:buNone/>
            </a:pPr>
            <a:r>
              <a:rPr lang="en-US" dirty="0" smtClean="0"/>
              <a:t>Continuous:</a:t>
            </a:r>
          </a:p>
          <a:p>
            <a:r>
              <a:rPr lang="en-US" dirty="0" smtClean="0"/>
              <a:t>Name</a:t>
            </a:r>
            <a:r>
              <a:rPr lang="en-US" dirty="0"/>
              <a:t>,</a:t>
            </a:r>
            <a:r>
              <a:rPr lang="en-US" dirty="0" smtClean="0"/>
              <a:t> Product</a:t>
            </a:r>
          </a:p>
          <a:p>
            <a:pPr marL="0" indent="0">
              <a:buNone/>
            </a:pPr>
            <a:r>
              <a:rPr lang="en-US" dirty="0" smtClean="0"/>
              <a:t>Categorical:</a:t>
            </a:r>
          </a:p>
          <a:p>
            <a:r>
              <a:rPr lang="en-US" dirty="0" smtClean="0"/>
              <a:t>Revenue, Expenses, Profit</a:t>
            </a:r>
          </a:p>
          <a:p>
            <a:pPr marL="0" indent="0">
              <a:buNone/>
            </a:pPr>
            <a:r>
              <a:rPr lang="en-US" dirty="0" smtClean="0"/>
              <a:t>Discrete:</a:t>
            </a:r>
          </a:p>
          <a:p>
            <a:r>
              <a:rPr lang="en-US" dirty="0" smtClean="0"/>
              <a:t>Number of products</a:t>
            </a:r>
            <a:endParaRPr lang="en-US" dirty="0"/>
          </a:p>
        </p:txBody>
      </p:sp>
    </p:spTree>
    <p:extLst>
      <p:ext uri="{BB962C8B-B14F-4D97-AF65-F5344CB8AC3E}">
        <p14:creationId xmlns:p14="http://schemas.microsoft.com/office/powerpoint/2010/main" val="1869502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studying data is important?</a:t>
            </a:r>
            <a:endParaRPr lang="en-US" dirty="0"/>
          </a:p>
        </p:txBody>
      </p:sp>
      <p:sp>
        <p:nvSpPr>
          <p:cNvPr id="3" name="Content Placeholder 2"/>
          <p:cNvSpPr>
            <a:spLocks noGrp="1"/>
          </p:cNvSpPr>
          <p:nvPr>
            <p:ph idx="1"/>
          </p:nvPr>
        </p:nvSpPr>
        <p:spPr/>
        <p:txBody>
          <a:bodyPr/>
          <a:lstStyle/>
          <a:p>
            <a:r>
              <a:rPr lang="en-US" dirty="0" smtClean="0"/>
              <a:t>Consider the example that you are given a graph of deviation in revenue and profit in your company for different regions.</a:t>
            </a:r>
          </a:p>
          <a:p>
            <a:r>
              <a:rPr lang="en-US" dirty="0" smtClean="0"/>
              <a:t>In the graph, you absorb a sudden decline in the graph for a particular month and you are asked to find the reason of that to happen and to create a presentation for that.</a:t>
            </a:r>
          </a:p>
          <a:p>
            <a:pPr marL="0" indent="0">
              <a:buNone/>
            </a:pP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5515" y="4100975"/>
            <a:ext cx="4152900" cy="2200275"/>
          </a:xfrm>
          <a:prstGeom prst="rect">
            <a:avLst/>
          </a:prstGeom>
        </p:spPr>
      </p:pic>
    </p:spTree>
    <p:extLst>
      <p:ext uri="{BB962C8B-B14F-4D97-AF65-F5344CB8AC3E}">
        <p14:creationId xmlns:p14="http://schemas.microsoft.com/office/powerpoint/2010/main" val="1807276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smtClean="0"/>
              <a:t>If you have previous knowledge on type of the data used, you can easily create visualization on that.</a:t>
            </a:r>
          </a:p>
          <a:p>
            <a:r>
              <a:rPr lang="en-US" dirty="0" smtClean="0"/>
              <a:t>In the given example, product is categorical, profit is continuous and the count of sales is discrete.</a:t>
            </a:r>
          </a:p>
          <a:p>
            <a:r>
              <a:rPr lang="en-US" dirty="0" smtClean="0"/>
              <a:t>Using these, we can easily create a </a:t>
            </a:r>
            <a:r>
              <a:rPr lang="en-US" dirty="0" err="1" smtClean="0"/>
              <a:t>vizualization</a:t>
            </a:r>
            <a:r>
              <a:rPr lang="en-US" dirty="0" smtClean="0"/>
              <a:t> region wise and identify the cause of decline in different regions and work on those.</a:t>
            </a:r>
            <a:endParaRPr lang="en-US" dirty="0"/>
          </a:p>
        </p:txBody>
      </p:sp>
    </p:spTree>
    <p:extLst>
      <p:ext uri="{BB962C8B-B14F-4D97-AF65-F5344CB8AC3E}">
        <p14:creationId xmlns:p14="http://schemas.microsoft.com/office/powerpoint/2010/main" val="3676620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smtClean="0"/>
              <a:t>Modules</a:t>
            </a:r>
            <a:endParaRPr lang="en-US" dirty="0"/>
          </a:p>
        </p:txBody>
      </p:sp>
      <p:sp>
        <p:nvSpPr>
          <p:cNvPr id="3" name="Content Placeholder 2"/>
          <p:cNvSpPr>
            <a:spLocks noGrp="1"/>
          </p:cNvSpPr>
          <p:nvPr>
            <p:ph idx="1"/>
          </p:nvPr>
        </p:nvSpPr>
        <p:spPr/>
        <p:txBody>
          <a:bodyPr/>
          <a:lstStyle/>
          <a:p>
            <a:pPr marL="0" indent="0">
              <a:buNone/>
            </a:pPr>
            <a:r>
              <a:rPr lang="en-US" dirty="0" smtClean="0"/>
              <a:t>The 3 data </a:t>
            </a:r>
            <a:r>
              <a:rPr lang="en-US" dirty="0" smtClean="0"/>
              <a:t>modules </a:t>
            </a:r>
            <a:r>
              <a:rPr lang="en-US" dirty="0" smtClean="0"/>
              <a:t>are</a:t>
            </a:r>
          </a:p>
          <a:p>
            <a:r>
              <a:rPr lang="en-US" dirty="0" smtClean="0"/>
              <a:t>Data</a:t>
            </a:r>
          </a:p>
          <a:p>
            <a:r>
              <a:rPr lang="en-US" dirty="0" smtClean="0"/>
              <a:t>Aggregations</a:t>
            </a:r>
          </a:p>
          <a:p>
            <a:r>
              <a:rPr lang="en-US" dirty="0" smtClean="0"/>
              <a:t>Distribution</a:t>
            </a:r>
            <a:endParaRPr lang="en-US" dirty="0"/>
          </a:p>
        </p:txBody>
      </p:sp>
    </p:spTree>
    <p:extLst>
      <p:ext uri="{BB962C8B-B14F-4D97-AF65-F5344CB8AC3E}">
        <p14:creationId xmlns:p14="http://schemas.microsoft.com/office/powerpoint/2010/main" val="1748597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pPr marL="0" indent="0">
              <a:buNone/>
            </a:pPr>
            <a:r>
              <a:rPr lang="en-US" dirty="0" smtClean="0"/>
              <a:t>This module will cover the following</a:t>
            </a:r>
          </a:p>
          <a:p>
            <a:r>
              <a:rPr lang="en-US" dirty="0" smtClean="0"/>
              <a:t>Different types of data – Continuous, Categorical and discrete</a:t>
            </a:r>
          </a:p>
          <a:p>
            <a:r>
              <a:rPr lang="en-US" dirty="0" smtClean="0"/>
              <a:t>Attributes of data – Nominal, Ordinal, Interval and ratio.</a:t>
            </a:r>
          </a:p>
          <a:p>
            <a:r>
              <a:rPr lang="en-US" dirty="0" smtClean="0"/>
              <a:t>The unique aspect of data – Time.</a:t>
            </a:r>
            <a:endParaRPr lang="en-US" dirty="0"/>
          </a:p>
        </p:txBody>
      </p:sp>
    </p:spTree>
    <p:extLst>
      <p:ext uri="{BB962C8B-B14F-4D97-AF65-F5344CB8AC3E}">
        <p14:creationId xmlns:p14="http://schemas.microsoft.com/office/powerpoint/2010/main" val="740712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Aggregations</a:t>
            </a:r>
            <a:endParaRPr lang="en-US" dirty="0"/>
          </a:p>
        </p:txBody>
      </p:sp>
      <p:sp>
        <p:nvSpPr>
          <p:cNvPr id="3" name="Content Placeholder 2"/>
          <p:cNvSpPr>
            <a:spLocks noGrp="1"/>
          </p:cNvSpPr>
          <p:nvPr>
            <p:ph idx="1"/>
          </p:nvPr>
        </p:nvSpPr>
        <p:spPr/>
        <p:txBody>
          <a:bodyPr/>
          <a:lstStyle/>
          <a:p>
            <a:r>
              <a:rPr lang="en-US" dirty="0" smtClean="0"/>
              <a:t>Aggregations were built from different set of data.</a:t>
            </a:r>
          </a:p>
          <a:p>
            <a:r>
              <a:rPr lang="en-US" dirty="0" smtClean="0"/>
              <a:t>It takes data and use different functions and builds it up for use and analysis and visualization.</a:t>
            </a:r>
            <a:endParaRPr lang="en-US" dirty="0"/>
          </a:p>
        </p:txBody>
      </p:sp>
    </p:spTree>
    <p:extLst>
      <p:ext uri="{BB962C8B-B14F-4D97-AF65-F5344CB8AC3E}">
        <p14:creationId xmlns:p14="http://schemas.microsoft.com/office/powerpoint/2010/main" val="4173694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Distributions</a:t>
            </a:r>
            <a:endParaRPr lang="en-US" dirty="0"/>
          </a:p>
        </p:txBody>
      </p:sp>
      <p:sp>
        <p:nvSpPr>
          <p:cNvPr id="3" name="Content Placeholder 2"/>
          <p:cNvSpPr>
            <a:spLocks noGrp="1"/>
          </p:cNvSpPr>
          <p:nvPr>
            <p:ph idx="1"/>
          </p:nvPr>
        </p:nvSpPr>
        <p:spPr/>
        <p:txBody>
          <a:bodyPr/>
          <a:lstStyle/>
          <a:p>
            <a:r>
              <a:rPr lang="en-US" dirty="0" smtClean="0"/>
              <a:t>Distributions will take look at how data and aggregations can be shaped.</a:t>
            </a:r>
          </a:p>
          <a:p>
            <a:r>
              <a:rPr lang="en-US" dirty="0" smtClean="0"/>
              <a:t>What those shapes mean? And how it helps analytics.</a:t>
            </a:r>
          </a:p>
          <a:p>
            <a:r>
              <a:rPr lang="en-US" dirty="0" smtClean="0"/>
              <a:t>We will have a look over “Standard deviation” and explore how it is a part of distribution.</a:t>
            </a:r>
            <a:endParaRPr lang="en-US" dirty="0"/>
          </a:p>
        </p:txBody>
      </p:sp>
    </p:spTree>
    <p:extLst>
      <p:ext uri="{BB962C8B-B14F-4D97-AF65-F5344CB8AC3E}">
        <p14:creationId xmlns:p14="http://schemas.microsoft.com/office/powerpoint/2010/main" val="1223385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5774" y="1828800"/>
            <a:ext cx="7260489" cy="4213225"/>
          </a:xfrm>
        </p:spPr>
      </p:pic>
    </p:spTree>
    <p:extLst>
      <p:ext uri="{BB962C8B-B14F-4D97-AF65-F5344CB8AC3E}">
        <p14:creationId xmlns:p14="http://schemas.microsoft.com/office/powerpoint/2010/main" val="3835049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world of data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3406" y="1815738"/>
            <a:ext cx="7369609" cy="4226288"/>
          </a:xfrm>
        </p:spPr>
      </p:pic>
    </p:spTree>
    <p:extLst>
      <p:ext uri="{BB962C8B-B14F-4D97-AF65-F5344CB8AC3E}">
        <p14:creationId xmlns:p14="http://schemas.microsoft.com/office/powerpoint/2010/main" val="2694380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 created per minute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3772" y="1658984"/>
            <a:ext cx="7420976" cy="4383042"/>
          </a:xfrm>
        </p:spPr>
      </p:pic>
    </p:spTree>
    <p:extLst>
      <p:ext uri="{BB962C8B-B14F-4D97-AF65-F5344CB8AC3E}">
        <p14:creationId xmlns:p14="http://schemas.microsoft.com/office/powerpoint/2010/main" val="4406238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136</TotalTime>
  <Words>691</Words>
  <Application>Microsoft Office PowerPoint</Application>
  <PresentationFormat>Widescreen</PresentationFormat>
  <Paragraphs>80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Trebuchet MS</vt:lpstr>
      <vt:lpstr>Wingdings 3</vt:lpstr>
      <vt:lpstr>Facet</vt:lpstr>
      <vt:lpstr>Understanding data</vt:lpstr>
      <vt:lpstr>Learning objectives</vt:lpstr>
      <vt:lpstr>Data Modules</vt:lpstr>
      <vt:lpstr>Data</vt:lpstr>
      <vt:lpstr>Aggregations</vt:lpstr>
      <vt:lpstr>Distributions</vt:lpstr>
      <vt:lpstr>What is data?</vt:lpstr>
      <vt:lpstr>The world of data</vt:lpstr>
      <vt:lpstr>Date created per minute</vt:lpstr>
      <vt:lpstr>Nature of data</vt:lpstr>
      <vt:lpstr>Nature of data</vt:lpstr>
      <vt:lpstr>Analyzing data in back end</vt:lpstr>
      <vt:lpstr>Analyzing data in front end</vt:lpstr>
      <vt:lpstr>Analyzing data in front end</vt:lpstr>
      <vt:lpstr>Data purposes</vt:lpstr>
      <vt:lpstr>Types of data</vt:lpstr>
      <vt:lpstr>Types of data</vt:lpstr>
      <vt:lpstr>Identify the type of the following data - Quiz</vt:lpstr>
      <vt:lpstr>Answers</vt:lpstr>
      <vt:lpstr>Quiz #2 – Identify the type of data</vt:lpstr>
      <vt:lpstr>Answer</vt:lpstr>
      <vt:lpstr>Why studying data is important?</vt:lpstr>
      <vt:lpstr>Solution</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S, Jones (Cognizant)</dc:creator>
  <cp:lastModifiedBy>S, Jones (Cognizant)</cp:lastModifiedBy>
  <cp:revision>14</cp:revision>
  <dcterms:created xsi:type="dcterms:W3CDTF">2019-03-20T10:16:07Z</dcterms:created>
  <dcterms:modified xsi:type="dcterms:W3CDTF">2019-03-25T12:02:55Z</dcterms:modified>
</cp:coreProperties>
</file>