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Understanding Data(</a:t>
            </a:r>
            <a:r>
              <a:rPr lang="en-US" sz="4800" dirty="0" err="1" smtClean="0"/>
              <a:t>Cont</a:t>
            </a:r>
            <a:r>
              <a:rPr lang="en-US" sz="4800" dirty="0" smtClean="0"/>
              <a:t>)</a:t>
            </a:r>
            <a:endParaRPr lang="en-US" sz="4800" dirty="0"/>
          </a:p>
        </p:txBody>
      </p:sp>
      <p:sp>
        <p:nvSpPr>
          <p:cNvPr id="3" name="Subtitle 2"/>
          <p:cNvSpPr>
            <a:spLocks noGrp="1"/>
          </p:cNvSpPr>
          <p:nvPr>
            <p:ph type="subTitle" idx="1"/>
          </p:nvPr>
        </p:nvSpPr>
        <p:spPr/>
        <p:txBody>
          <a:bodyPr/>
          <a:lstStyle/>
          <a:p>
            <a:r>
              <a:rPr lang="en-US" dirty="0" smtClean="0"/>
              <a:t>21/3/2019</a:t>
            </a:r>
            <a:endParaRPr lang="en-US" dirty="0"/>
          </a:p>
        </p:txBody>
      </p:sp>
    </p:spTree>
    <p:extLst>
      <p:ext uri="{BB962C8B-B14F-4D97-AF65-F5344CB8AC3E}">
        <p14:creationId xmlns:p14="http://schemas.microsoft.com/office/powerpoint/2010/main" val="1869595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005" y="1632857"/>
            <a:ext cx="7429922" cy="4409169"/>
          </a:xfrm>
        </p:spPr>
      </p:pic>
    </p:spTree>
    <p:extLst>
      <p:ext uri="{BB962C8B-B14F-4D97-AF65-F5344CB8AC3E}">
        <p14:creationId xmlns:p14="http://schemas.microsoft.com/office/powerpoint/2010/main" val="268353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a:t>
            </a:r>
            <a:endParaRPr lang="en-US" dirty="0"/>
          </a:p>
        </p:txBody>
      </p:sp>
      <p:sp>
        <p:nvSpPr>
          <p:cNvPr id="3" name="Content Placeholder 2"/>
          <p:cNvSpPr>
            <a:spLocks noGrp="1"/>
          </p:cNvSpPr>
          <p:nvPr>
            <p:ph idx="1"/>
          </p:nvPr>
        </p:nvSpPr>
        <p:spPr/>
        <p:txBody>
          <a:bodyPr/>
          <a:lstStyle/>
          <a:p>
            <a:r>
              <a:rPr lang="en-US" dirty="0" smtClean="0"/>
              <a:t>It analyze data over certain range of same time period.</a:t>
            </a:r>
          </a:p>
          <a:p>
            <a:r>
              <a:rPr lang="en-US" dirty="0" smtClean="0"/>
              <a:t>Let us consider a scenario that we are going to do analysis for the effect of drug over a certain virus that affects people of certain region.</a:t>
            </a:r>
          </a:p>
          <a:p>
            <a:r>
              <a:rPr lang="en-US" dirty="0" smtClean="0"/>
              <a:t>We first start with collecting data about the impact of this virus on those people for last few days.</a:t>
            </a:r>
          </a:p>
          <a:p>
            <a:r>
              <a:rPr lang="en-US" dirty="0" smtClean="0"/>
              <a:t>Create a visualization with this data, on number of people affected each day.</a:t>
            </a:r>
          </a:p>
          <a:p>
            <a:r>
              <a:rPr lang="en-US" dirty="0" smtClean="0"/>
              <a:t>It will show a gradual increase on the graph, as it is spreading to everyone.</a:t>
            </a:r>
          </a:p>
          <a:p>
            <a:r>
              <a:rPr lang="en-US" dirty="0" smtClean="0"/>
              <a:t>But after the drug is tested on them, if the graph still increases, it means the drug is not creating an impact and the result is negative. Vice versa for the decline of the graph.</a:t>
            </a:r>
            <a:endParaRPr lang="en-US" dirty="0"/>
          </a:p>
        </p:txBody>
      </p:sp>
    </p:spTree>
    <p:extLst>
      <p:ext uri="{BB962C8B-B14F-4D97-AF65-F5344CB8AC3E}">
        <p14:creationId xmlns:p14="http://schemas.microsoft.com/office/powerpoint/2010/main" val="1764368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435" y="1698172"/>
            <a:ext cx="7298421" cy="4343854"/>
          </a:xfrm>
        </p:spPr>
      </p:pic>
    </p:spTree>
    <p:extLst>
      <p:ext uri="{BB962C8B-B14F-4D97-AF65-F5344CB8AC3E}">
        <p14:creationId xmlns:p14="http://schemas.microsoft.com/office/powerpoint/2010/main" val="74209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data</a:t>
            </a:r>
            <a:endParaRPr lang="en-US" dirty="0"/>
          </a:p>
        </p:txBody>
      </p:sp>
      <p:sp>
        <p:nvSpPr>
          <p:cNvPr id="3" name="Content Placeholder 2"/>
          <p:cNvSpPr>
            <a:spLocks noGrp="1"/>
          </p:cNvSpPr>
          <p:nvPr>
            <p:ph idx="1"/>
          </p:nvPr>
        </p:nvSpPr>
        <p:spPr/>
        <p:txBody>
          <a:bodyPr/>
          <a:lstStyle/>
          <a:p>
            <a:r>
              <a:rPr lang="en-US" dirty="0" smtClean="0"/>
              <a:t>For the given scenario, consider the fact that we are going to collect data from a patient on a regular basis, using daily check up on the same time.</a:t>
            </a:r>
          </a:p>
          <a:p>
            <a:r>
              <a:rPr lang="en-US" dirty="0" smtClean="0"/>
              <a:t>Collect information like temperature, symptoms and ask other series of questions, which will be the metrics.</a:t>
            </a:r>
          </a:p>
          <a:p>
            <a:r>
              <a:rPr lang="en-US" dirty="0" smtClean="0"/>
              <a:t>Create visualization on single patient using daily data, and find observations from that graph, whether there is an increase or decline of the graph and produce results.</a:t>
            </a:r>
          </a:p>
          <a:p>
            <a:endParaRPr lang="en-US" dirty="0"/>
          </a:p>
        </p:txBody>
      </p:sp>
    </p:spTree>
    <p:extLst>
      <p:ext uri="{BB962C8B-B14F-4D97-AF65-F5344CB8AC3E}">
        <p14:creationId xmlns:p14="http://schemas.microsoft.com/office/powerpoint/2010/main" val="114848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learning matters?</a:t>
            </a:r>
            <a:endParaRPr lang="en-US" dirty="0"/>
          </a:p>
        </p:txBody>
      </p:sp>
      <p:sp>
        <p:nvSpPr>
          <p:cNvPr id="3" name="Content Placeholder 2"/>
          <p:cNvSpPr>
            <a:spLocks noGrp="1"/>
          </p:cNvSpPr>
          <p:nvPr>
            <p:ph idx="1"/>
          </p:nvPr>
        </p:nvSpPr>
        <p:spPr/>
        <p:txBody>
          <a:bodyPr/>
          <a:lstStyle/>
          <a:p>
            <a:r>
              <a:rPr lang="en-US" dirty="0" smtClean="0"/>
              <a:t>It will be helpful in studying the back end, where data is stored and processed, which then make the communication with your data administrator easier and effective.</a:t>
            </a:r>
          </a:p>
          <a:p>
            <a:r>
              <a:rPr lang="en-US" dirty="0" smtClean="0"/>
              <a:t>Every organization obtains data from different source and it is the job of the back end to make sure the front end user obtains readable and usable data.</a:t>
            </a:r>
          </a:p>
          <a:p>
            <a:r>
              <a:rPr lang="en-US" dirty="0" smtClean="0"/>
              <a:t>For example, if we are going to create a time stamp visualization and the data from the back end is designed poorly or incorrect, no matter how good your visualization and analytical knowledge is, you will end up in giving a false analysis</a:t>
            </a:r>
            <a:endParaRPr lang="en-US" dirty="0"/>
          </a:p>
        </p:txBody>
      </p:sp>
    </p:spTree>
    <p:extLst>
      <p:ext uri="{BB962C8B-B14F-4D97-AF65-F5344CB8AC3E}">
        <p14:creationId xmlns:p14="http://schemas.microsoft.com/office/powerpoint/2010/main" val="301391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back end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960" y="1685110"/>
            <a:ext cx="7920117" cy="4356916"/>
          </a:xfrm>
        </p:spPr>
      </p:pic>
    </p:spTree>
    <p:extLst>
      <p:ext uri="{BB962C8B-B14F-4D97-AF65-F5344CB8AC3E}">
        <p14:creationId xmlns:p14="http://schemas.microsoft.com/office/powerpoint/2010/main" val="254500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front end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621" y="1658984"/>
            <a:ext cx="7379613" cy="4383042"/>
          </a:xfrm>
        </p:spPr>
      </p:pic>
    </p:spTree>
    <p:extLst>
      <p:ext uri="{BB962C8B-B14F-4D97-AF65-F5344CB8AC3E}">
        <p14:creationId xmlns:p14="http://schemas.microsoft.com/office/powerpoint/2010/main" val="2693064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on front </a:t>
            </a:r>
            <a:r>
              <a:rPr lang="en-US" dirty="0" smtClean="0"/>
              <a:t>end</a:t>
            </a:r>
            <a:endParaRPr lang="en-US" dirty="0"/>
          </a:p>
        </p:txBody>
      </p:sp>
      <p:sp>
        <p:nvSpPr>
          <p:cNvPr id="3" name="Content Placeholder 2"/>
          <p:cNvSpPr>
            <a:spLocks noGrp="1"/>
          </p:cNvSpPr>
          <p:nvPr>
            <p:ph idx="1"/>
          </p:nvPr>
        </p:nvSpPr>
        <p:spPr/>
        <p:txBody>
          <a:bodyPr/>
          <a:lstStyle/>
          <a:p>
            <a:r>
              <a:rPr lang="en-US" dirty="0" smtClean="0"/>
              <a:t>One of the reason to have this data knowledge for front end user is, it will helps in selecting the accurate data for creating visualizations.</a:t>
            </a:r>
          </a:p>
          <a:p>
            <a:r>
              <a:rPr lang="en-US" dirty="0" smtClean="0"/>
              <a:t>Other reason is to interact with data administrator.</a:t>
            </a:r>
          </a:p>
          <a:p>
            <a:r>
              <a:rPr lang="en-US" dirty="0" smtClean="0"/>
              <a:t>Consider a scenario that you are asked to create an analytical report of sales of last 12 months data and to compare that with forecast.</a:t>
            </a:r>
          </a:p>
          <a:p>
            <a:r>
              <a:rPr lang="en-US" dirty="0" smtClean="0"/>
              <a:t>You need to know the type of the data available, whether it is categorical or quantitative.</a:t>
            </a:r>
          </a:p>
          <a:p>
            <a:r>
              <a:rPr lang="en-US" dirty="0" smtClean="0"/>
              <a:t>Few categorical data for the given scenario are month, product, region and quantitative data are sales, margin.</a:t>
            </a:r>
          </a:p>
          <a:p>
            <a:r>
              <a:rPr lang="en-US" dirty="0" smtClean="0"/>
              <a:t>After knowing the data, you need to know the type of the chart we are going to use for this scenario.</a:t>
            </a:r>
            <a:endParaRPr lang="en-US" dirty="0"/>
          </a:p>
        </p:txBody>
      </p:sp>
    </p:spTree>
    <p:extLst>
      <p:ext uri="{BB962C8B-B14F-4D97-AF65-F5344CB8AC3E}">
        <p14:creationId xmlns:p14="http://schemas.microsoft.com/office/powerpoint/2010/main" val="1558803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chart Vs Pie chart</a:t>
            </a:r>
            <a:endParaRPr lang="en-US" dirty="0"/>
          </a:p>
        </p:txBody>
      </p:sp>
      <p:sp>
        <p:nvSpPr>
          <p:cNvPr id="3" name="Content Placeholder 2"/>
          <p:cNvSpPr>
            <a:spLocks noGrp="1"/>
          </p:cNvSpPr>
          <p:nvPr>
            <p:ph idx="1"/>
          </p:nvPr>
        </p:nvSpPr>
        <p:spPr/>
        <p:txBody>
          <a:bodyPr/>
          <a:lstStyle/>
          <a:p>
            <a:r>
              <a:rPr lang="en-US" dirty="0" smtClean="0"/>
              <a:t>For a trend analysis of 12 months of data, it is recommended to use line chart over pie chart, as it will give detailed explanation.</a:t>
            </a:r>
          </a:p>
          <a:p>
            <a:r>
              <a:rPr lang="en-US" dirty="0" smtClean="0"/>
              <a:t>But for the region wise data for a particular month, the sales can be shown in pie chart .</a:t>
            </a:r>
            <a:endParaRPr lang="en-US" dirty="0"/>
          </a:p>
        </p:txBody>
      </p:sp>
    </p:spTree>
    <p:extLst>
      <p:ext uri="{BB962C8B-B14F-4D97-AF65-F5344CB8AC3E}">
        <p14:creationId xmlns:p14="http://schemas.microsoft.com/office/powerpoint/2010/main" val="158776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Attributes</a:t>
            </a:r>
            <a:endParaRPr lang="en-US" dirty="0"/>
          </a:p>
        </p:txBody>
      </p:sp>
      <p:sp>
        <p:nvSpPr>
          <p:cNvPr id="3" name="Content Placeholder 2"/>
          <p:cNvSpPr>
            <a:spLocks noGrp="1"/>
          </p:cNvSpPr>
          <p:nvPr>
            <p:ph idx="1"/>
          </p:nvPr>
        </p:nvSpPr>
        <p:spPr/>
        <p:txBody>
          <a:bodyPr/>
          <a:lstStyle/>
          <a:p>
            <a:r>
              <a:rPr lang="en-US" dirty="0" smtClean="0"/>
              <a:t>Attributes helps us to gain the complete understanding of data and helps us to interact with data.</a:t>
            </a:r>
          </a:p>
          <a:p>
            <a:r>
              <a:rPr lang="en-US" dirty="0" smtClean="0"/>
              <a:t>The four attributes are mentioned below</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538" y="3243873"/>
            <a:ext cx="5395097" cy="3027678"/>
          </a:xfrm>
          <a:prstGeom prst="rect">
            <a:avLst/>
          </a:prstGeom>
        </p:spPr>
      </p:pic>
    </p:spTree>
    <p:extLst>
      <p:ext uri="{BB962C8B-B14F-4D97-AF65-F5344CB8AC3E}">
        <p14:creationId xmlns:p14="http://schemas.microsoft.com/office/powerpoint/2010/main" val="258306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Nominal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812" y="1815738"/>
            <a:ext cx="7027010" cy="4226288"/>
          </a:xfrm>
        </p:spPr>
      </p:pic>
    </p:spTree>
    <p:extLst>
      <p:ext uri="{BB962C8B-B14F-4D97-AF65-F5344CB8AC3E}">
        <p14:creationId xmlns:p14="http://schemas.microsoft.com/office/powerpoint/2010/main" val="328741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Ordinal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223" y="1737360"/>
            <a:ext cx="6958172" cy="4304665"/>
          </a:xfrm>
        </p:spPr>
      </p:pic>
    </p:spTree>
    <p:extLst>
      <p:ext uri="{BB962C8B-B14F-4D97-AF65-F5344CB8AC3E}">
        <p14:creationId xmlns:p14="http://schemas.microsoft.com/office/powerpoint/2010/main" val="403897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data</a:t>
            </a:r>
            <a:endParaRPr lang="en-US" dirty="0"/>
          </a:p>
        </p:txBody>
      </p:sp>
      <p:sp>
        <p:nvSpPr>
          <p:cNvPr id="3" name="Content Placeholder 2"/>
          <p:cNvSpPr>
            <a:spLocks noGrp="1"/>
          </p:cNvSpPr>
          <p:nvPr>
            <p:ph idx="1"/>
          </p:nvPr>
        </p:nvSpPr>
        <p:spPr/>
        <p:txBody>
          <a:bodyPr/>
          <a:lstStyle/>
          <a:p>
            <a:r>
              <a:rPr lang="en-US" dirty="0" smtClean="0"/>
              <a:t>Both nominal and ordinal data are Qualitative data.</a:t>
            </a:r>
          </a:p>
          <a:p>
            <a:r>
              <a:rPr lang="en-US" dirty="0" smtClean="0"/>
              <a:t>Nominal data not need to draw conclusions based on the statistical data for the comparing elements.</a:t>
            </a:r>
          </a:p>
          <a:p>
            <a:r>
              <a:rPr lang="en-US" dirty="0" smtClean="0"/>
              <a:t>Ordinal data orders data. But it is indeterminate. For example, it just orders the shirt based on the size like Small, Medium, Large etc., But it does not consider the fact that Large size between two brands might be different. </a:t>
            </a:r>
            <a:endParaRPr lang="en-US" dirty="0"/>
          </a:p>
        </p:txBody>
      </p:sp>
    </p:spTree>
    <p:extLst>
      <p:ext uri="{BB962C8B-B14F-4D97-AF65-F5344CB8AC3E}">
        <p14:creationId xmlns:p14="http://schemas.microsoft.com/office/powerpoint/2010/main" val="66922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387" y="1930400"/>
            <a:ext cx="7369910" cy="4111625"/>
          </a:xfrm>
        </p:spPr>
      </p:pic>
    </p:spTree>
    <p:extLst>
      <p:ext uri="{BB962C8B-B14F-4D97-AF65-F5344CB8AC3E}">
        <p14:creationId xmlns:p14="http://schemas.microsoft.com/office/powerpoint/2010/main" val="387406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957" y="1593670"/>
            <a:ext cx="7604124" cy="4448356"/>
          </a:xfrm>
        </p:spPr>
      </p:pic>
    </p:spTree>
    <p:extLst>
      <p:ext uri="{BB962C8B-B14F-4D97-AF65-F5344CB8AC3E}">
        <p14:creationId xmlns:p14="http://schemas.microsoft.com/office/powerpoint/2010/main" val="235394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data</a:t>
            </a:r>
            <a:endParaRPr lang="en-US" dirty="0"/>
          </a:p>
        </p:txBody>
      </p:sp>
      <p:sp>
        <p:nvSpPr>
          <p:cNvPr id="3" name="Content Placeholder 2"/>
          <p:cNvSpPr>
            <a:spLocks noGrp="1"/>
          </p:cNvSpPr>
          <p:nvPr>
            <p:ph idx="1"/>
          </p:nvPr>
        </p:nvSpPr>
        <p:spPr/>
        <p:txBody>
          <a:bodyPr/>
          <a:lstStyle/>
          <a:p>
            <a:r>
              <a:rPr lang="en-US" dirty="0" smtClean="0"/>
              <a:t>Interval and ratio data are quantitative data.</a:t>
            </a:r>
          </a:p>
          <a:p>
            <a:r>
              <a:rPr lang="en-US" dirty="0" smtClean="0"/>
              <a:t>In Interval data, the nature of the data points remain same in all the cases. But it can’t perform all the arithmetic operations.</a:t>
            </a:r>
          </a:p>
          <a:p>
            <a:r>
              <a:rPr lang="en-US" dirty="0" smtClean="0"/>
              <a:t>For example, for the temperature data of 4 days, it will make sense if you calculate the average, but not the sum.</a:t>
            </a:r>
          </a:p>
          <a:p>
            <a:r>
              <a:rPr lang="en-US" dirty="0" smtClean="0"/>
              <a:t>Ratio data is deferred from interval data by the fact that it can perform all the arithmetic operations.</a:t>
            </a:r>
          </a:p>
          <a:p>
            <a:endParaRPr lang="en-US" dirty="0"/>
          </a:p>
        </p:txBody>
      </p:sp>
    </p:spTree>
    <p:extLst>
      <p:ext uri="{BB962C8B-B14F-4D97-AF65-F5344CB8AC3E}">
        <p14:creationId xmlns:p14="http://schemas.microsoft.com/office/powerpoint/2010/main" val="277780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531" y="1567544"/>
            <a:ext cx="8004975" cy="4474482"/>
          </a:xfrm>
        </p:spPr>
      </p:pic>
    </p:spTree>
    <p:extLst>
      <p:ext uri="{BB962C8B-B14F-4D97-AF65-F5344CB8AC3E}">
        <p14:creationId xmlns:p14="http://schemas.microsoft.com/office/powerpoint/2010/main" val="15156113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713</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Understanding Data(Cont)</vt:lpstr>
      <vt:lpstr>Data Attributes</vt:lpstr>
      <vt:lpstr>Nominal data</vt:lpstr>
      <vt:lpstr>Ordinal data</vt:lpstr>
      <vt:lpstr>Qualitative data</vt:lpstr>
      <vt:lpstr>Interval data</vt:lpstr>
      <vt:lpstr>Ratio data</vt:lpstr>
      <vt:lpstr>Quantitative data</vt:lpstr>
      <vt:lpstr>Time</vt:lpstr>
      <vt:lpstr>Time series</vt:lpstr>
      <vt:lpstr>Time series</vt:lpstr>
      <vt:lpstr>Collecting data</vt:lpstr>
      <vt:lpstr>Collecting data</vt:lpstr>
      <vt:lpstr>Why this learning matters?</vt:lpstr>
      <vt:lpstr>Impact on back end </vt:lpstr>
      <vt:lpstr>Impact on front end</vt:lpstr>
      <vt:lpstr>Impact on front end</vt:lpstr>
      <vt:lpstr>Line chart Vs Pie chart</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Data(Cont)</dc:title>
  <dc:creator>S, Jones (Cognizant)</dc:creator>
  <cp:lastModifiedBy>S, Jones (Cognizant)</cp:lastModifiedBy>
  <cp:revision>10</cp:revision>
  <dcterms:created xsi:type="dcterms:W3CDTF">2019-03-21T09:04:56Z</dcterms:created>
  <dcterms:modified xsi:type="dcterms:W3CDTF">2019-03-21T11:48:09Z</dcterms:modified>
</cp:coreProperties>
</file>