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Understanding Aggregations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22/3/2019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2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plotting the graph, it is evident that only 3 employees(15%) gets significantly greater than mean value and the rest(85%) gets very low salary when compared to the mean value.</a:t>
            </a:r>
          </a:p>
          <a:p>
            <a:r>
              <a:rPr lang="en-US" dirty="0" smtClean="0"/>
              <a:t>It is the problem with mean, a potential way to mislead or misuse with this aggregation.</a:t>
            </a:r>
          </a:p>
          <a:p>
            <a:r>
              <a:rPr lang="en-US" dirty="0" smtClean="0"/>
              <a:t>The mean value is greatly affected by that 3 employees who have a greater salary. </a:t>
            </a:r>
          </a:p>
        </p:txBody>
      </p:sp>
    </p:spTree>
    <p:extLst>
      <p:ext uri="{BB962C8B-B14F-4D97-AF65-F5344CB8AC3E}">
        <p14:creationId xmlns:p14="http://schemas.microsoft.com/office/powerpoint/2010/main" val="550622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338" y="1828800"/>
            <a:ext cx="7055730" cy="4213225"/>
          </a:xfrm>
        </p:spPr>
      </p:pic>
    </p:spTree>
    <p:extLst>
      <p:ext uri="{BB962C8B-B14F-4D97-AF65-F5344CB8AC3E}">
        <p14:creationId xmlns:p14="http://schemas.microsoft.com/office/powerpoint/2010/main" val="835555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calculating the median of a data set, the data set have to be ordered first.</a:t>
            </a:r>
          </a:p>
          <a:p>
            <a:r>
              <a:rPr lang="en-US" dirty="0" smtClean="0"/>
              <a:t>The median is calculated by picking the middle element. For even number of data points, the median is the average value of the middle 2 elements.</a:t>
            </a:r>
          </a:p>
          <a:p>
            <a:r>
              <a:rPr lang="en-US" dirty="0" smtClean="0"/>
              <a:t>The median value of the given data set is $42,000</a:t>
            </a:r>
          </a:p>
          <a:p>
            <a:r>
              <a:rPr lang="en-US" dirty="0" smtClean="0"/>
              <a:t>The gap between the mean and the median is $110,450.</a:t>
            </a:r>
          </a:p>
          <a:p>
            <a:r>
              <a:rPr lang="en-US" dirty="0" smtClean="0"/>
              <a:t>The median value is the better representation of the company’s salary.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284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mean and median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77" y="1802674"/>
            <a:ext cx="7778566" cy="4239351"/>
          </a:xfrm>
        </p:spPr>
      </p:pic>
    </p:spTree>
    <p:extLst>
      <p:ext uri="{BB962C8B-B14F-4D97-AF65-F5344CB8AC3E}">
        <p14:creationId xmlns:p14="http://schemas.microsoft.com/office/powerpoint/2010/main" val="2897234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37" y="1685110"/>
            <a:ext cx="7516532" cy="4356916"/>
          </a:xfrm>
        </p:spPr>
      </p:pic>
    </p:spTree>
    <p:extLst>
      <p:ext uri="{BB962C8B-B14F-4D97-AF65-F5344CB8AC3E}">
        <p14:creationId xmlns:p14="http://schemas.microsoft.com/office/powerpoint/2010/main" val="573572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 Vs Median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92" y="1776550"/>
            <a:ext cx="8792792" cy="4265476"/>
          </a:xfrm>
        </p:spPr>
      </p:pic>
    </p:spTree>
    <p:extLst>
      <p:ext uri="{BB962C8B-B14F-4D97-AF65-F5344CB8AC3E}">
        <p14:creationId xmlns:p14="http://schemas.microsoft.com/office/powerpoint/2010/main" val="2977900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 Vs Median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looking into the data, if the data seems to be in normal or near normal distribution, i.e., without outliers that can skew the results, we can use mean.</a:t>
            </a:r>
          </a:p>
          <a:p>
            <a:r>
              <a:rPr lang="en-US" dirty="0" smtClean="0"/>
              <a:t>If the data seems to be in skewed distribution, we can use median.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404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84" y="1802674"/>
            <a:ext cx="7782795" cy="4239351"/>
          </a:xfrm>
        </p:spPr>
      </p:pic>
    </p:spTree>
    <p:extLst>
      <p:ext uri="{BB962C8B-B14F-4D97-AF65-F5344CB8AC3E}">
        <p14:creationId xmlns:p14="http://schemas.microsoft.com/office/powerpoint/2010/main" val="199390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731" y="1920260"/>
            <a:ext cx="6367315" cy="4121765"/>
          </a:xfrm>
        </p:spPr>
      </p:pic>
    </p:spTree>
    <p:extLst>
      <p:ext uri="{BB962C8B-B14F-4D97-AF65-F5344CB8AC3E}">
        <p14:creationId xmlns:p14="http://schemas.microsoft.com/office/powerpoint/2010/main" val="2571426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 is the one which does not used often in analysis. For the data set given, the mode will be $22,000 which doesn’t answer any. But mode has some significant properties that can be used somewhere else.</a:t>
            </a:r>
          </a:p>
          <a:p>
            <a:r>
              <a:rPr lang="en-US" dirty="0" smtClean="0"/>
              <a:t>In the above example, a bakery tries to implement new price tag for a particular product. It tests that product with different price tags and analyses the results.</a:t>
            </a:r>
          </a:p>
          <a:p>
            <a:r>
              <a:rPr lang="en-US" dirty="0" smtClean="0"/>
              <a:t>It will look for the price, on which the product is sold for the maximum number of times, and it helps in fixing the price of that product.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383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data and analytical aggregations</a:t>
            </a:r>
          </a:p>
          <a:p>
            <a:r>
              <a:rPr lang="en-US" dirty="0" smtClean="0"/>
              <a:t>Specific aggregation types like mean and median</a:t>
            </a:r>
          </a:p>
          <a:p>
            <a:r>
              <a:rPr lang="en-US" dirty="0" smtClean="0"/>
              <a:t>Why these aggregations are important in today’s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0560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909" y="1672046"/>
            <a:ext cx="6737051" cy="4369979"/>
          </a:xfrm>
        </p:spPr>
      </p:pic>
    </p:spTree>
    <p:extLst>
      <p:ext uri="{BB962C8B-B14F-4D97-AF65-F5344CB8AC3E}">
        <p14:creationId xmlns:p14="http://schemas.microsoft.com/office/powerpoint/2010/main" val="67608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next problem is to find how much quantity needed to be baked per day to get the maximum profit.</a:t>
            </a:r>
          </a:p>
          <a:p>
            <a:r>
              <a:rPr lang="en-US" dirty="0" smtClean="0"/>
              <a:t>For this, we need to know the most common amount of product sold per day.</a:t>
            </a:r>
          </a:p>
          <a:p>
            <a:r>
              <a:rPr lang="en-US" dirty="0" smtClean="0"/>
              <a:t>It will then tells us how much we need to bake per day and helps in strategizing.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3796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 of the given data set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30" y="1930400"/>
            <a:ext cx="7885509" cy="4111625"/>
          </a:xfrm>
        </p:spPr>
      </p:pic>
    </p:spTree>
    <p:extLst>
      <p:ext uri="{BB962C8B-B14F-4D97-AF65-F5344CB8AC3E}">
        <p14:creationId xmlns:p14="http://schemas.microsoft.com/office/powerpoint/2010/main" val="40267323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and maximum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98" y="1724298"/>
            <a:ext cx="8487781" cy="4317728"/>
          </a:xfrm>
        </p:spPr>
      </p:pic>
    </p:spTree>
    <p:extLst>
      <p:ext uri="{BB962C8B-B14F-4D97-AF65-F5344CB8AC3E}">
        <p14:creationId xmlns:p14="http://schemas.microsoft.com/office/powerpoint/2010/main" val="1720553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and maximum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Minimum and maximum is not purely an aggregation, but helps in finding a different aspect called ‘range’</a:t>
            </a:r>
          </a:p>
          <a:p>
            <a:r>
              <a:rPr lang="en-US" dirty="0" smtClean="0"/>
              <a:t>Range is the difference value between the minimum and the maximum value.</a:t>
            </a:r>
          </a:p>
          <a:p>
            <a:r>
              <a:rPr lang="en-US" dirty="0" smtClean="0"/>
              <a:t>The range value for the given data set is $978,000.</a:t>
            </a:r>
          </a:p>
          <a:p>
            <a:r>
              <a:rPr lang="en-US" dirty="0" smtClean="0"/>
              <a:t>It is helpful in identifying the outlier of the data. When the range value is larger, it means outlier is present in the data and can help in eliminating the outliers.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6297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17" y="1619794"/>
            <a:ext cx="7946614" cy="4422231"/>
          </a:xfrm>
        </p:spPr>
      </p:pic>
    </p:spTree>
    <p:extLst>
      <p:ext uri="{BB962C8B-B14F-4D97-AF65-F5344CB8AC3E}">
        <p14:creationId xmlns:p14="http://schemas.microsoft.com/office/powerpoint/2010/main" val="41862561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65" y="1449978"/>
            <a:ext cx="7930667" cy="4592048"/>
          </a:xfrm>
        </p:spPr>
      </p:pic>
    </p:spTree>
    <p:extLst>
      <p:ext uri="{BB962C8B-B14F-4D97-AF65-F5344CB8AC3E}">
        <p14:creationId xmlns:p14="http://schemas.microsoft.com/office/powerpoint/2010/main" val="31791045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this learning is important?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helps us to simplify, summarize and analyze the large amount of data available.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7547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outliers are found, which type of aggregation will we use show the central tendency of the given set of data?</a:t>
            </a:r>
          </a:p>
          <a:p>
            <a:r>
              <a:rPr lang="en-US" dirty="0" smtClean="0"/>
              <a:t>What is the role of mode in a given data set?</a:t>
            </a:r>
          </a:p>
          <a:p>
            <a:r>
              <a:rPr lang="en-US" dirty="0" smtClean="0"/>
              <a:t>What will we get if we subtract the minimum from the maximum?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5768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outliers are found, which type of aggregation will we use show the central tendency of the given set of data</a:t>
            </a:r>
            <a:r>
              <a:rPr lang="en-US" dirty="0" smtClean="0"/>
              <a:t>? - Median</a:t>
            </a:r>
            <a:endParaRPr lang="en-US" dirty="0"/>
          </a:p>
          <a:p>
            <a:r>
              <a:rPr lang="en-US" dirty="0"/>
              <a:t>What is the role of mode in a given data set</a:t>
            </a:r>
            <a:r>
              <a:rPr lang="en-US" dirty="0" smtClean="0"/>
              <a:t>? – Identifies the most common value.</a:t>
            </a:r>
            <a:endParaRPr lang="en-US" dirty="0"/>
          </a:p>
          <a:p>
            <a:r>
              <a:rPr lang="en-US" dirty="0"/>
              <a:t>What will we get if we subtract the minimum from the maximum</a:t>
            </a:r>
            <a:r>
              <a:rPr lang="en-US" dirty="0" smtClean="0"/>
              <a:t>? - Range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375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Aggregation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65" y="1802674"/>
            <a:ext cx="7387332" cy="4239351"/>
          </a:xfrm>
        </p:spPr>
      </p:pic>
    </p:spTree>
    <p:extLst>
      <p:ext uri="{BB962C8B-B14F-4D97-AF65-F5344CB8AC3E}">
        <p14:creationId xmlns:p14="http://schemas.microsoft.com/office/powerpoint/2010/main" val="381067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for 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Preparing financial reports by a company for various time series, which will help in analytics.</a:t>
            </a:r>
          </a:p>
          <a:p>
            <a:r>
              <a:rPr lang="en-US" dirty="0" smtClean="0"/>
              <a:t>For example, if we want reports for month wise data, we don’t want to look into each transaction happened in those period. Instead, get a summarized report using aggregations and get the final result to do analysis.</a:t>
            </a:r>
          </a:p>
          <a:p>
            <a:r>
              <a:rPr lang="en-US" dirty="0" smtClean="0"/>
              <a:t>In short, aggregation helps an organization to handle large amount of data easier, which then helps to make decisions easier.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074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Commonly used aggregations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Mean</a:t>
            </a:r>
          </a:p>
          <a:p>
            <a:r>
              <a:rPr lang="en-US" dirty="0" smtClean="0"/>
              <a:t>Median </a:t>
            </a:r>
          </a:p>
          <a:p>
            <a:r>
              <a:rPr lang="en-US" dirty="0" smtClean="0"/>
              <a:t>Mode</a:t>
            </a:r>
          </a:p>
          <a:p>
            <a:r>
              <a:rPr lang="en-US" dirty="0" smtClean="0"/>
              <a:t>Minimum</a:t>
            </a:r>
          </a:p>
          <a:p>
            <a:r>
              <a:rPr lang="en-US" dirty="0" smtClean="0"/>
              <a:t>Maximum</a:t>
            </a:r>
          </a:p>
          <a:p>
            <a:r>
              <a:rPr lang="en-US" dirty="0" smtClean="0"/>
              <a:t>Sum </a:t>
            </a:r>
          </a:p>
          <a:p>
            <a:r>
              <a:rPr lang="en-US" dirty="0" smtClean="0"/>
              <a:t>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215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01" y="1698172"/>
            <a:ext cx="6998431" cy="4343854"/>
          </a:xfrm>
        </p:spPr>
      </p:pic>
    </p:spTree>
    <p:extLst>
      <p:ext uri="{BB962C8B-B14F-4D97-AF65-F5344CB8AC3E}">
        <p14:creationId xmlns:p14="http://schemas.microsoft.com/office/powerpoint/2010/main" val="2203942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691" y="1714997"/>
            <a:ext cx="4114799" cy="4698865"/>
          </a:xfrm>
        </p:spPr>
      </p:pic>
    </p:spTree>
    <p:extLst>
      <p:ext uri="{BB962C8B-B14F-4D97-AF65-F5344CB8AC3E}">
        <p14:creationId xmlns:p14="http://schemas.microsoft.com/office/powerpoint/2010/main" val="3786135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the given sample data of 20 employees in a company, we can find the mean(average) salary of the company. </a:t>
            </a:r>
          </a:p>
          <a:p>
            <a:r>
              <a:rPr lang="en-US" dirty="0" smtClean="0"/>
              <a:t>Mean is calculated by dividing the sum of the salary($3,049,000) by the total number of employees(20). The result is $152,450.</a:t>
            </a:r>
          </a:p>
          <a:p>
            <a:r>
              <a:rPr lang="en-US" dirty="0" smtClean="0"/>
              <a:t>The result says that the average salary of the employees working in that company is $152,450. Does it truly replicates the correct picture of the salary in that company?</a:t>
            </a:r>
          </a:p>
          <a:p>
            <a:r>
              <a:rPr lang="en-US" dirty="0" smtClean="0"/>
              <a:t>Let us decide by plotting a bar graph for that given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821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94" y="1711234"/>
            <a:ext cx="7898647" cy="4330791"/>
          </a:xfrm>
        </p:spPr>
      </p:pic>
    </p:spTree>
    <p:extLst>
      <p:ext uri="{BB962C8B-B14F-4D97-AF65-F5344CB8AC3E}">
        <p14:creationId xmlns:p14="http://schemas.microsoft.com/office/powerpoint/2010/main" val="56948659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123</TotalTime>
  <Words>829</Words>
  <Application>Microsoft Office PowerPoint</Application>
  <PresentationFormat>Widescreen</PresentationFormat>
  <Paragraphs>74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Trebuchet MS</vt:lpstr>
      <vt:lpstr>Wingdings 3</vt:lpstr>
      <vt:lpstr>Facet</vt:lpstr>
      <vt:lpstr>Understanding Aggregations</vt:lpstr>
      <vt:lpstr>Learning Objectives</vt:lpstr>
      <vt:lpstr>What is Aggregation</vt:lpstr>
      <vt:lpstr>Example for Aggregation</vt:lpstr>
      <vt:lpstr>Commonly used aggregations</vt:lpstr>
      <vt:lpstr>Mean</vt:lpstr>
      <vt:lpstr>Sample data</vt:lpstr>
      <vt:lpstr>Explanation</vt:lpstr>
      <vt:lpstr>Analysis</vt:lpstr>
      <vt:lpstr>Justification</vt:lpstr>
      <vt:lpstr>Median</vt:lpstr>
      <vt:lpstr>Example</vt:lpstr>
      <vt:lpstr>Comparing mean and median</vt:lpstr>
      <vt:lpstr>Notes</vt:lpstr>
      <vt:lpstr>Mean Vs Median</vt:lpstr>
      <vt:lpstr>Mean Vs Median</vt:lpstr>
      <vt:lpstr>Mode</vt:lpstr>
      <vt:lpstr>Example #1</vt:lpstr>
      <vt:lpstr>Explanation</vt:lpstr>
      <vt:lpstr>Example #2</vt:lpstr>
      <vt:lpstr>Explanation</vt:lpstr>
      <vt:lpstr>Observation of the given data set </vt:lpstr>
      <vt:lpstr>Minimum and maximum</vt:lpstr>
      <vt:lpstr>Minimum and maximum</vt:lpstr>
      <vt:lpstr>Sum</vt:lpstr>
      <vt:lpstr>Count</vt:lpstr>
      <vt:lpstr>Why this learning is important?</vt:lpstr>
      <vt:lpstr>Quiz</vt:lpstr>
      <vt:lpstr>Answers</vt:lpstr>
    </vt:vector>
  </TitlesOfParts>
  <Company>Cognizant Technology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Aggregations</dc:title>
  <dc:creator>S, Jones (Cognizant)</dc:creator>
  <cp:lastModifiedBy>S, Jones (Cognizant)</cp:lastModifiedBy>
  <cp:revision>10</cp:revision>
  <dcterms:created xsi:type="dcterms:W3CDTF">2019-03-22T09:20:21Z</dcterms:created>
  <dcterms:modified xsi:type="dcterms:W3CDTF">2019-03-22T11:23:35Z</dcterms:modified>
</cp:coreProperties>
</file>