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6" r:id="rId4"/>
    <p:sldId id="259" r:id="rId5"/>
    <p:sldId id="258" r:id="rId6"/>
    <p:sldId id="260" r:id="rId7"/>
    <p:sldId id="261" r:id="rId8"/>
    <p:sldId id="262"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3/25/2019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t>Understanding Distributions</a:t>
            </a:r>
            <a:endParaRPr lang="en-US" sz="4800" dirty="0"/>
          </a:p>
        </p:txBody>
      </p:sp>
      <p:sp>
        <p:nvSpPr>
          <p:cNvPr id="3" name="Subtitle 2"/>
          <p:cNvSpPr>
            <a:spLocks noGrp="1"/>
          </p:cNvSpPr>
          <p:nvPr>
            <p:ph type="subTitle" idx="1"/>
          </p:nvPr>
        </p:nvSpPr>
        <p:spPr/>
        <p:txBody>
          <a:bodyPr/>
          <a:lstStyle/>
          <a:p>
            <a:r>
              <a:rPr lang="en-US" dirty="0" smtClean="0"/>
              <a:t>25/3/2019</a:t>
            </a:r>
            <a:endParaRPr lang="en-US" dirty="0"/>
          </a:p>
        </p:txBody>
      </p:sp>
    </p:spTree>
    <p:extLst>
      <p:ext uri="{BB962C8B-B14F-4D97-AF65-F5344CB8AC3E}">
        <p14:creationId xmlns:p14="http://schemas.microsoft.com/office/powerpoint/2010/main" val="2820459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sp>
        <p:nvSpPr>
          <p:cNvPr id="3" name="Content Placeholder 2"/>
          <p:cNvSpPr>
            <a:spLocks noGrp="1"/>
          </p:cNvSpPr>
          <p:nvPr>
            <p:ph idx="1"/>
          </p:nvPr>
        </p:nvSpPr>
        <p:spPr/>
        <p:txBody>
          <a:bodyPr/>
          <a:lstStyle/>
          <a:p>
            <a:r>
              <a:rPr lang="en-US" dirty="0" smtClean="0"/>
              <a:t>When looking the post-program graph, it is visible that the graph moves towards right and the analysis can be done easily.</a:t>
            </a:r>
          </a:p>
          <a:p>
            <a:r>
              <a:rPr lang="en-US" dirty="0" smtClean="0"/>
              <a:t>Comparing both the chart, the maximum value of y-axis increased from 1400 to 1600, and there is increase in count of 81-90 bin, but he x-axis remains same, which acts as a medium for comparison.</a:t>
            </a:r>
          </a:p>
          <a:p>
            <a:r>
              <a:rPr lang="en-US" dirty="0" smtClean="0"/>
              <a:t>But is this the result of the program? We can hope. But the distribution doesn’t tell us fully. </a:t>
            </a:r>
          </a:p>
          <a:p>
            <a:r>
              <a:rPr lang="en-US" dirty="0" smtClean="0"/>
              <a:t>All this distribution says is, the population moved from left to right and there is a positive impact on the program.</a:t>
            </a:r>
          </a:p>
          <a:p>
            <a:r>
              <a:rPr lang="en-US" dirty="0" smtClean="0"/>
              <a:t>We need to do further analysis on whether this program is the only is the factor for the improvement to happen? Or there is any other factors?</a:t>
            </a:r>
          </a:p>
        </p:txBody>
      </p:sp>
    </p:spTree>
    <p:extLst>
      <p:ext uri="{BB962C8B-B14F-4D97-AF65-F5344CB8AC3E}">
        <p14:creationId xmlns:p14="http://schemas.microsoft.com/office/powerpoint/2010/main" val="23628703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Predicted distribution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558" y="1930400"/>
            <a:ext cx="8979617" cy="4029473"/>
          </a:xfrm>
        </p:spPr>
      </p:pic>
    </p:spTree>
    <p:extLst>
      <p:ext uri="{BB962C8B-B14F-4D97-AF65-F5344CB8AC3E}">
        <p14:creationId xmlns:p14="http://schemas.microsoft.com/office/powerpoint/2010/main" val="37763999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Visualization</a:t>
            </a:r>
            <a:endParaRPr lang="en-US" dirty="0"/>
          </a:p>
        </p:txBody>
      </p:sp>
      <p:sp>
        <p:nvSpPr>
          <p:cNvPr id="3" name="Content Placeholder 2"/>
          <p:cNvSpPr>
            <a:spLocks noGrp="1"/>
          </p:cNvSpPr>
          <p:nvPr>
            <p:ph idx="1"/>
          </p:nvPr>
        </p:nvSpPr>
        <p:spPr/>
        <p:txBody>
          <a:bodyPr/>
          <a:lstStyle/>
          <a:p>
            <a:pPr marL="0" indent="0">
              <a:buNone/>
            </a:pPr>
            <a:r>
              <a:rPr lang="en-US" dirty="0" smtClean="0"/>
              <a:t>The 2 means of visualizations are</a:t>
            </a:r>
          </a:p>
          <a:p>
            <a:r>
              <a:rPr lang="en-US" dirty="0" smtClean="0"/>
              <a:t>Histogram</a:t>
            </a:r>
          </a:p>
          <a:p>
            <a:r>
              <a:rPr lang="en-US" dirty="0" smtClean="0"/>
              <a:t>Box plot</a:t>
            </a:r>
            <a:endParaRPr lang="en-US" dirty="0"/>
          </a:p>
        </p:txBody>
      </p:sp>
    </p:spTree>
    <p:extLst>
      <p:ext uri="{BB962C8B-B14F-4D97-AF65-F5344CB8AC3E}">
        <p14:creationId xmlns:p14="http://schemas.microsoft.com/office/powerpoint/2010/main" val="31360259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9586" y="1685109"/>
            <a:ext cx="7622711" cy="4611187"/>
          </a:xfrm>
        </p:spPr>
      </p:pic>
    </p:spTree>
    <p:extLst>
      <p:ext uri="{BB962C8B-B14F-4D97-AF65-F5344CB8AC3E}">
        <p14:creationId xmlns:p14="http://schemas.microsoft.com/office/powerpoint/2010/main" val="16476515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 plot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2158" y="1750423"/>
            <a:ext cx="7199631" cy="4291603"/>
          </a:xfrm>
        </p:spPr>
      </p:pic>
    </p:spTree>
    <p:extLst>
      <p:ext uri="{BB962C8B-B14F-4D97-AF65-F5344CB8AC3E}">
        <p14:creationId xmlns:p14="http://schemas.microsoft.com/office/powerpoint/2010/main" val="42072519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 plot - Outliers</a:t>
            </a:r>
            <a:endParaRPr lang="en-US" dirty="0"/>
          </a:p>
        </p:txBody>
      </p:sp>
      <p:sp>
        <p:nvSpPr>
          <p:cNvPr id="3" name="Content Placeholder 2"/>
          <p:cNvSpPr>
            <a:spLocks noGrp="1"/>
          </p:cNvSpPr>
          <p:nvPr>
            <p:ph idx="1"/>
          </p:nvPr>
        </p:nvSpPr>
        <p:spPr/>
        <p:txBody>
          <a:bodyPr/>
          <a:lstStyle/>
          <a:p>
            <a:r>
              <a:rPr lang="en-US" dirty="0" smtClean="0"/>
              <a:t>When we see the above example graph for box plot, there is a bubble at the bottom, which has the value of 0.35</a:t>
            </a:r>
          </a:p>
          <a:p>
            <a:r>
              <a:rPr lang="en-US" dirty="0" smtClean="0"/>
              <a:t>That data point is called as outlier.</a:t>
            </a:r>
          </a:p>
          <a:p>
            <a:r>
              <a:rPr lang="en-US" dirty="0" smtClean="0"/>
              <a:t>The outlier is not considered as a minimum point, as only the data points which is found reasonable is included in the graph.</a:t>
            </a:r>
          </a:p>
          <a:p>
            <a:r>
              <a:rPr lang="en-US" dirty="0" smtClean="0"/>
              <a:t>Is that mean the outliers doesn’t matter to our analysis? No. We should still look into it carefully and determine whether  it is useful or not.</a:t>
            </a:r>
            <a:endParaRPr lang="en-US" dirty="0"/>
          </a:p>
        </p:txBody>
      </p:sp>
    </p:spTree>
    <p:extLst>
      <p:ext uri="{BB962C8B-B14F-4D97-AF65-F5344CB8AC3E}">
        <p14:creationId xmlns:p14="http://schemas.microsoft.com/office/powerpoint/2010/main" val="12175350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 to find outlier</a:t>
            </a:r>
            <a:endParaRPr lang="en-US" dirty="0"/>
          </a:p>
        </p:txBody>
      </p:sp>
      <p:sp>
        <p:nvSpPr>
          <p:cNvPr id="3" name="Content Placeholder 2"/>
          <p:cNvSpPr>
            <a:spLocks noGrp="1"/>
          </p:cNvSpPr>
          <p:nvPr>
            <p:ph idx="1"/>
          </p:nvPr>
        </p:nvSpPr>
        <p:spPr/>
        <p:txBody>
          <a:bodyPr/>
          <a:lstStyle/>
          <a:p>
            <a:r>
              <a:rPr lang="en-US" dirty="0" smtClean="0"/>
              <a:t>For a data point </a:t>
            </a:r>
            <a:r>
              <a:rPr lang="en-US" dirty="0"/>
              <a:t>not </a:t>
            </a:r>
            <a:r>
              <a:rPr lang="en-US" dirty="0" smtClean="0"/>
              <a:t>to be considered outlier, it has to be fit within the 1.5 times of the length of the box, which is forms by 1</a:t>
            </a:r>
            <a:r>
              <a:rPr lang="en-US" baseline="30000" dirty="0" smtClean="0"/>
              <a:t>st</a:t>
            </a:r>
            <a:r>
              <a:rPr lang="en-US" dirty="0" smtClean="0"/>
              <a:t> and 3</a:t>
            </a:r>
            <a:r>
              <a:rPr lang="en-US" baseline="30000" dirty="0" smtClean="0"/>
              <a:t>rd</a:t>
            </a:r>
            <a:r>
              <a:rPr lang="en-US" dirty="0" smtClean="0"/>
              <a:t> quartile.</a:t>
            </a:r>
          </a:p>
          <a:p>
            <a:r>
              <a:rPr lang="en-US" dirty="0" smtClean="0"/>
              <a:t>In the given example, the 1</a:t>
            </a:r>
            <a:r>
              <a:rPr lang="en-US" baseline="30000" dirty="0" smtClean="0"/>
              <a:t>st</a:t>
            </a:r>
            <a:r>
              <a:rPr lang="en-US" dirty="0" smtClean="0"/>
              <a:t> and 3</a:t>
            </a:r>
            <a:r>
              <a:rPr lang="en-US" baseline="30000" dirty="0" smtClean="0"/>
              <a:t>rd</a:t>
            </a:r>
            <a:r>
              <a:rPr lang="en-US" dirty="0" smtClean="0"/>
              <a:t> quartile values are 0.7 and 0.9 respectively.</a:t>
            </a:r>
          </a:p>
          <a:p>
            <a:r>
              <a:rPr lang="en-US" dirty="0" smtClean="0"/>
              <a:t>The difference between those 2 quartile is 0.2. So, the next box of the same length that can be formed below the 1</a:t>
            </a:r>
            <a:r>
              <a:rPr lang="en-US" baseline="30000" dirty="0" smtClean="0"/>
              <a:t>st</a:t>
            </a:r>
            <a:r>
              <a:rPr lang="en-US" dirty="0" smtClean="0"/>
              <a:t> quartile will be of length 0.5 to 0.7.</a:t>
            </a:r>
          </a:p>
          <a:p>
            <a:r>
              <a:rPr lang="en-US" dirty="0" smtClean="0"/>
              <a:t>And another half length of the box can be formed from 0.5 to 0.4. Thus making the qualification mark for the data points to be available between 0.4 to 0.7 below the 1</a:t>
            </a:r>
            <a:r>
              <a:rPr lang="en-US" baseline="30000" dirty="0" smtClean="0"/>
              <a:t>st</a:t>
            </a:r>
            <a:r>
              <a:rPr lang="en-US" dirty="0" smtClean="0"/>
              <a:t> quartile and the data point 0.35, doesn’t fall on that range.</a:t>
            </a:r>
          </a:p>
          <a:p>
            <a:pPr marL="0" indent="0">
              <a:buNone/>
            </a:pPr>
            <a:endParaRPr lang="en-US" dirty="0"/>
          </a:p>
        </p:txBody>
      </p:sp>
    </p:spTree>
    <p:extLst>
      <p:ext uri="{BB962C8B-B14F-4D97-AF65-F5344CB8AC3E}">
        <p14:creationId xmlns:p14="http://schemas.microsoft.com/office/powerpoint/2010/main" val="32156029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Outlier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1396" y="2116183"/>
            <a:ext cx="6857885" cy="4088674"/>
          </a:xfrm>
        </p:spPr>
      </p:pic>
    </p:spTree>
    <p:extLst>
      <p:ext uri="{BB962C8B-B14F-4D97-AF65-F5344CB8AC3E}">
        <p14:creationId xmlns:p14="http://schemas.microsoft.com/office/powerpoint/2010/main" val="35611880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Distribution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2226" y="1685110"/>
            <a:ext cx="7947637" cy="4356916"/>
          </a:xfrm>
        </p:spPr>
      </p:pic>
    </p:spTree>
    <p:extLst>
      <p:ext uri="{BB962C8B-B14F-4D97-AF65-F5344CB8AC3E}">
        <p14:creationId xmlns:p14="http://schemas.microsoft.com/office/powerpoint/2010/main" val="16682050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sp>
        <p:nvSpPr>
          <p:cNvPr id="3" name="Content Placeholder 2"/>
          <p:cNvSpPr>
            <a:spLocks noGrp="1"/>
          </p:cNvSpPr>
          <p:nvPr>
            <p:ph idx="1"/>
          </p:nvPr>
        </p:nvSpPr>
        <p:spPr/>
        <p:txBody>
          <a:bodyPr/>
          <a:lstStyle/>
          <a:p>
            <a:r>
              <a:rPr lang="en-US" dirty="0" smtClean="0"/>
              <a:t>The continuous distribution contains infinite number of data points. For example, the percentage of a student can be 80.1,80.001,80.011 etc., The decimal point may vary up to infinity.</a:t>
            </a:r>
          </a:p>
          <a:p>
            <a:r>
              <a:rPr lang="en-US" dirty="0" smtClean="0"/>
              <a:t>The Discrete distribution will have values like whole numbers. For example, the variation of runs scored by a player. The score will be 1,2,3 etc., The can’t be scores like 3.2,3.5 etc.,</a:t>
            </a:r>
          </a:p>
          <a:p>
            <a:r>
              <a:rPr lang="en-US" dirty="0" smtClean="0"/>
              <a:t>The number of data points may be large in discrete distribution, but the data value is finite.</a:t>
            </a:r>
            <a:endParaRPr lang="en-US" dirty="0"/>
          </a:p>
        </p:txBody>
      </p:sp>
    </p:spTree>
    <p:extLst>
      <p:ext uri="{BB962C8B-B14F-4D97-AF65-F5344CB8AC3E}">
        <p14:creationId xmlns:p14="http://schemas.microsoft.com/office/powerpoint/2010/main" val="6896683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		</a:t>
            </a:r>
            <a:endParaRPr lang="en-US" dirty="0"/>
          </a:p>
        </p:txBody>
      </p:sp>
      <p:sp>
        <p:nvSpPr>
          <p:cNvPr id="3" name="Content Placeholder 2"/>
          <p:cNvSpPr>
            <a:spLocks noGrp="1"/>
          </p:cNvSpPr>
          <p:nvPr>
            <p:ph idx="1"/>
          </p:nvPr>
        </p:nvSpPr>
        <p:spPr/>
        <p:txBody>
          <a:bodyPr/>
          <a:lstStyle/>
          <a:p>
            <a:r>
              <a:rPr lang="en-US" dirty="0" smtClean="0"/>
              <a:t>Theory of Distribution.</a:t>
            </a:r>
          </a:p>
          <a:p>
            <a:r>
              <a:rPr lang="en-US" dirty="0" smtClean="0"/>
              <a:t>Types and characteristics of Distribution.</a:t>
            </a:r>
          </a:p>
          <a:p>
            <a:r>
              <a:rPr lang="en-US" dirty="0" smtClean="0"/>
              <a:t>Why it is important to the world of analytics.</a:t>
            </a:r>
          </a:p>
          <a:p>
            <a:r>
              <a:rPr lang="en-US" dirty="0" smtClean="0"/>
              <a:t>Standard distribution.</a:t>
            </a:r>
            <a:endParaRPr lang="en-US" dirty="0"/>
          </a:p>
        </p:txBody>
      </p:sp>
    </p:spTree>
    <p:extLst>
      <p:ext uri="{BB962C8B-B14F-4D97-AF65-F5344CB8AC3E}">
        <p14:creationId xmlns:p14="http://schemas.microsoft.com/office/powerpoint/2010/main" val="29279439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Normal/Gaussian Distribution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1724297"/>
            <a:ext cx="8596312" cy="4247688"/>
          </a:xfrm>
        </p:spPr>
      </p:pic>
    </p:spTree>
    <p:extLst>
      <p:ext uri="{BB962C8B-B14F-4D97-AF65-F5344CB8AC3E}">
        <p14:creationId xmlns:p14="http://schemas.microsoft.com/office/powerpoint/2010/main" val="25622076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Deviation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2915" y="1685110"/>
            <a:ext cx="8421895" cy="4356916"/>
          </a:xfrm>
        </p:spPr>
      </p:pic>
    </p:spTree>
    <p:extLst>
      <p:ext uri="{BB962C8B-B14F-4D97-AF65-F5344CB8AC3E}">
        <p14:creationId xmlns:p14="http://schemas.microsoft.com/office/powerpoint/2010/main" val="7705466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Let us consider a distribution data set of weight of a group of people</a:t>
            </a:r>
          </a:p>
          <a:p>
            <a:r>
              <a:rPr lang="en-US" dirty="0" smtClean="0"/>
              <a:t>Consider the mean value is 185 lbs., and the standard deviation is 12 lbs.</a:t>
            </a:r>
          </a:p>
          <a:p>
            <a:r>
              <a:rPr lang="en-US" dirty="0" smtClean="0"/>
              <a:t>1 SD away from the mean is 173 to 197 lbs. 2 SD is 161 to 209 lbs.</a:t>
            </a:r>
          </a:p>
          <a:p>
            <a:r>
              <a:rPr lang="en-US" dirty="0" smtClean="0"/>
              <a:t>While plotting the distribution, it is found that +/- 1 SD will contain 68% of the data and +/- 2 SD will contain 95% of the data.</a:t>
            </a:r>
            <a:endParaRPr lang="en-US" dirty="0"/>
          </a:p>
        </p:txBody>
      </p:sp>
    </p:spTree>
    <p:extLst>
      <p:ext uri="{BB962C8B-B14F-4D97-AF65-F5344CB8AC3E}">
        <p14:creationId xmlns:p14="http://schemas.microsoft.com/office/powerpoint/2010/main" val="36018932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7709" y="1930400"/>
            <a:ext cx="8424952" cy="4111625"/>
          </a:xfrm>
        </p:spPr>
      </p:pic>
    </p:spTree>
    <p:extLst>
      <p:ext uri="{BB962C8B-B14F-4D97-AF65-F5344CB8AC3E}">
        <p14:creationId xmlns:p14="http://schemas.microsoft.com/office/powerpoint/2010/main" val="23165932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9976" y="2160589"/>
            <a:ext cx="6936377" cy="4057332"/>
          </a:xfrm>
        </p:spPr>
      </p:pic>
    </p:spTree>
    <p:extLst>
      <p:ext uri="{BB962C8B-B14F-4D97-AF65-F5344CB8AC3E}">
        <p14:creationId xmlns:p14="http://schemas.microsoft.com/office/powerpoint/2010/main" val="8734154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Skewness</a:t>
            </a:r>
            <a:endParaRPr lang="en-US" dirty="0"/>
          </a:p>
        </p:txBody>
      </p:sp>
      <p:sp>
        <p:nvSpPr>
          <p:cNvPr id="3" name="Content Placeholder 2"/>
          <p:cNvSpPr>
            <a:spLocks noGrp="1"/>
          </p:cNvSpPr>
          <p:nvPr>
            <p:ph idx="1"/>
          </p:nvPr>
        </p:nvSpPr>
        <p:spPr/>
        <p:txBody>
          <a:bodyPr/>
          <a:lstStyle/>
          <a:p>
            <a:r>
              <a:rPr lang="en-US" dirty="0" smtClean="0"/>
              <a:t>Not all the distribution need to be a normal distribution. There maybe a deviation occur, which is called as skewness.</a:t>
            </a:r>
          </a:p>
          <a:p>
            <a:r>
              <a:rPr lang="en-US" dirty="0" smtClean="0"/>
              <a:t>There are 2 types of skewness, right and left.</a:t>
            </a:r>
          </a:p>
          <a:p>
            <a:r>
              <a:rPr lang="en-US" dirty="0" smtClean="0"/>
              <a:t>For the right, mean will be grater than mode and vice </a:t>
            </a:r>
            <a:r>
              <a:rPr lang="en-US" dirty="0" smtClean="0"/>
              <a:t>versa </a:t>
            </a:r>
            <a:r>
              <a:rPr lang="en-US" dirty="0" smtClean="0"/>
              <a:t>for the left Skew.</a:t>
            </a:r>
            <a:endParaRPr lang="en-US" dirty="0"/>
          </a:p>
        </p:txBody>
      </p:sp>
    </p:spTree>
    <p:extLst>
      <p:ext uri="{BB962C8B-B14F-4D97-AF65-F5344CB8AC3E}">
        <p14:creationId xmlns:p14="http://schemas.microsoft.com/office/powerpoint/2010/main" val="23185401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Skewness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8125" y="1711234"/>
            <a:ext cx="8215827" cy="4330791"/>
          </a:xfrm>
        </p:spPr>
      </p:pic>
    </p:spTree>
    <p:extLst>
      <p:ext uri="{BB962C8B-B14F-4D97-AF65-F5344CB8AC3E}">
        <p14:creationId xmlns:p14="http://schemas.microsoft.com/office/powerpoint/2010/main" val="652804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Bimodal Distribution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2750" y="1672046"/>
            <a:ext cx="6733740" cy="4369979"/>
          </a:xfrm>
        </p:spPr>
      </p:pic>
    </p:spTree>
    <p:extLst>
      <p:ext uri="{BB962C8B-B14F-4D97-AF65-F5344CB8AC3E}">
        <p14:creationId xmlns:p14="http://schemas.microsoft.com/office/powerpoint/2010/main" val="34857141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Multimodal Distribution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3170" y="1750424"/>
            <a:ext cx="7124757" cy="4291602"/>
          </a:xfrm>
        </p:spPr>
      </p:pic>
    </p:spTree>
    <p:extLst>
      <p:ext uri="{BB962C8B-B14F-4D97-AF65-F5344CB8AC3E}">
        <p14:creationId xmlns:p14="http://schemas.microsoft.com/office/powerpoint/2010/main" val="23151591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US" dirty="0"/>
          </a:p>
        </p:txBody>
      </p:sp>
      <p:sp>
        <p:nvSpPr>
          <p:cNvPr id="3" name="Content Placeholder 2"/>
          <p:cNvSpPr>
            <a:spLocks noGrp="1"/>
          </p:cNvSpPr>
          <p:nvPr>
            <p:ph idx="1"/>
          </p:nvPr>
        </p:nvSpPr>
        <p:spPr/>
        <p:txBody>
          <a:bodyPr/>
          <a:lstStyle/>
          <a:p>
            <a:r>
              <a:rPr lang="en-US" dirty="0" smtClean="0"/>
              <a:t>What is a common way that the distribution is visualized?</a:t>
            </a:r>
          </a:p>
          <a:p>
            <a:r>
              <a:rPr lang="en-US" dirty="0" smtClean="0"/>
              <a:t>How many  standard deviation will incorporate 95% of Data?</a:t>
            </a:r>
          </a:p>
          <a:p>
            <a:r>
              <a:rPr lang="en-US" dirty="0" smtClean="0"/>
              <a:t>A </a:t>
            </a:r>
            <a:r>
              <a:rPr lang="en-US" dirty="0" smtClean="0"/>
              <a:t>normal </a:t>
            </a:r>
            <a:r>
              <a:rPr lang="en-US" dirty="0" smtClean="0"/>
              <a:t>distribution looks like what shape?</a:t>
            </a:r>
          </a:p>
          <a:p>
            <a:r>
              <a:rPr lang="en-US" dirty="0" smtClean="0"/>
              <a:t>A distribution with 2 peaks is called what?</a:t>
            </a:r>
            <a:endParaRPr lang="en-US" dirty="0"/>
          </a:p>
        </p:txBody>
      </p:sp>
    </p:spTree>
    <p:extLst>
      <p:ext uri="{BB962C8B-B14F-4D97-AF65-F5344CB8AC3E}">
        <p14:creationId xmlns:p14="http://schemas.microsoft.com/office/powerpoint/2010/main" val="36661539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distribution?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4352" y="1698172"/>
            <a:ext cx="8335946" cy="4343854"/>
          </a:xfrm>
        </p:spPr>
      </p:pic>
    </p:spTree>
    <p:extLst>
      <p:ext uri="{BB962C8B-B14F-4D97-AF65-F5344CB8AC3E}">
        <p14:creationId xmlns:p14="http://schemas.microsoft.com/office/powerpoint/2010/main" val="10445086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Answers</a:t>
            </a:r>
            <a:endParaRPr lang="en-US" dirty="0"/>
          </a:p>
        </p:txBody>
      </p:sp>
      <p:sp>
        <p:nvSpPr>
          <p:cNvPr id="3" name="Content Placeholder 2"/>
          <p:cNvSpPr>
            <a:spLocks noGrp="1"/>
          </p:cNvSpPr>
          <p:nvPr>
            <p:ph idx="1"/>
          </p:nvPr>
        </p:nvSpPr>
        <p:spPr/>
        <p:txBody>
          <a:bodyPr/>
          <a:lstStyle/>
          <a:p>
            <a:r>
              <a:rPr lang="en-US" dirty="0"/>
              <a:t>What is a common way that the distribution is visualized</a:t>
            </a:r>
            <a:r>
              <a:rPr lang="en-US" dirty="0" smtClean="0"/>
              <a:t>? - Histogram or Box plot</a:t>
            </a:r>
            <a:endParaRPr lang="en-US" dirty="0"/>
          </a:p>
          <a:p>
            <a:r>
              <a:rPr lang="en-US" dirty="0"/>
              <a:t>How many  standard deviation will incorporate 95% of Data</a:t>
            </a:r>
            <a:r>
              <a:rPr lang="en-US" dirty="0" smtClean="0"/>
              <a:t>? – 2 SD</a:t>
            </a:r>
            <a:endParaRPr lang="en-US" dirty="0"/>
          </a:p>
          <a:p>
            <a:r>
              <a:rPr lang="en-US" dirty="0"/>
              <a:t>A not distribution looks like what shape</a:t>
            </a:r>
            <a:r>
              <a:rPr lang="en-US" dirty="0" smtClean="0"/>
              <a:t>? – Bell curve</a:t>
            </a:r>
            <a:endParaRPr lang="en-US" dirty="0"/>
          </a:p>
          <a:p>
            <a:r>
              <a:rPr lang="en-US" dirty="0"/>
              <a:t>A distribution with 2 peaks is called what</a:t>
            </a:r>
            <a:r>
              <a:rPr lang="en-US" dirty="0" smtClean="0"/>
              <a:t>? - Bimodal</a:t>
            </a:r>
            <a:endParaRPr lang="en-US" dirty="0"/>
          </a:p>
        </p:txBody>
      </p:sp>
    </p:spTree>
    <p:extLst>
      <p:ext uri="{BB962C8B-B14F-4D97-AF65-F5344CB8AC3E}">
        <p14:creationId xmlns:p14="http://schemas.microsoft.com/office/powerpoint/2010/main" val="16113104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Actual Distribution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2028962"/>
            <a:ext cx="7865263" cy="4013063"/>
          </a:xfrm>
        </p:spPr>
      </p:pic>
    </p:spTree>
    <p:extLst>
      <p:ext uri="{BB962C8B-B14F-4D97-AF65-F5344CB8AC3E}">
        <p14:creationId xmlns:p14="http://schemas.microsoft.com/office/powerpoint/2010/main" val="18791994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Let us consider an analysis of a test score in a school, which happened before and after the introduction of a specific program, and see if an improvement occurred during the program.</a:t>
            </a:r>
          </a:p>
          <a:p>
            <a:r>
              <a:rPr lang="en-US" dirty="0" smtClean="0"/>
              <a:t>The one way to analyze is by looking the distribution of the data.</a:t>
            </a:r>
          </a:p>
          <a:p>
            <a:r>
              <a:rPr lang="en-US" dirty="0" smtClean="0"/>
              <a:t>Consider the number of total students is 5000.</a:t>
            </a:r>
          </a:p>
          <a:p>
            <a:r>
              <a:rPr lang="en-US" dirty="0" smtClean="0"/>
              <a:t>To start the analyze, perform pre-program and post-program exam to asses the student level.</a:t>
            </a:r>
          </a:p>
          <a:p>
            <a:r>
              <a:rPr lang="en-US" dirty="0" smtClean="0"/>
              <a:t>The test score ranges from 0 to 100.</a:t>
            </a:r>
          </a:p>
          <a:p>
            <a:endParaRPr lang="en-US" dirty="0"/>
          </a:p>
        </p:txBody>
      </p:sp>
    </p:spTree>
    <p:extLst>
      <p:ext uri="{BB962C8B-B14F-4D97-AF65-F5344CB8AC3E}">
        <p14:creationId xmlns:p14="http://schemas.microsoft.com/office/powerpoint/2010/main" val="20156705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6359" y="1930400"/>
            <a:ext cx="8711603" cy="4111625"/>
          </a:xfrm>
        </p:spPr>
      </p:pic>
    </p:spTree>
    <p:extLst>
      <p:ext uri="{BB962C8B-B14F-4D97-AF65-F5344CB8AC3E}">
        <p14:creationId xmlns:p14="http://schemas.microsoft.com/office/powerpoint/2010/main" val="20384990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Pre-Program results</a:t>
            </a:r>
            <a:endParaRPr lang="en-US" dirty="0"/>
          </a:p>
        </p:txBody>
      </p:sp>
      <p:sp>
        <p:nvSpPr>
          <p:cNvPr id="3" name="Content Placeholder 2"/>
          <p:cNvSpPr>
            <a:spLocks noGrp="1"/>
          </p:cNvSpPr>
          <p:nvPr>
            <p:ph idx="1"/>
          </p:nvPr>
        </p:nvSpPr>
        <p:spPr/>
        <p:txBody>
          <a:bodyPr/>
          <a:lstStyle/>
          <a:p>
            <a:r>
              <a:rPr lang="en-US" dirty="0" smtClean="0"/>
              <a:t>Let us start by performing a pre-program test and plotting the results on a histogram.</a:t>
            </a:r>
          </a:p>
          <a:p>
            <a:r>
              <a:rPr lang="en-US" dirty="0" smtClean="0"/>
              <a:t>The y-axis will show the number of students</a:t>
            </a:r>
          </a:p>
          <a:p>
            <a:r>
              <a:rPr lang="en-US" dirty="0" smtClean="0"/>
              <a:t>The x-axis will show the bins, in which a range is created from the possible test scores.</a:t>
            </a:r>
          </a:p>
        </p:txBody>
      </p:sp>
    </p:spTree>
    <p:extLst>
      <p:ext uri="{BB962C8B-B14F-4D97-AF65-F5344CB8AC3E}">
        <p14:creationId xmlns:p14="http://schemas.microsoft.com/office/powerpoint/2010/main" val="6145576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Pre-program graph</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1763487"/>
            <a:ext cx="8596312" cy="4229884"/>
          </a:xfrm>
        </p:spPr>
      </p:pic>
    </p:spTree>
    <p:extLst>
      <p:ext uri="{BB962C8B-B14F-4D97-AF65-F5344CB8AC3E}">
        <p14:creationId xmlns:p14="http://schemas.microsoft.com/office/powerpoint/2010/main" val="7971770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Post-Program results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832" y="2024743"/>
            <a:ext cx="9103343" cy="3817169"/>
          </a:xfrm>
        </p:spPr>
      </p:pic>
    </p:spTree>
    <p:extLst>
      <p:ext uri="{BB962C8B-B14F-4D97-AF65-F5344CB8AC3E}">
        <p14:creationId xmlns:p14="http://schemas.microsoft.com/office/powerpoint/2010/main" val="204257149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154</TotalTime>
  <Words>882</Words>
  <Application>Microsoft Office PowerPoint</Application>
  <PresentationFormat>Widescreen</PresentationFormat>
  <Paragraphs>76</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Trebuchet MS</vt:lpstr>
      <vt:lpstr>Wingdings 3</vt:lpstr>
      <vt:lpstr>Facet</vt:lpstr>
      <vt:lpstr>Understanding Distributions</vt:lpstr>
      <vt:lpstr>Learning Objectives  </vt:lpstr>
      <vt:lpstr>What is distribution?</vt:lpstr>
      <vt:lpstr>Actual Distribution</vt:lpstr>
      <vt:lpstr>Example</vt:lpstr>
      <vt:lpstr>Analyze</vt:lpstr>
      <vt:lpstr>Pre-Program results</vt:lpstr>
      <vt:lpstr>Pre-program graph</vt:lpstr>
      <vt:lpstr>Post-Program results</vt:lpstr>
      <vt:lpstr>Comparison</vt:lpstr>
      <vt:lpstr>Predicted distribution</vt:lpstr>
      <vt:lpstr>Distribution Visualization</vt:lpstr>
      <vt:lpstr>Histogram</vt:lpstr>
      <vt:lpstr>Box plot</vt:lpstr>
      <vt:lpstr>Box plot - Outliers</vt:lpstr>
      <vt:lpstr>Way to find outlier</vt:lpstr>
      <vt:lpstr>Finding Outlier</vt:lpstr>
      <vt:lpstr>Types of Distribution</vt:lpstr>
      <vt:lpstr>Comparison</vt:lpstr>
      <vt:lpstr>The Normal/Gaussian Distribution</vt:lpstr>
      <vt:lpstr>Standard Deviation</vt:lpstr>
      <vt:lpstr>Example</vt:lpstr>
      <vt:lpstr>Example</vt:lpstr>
      <vt:lpstr>PowerPoint Presentation</vt:lpstr>
      <vt:lpstr>Skewness</vt:lpstr>
      <vt:lpstr>Skewness</vt:lpstr>
      <vt:lpstr>Bimodal Distribution </vt:lpstr>
      <vt:lpstr>Multimodal Distribution</vt:lpstr>
      <vt:lpstr>Quiz</vt:lpstr>
      <vt:lpstr>Answers</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Distributions</dc:title>
  <dc:creator>S, Jones (Cognizant)</dc:creator>
  <cp:lastModifiedBy>S, Jones (Cognizant)</cp:lastModifiedBy>
  <cp:revision>13</cp:revision>
  <dcterms:created xsi:type="dcterms:W3CDTF">2019-03-25T09:58:11Z</dcterms:created>
  <dcterms:modified xsi:type="dcterms:W3CDTF">2019-03-25T13:19:24Z</dcterms:modified>
</cp:coreProperties>
</file>