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7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1196964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321487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6084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4127610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229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16632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360308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318891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404037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7B516-DA03-4745-A847-CD1ED73F050C}"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139239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27B516-DA03-4745-A847-CD1ED73F050C}"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379622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27B516-DA03-4745-A847-CD1ED73F050C}"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227669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27B516-DA03-4745-A847-CD1ED73F050C}"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420741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7B516-DA03-4745-A847-CD1ED73F050C}"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84498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27B516-DA03-4745-A847-CD1ED73F050C}"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74787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27B516-DA03-4745-A847-CD1ED73F050C}"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D2456-F02F-4670-BB40-5BD2A59DF4D0}" type="slidenum">
              <a:rPr lang="en-US" smtClean="0"/>
              <a:t>‹#›</a:t>
            </a:fld>
            <a:endParaRPr lang="en-US"/>
          </a:p>
        </p:txBody>
      </p:sp>
    </p:spTree>
    <p:extLst>
      <p:ext uri="{BB962C8B-B14F-4D97-AF65-F5344CB8AC3E}">
        <p14:creationId xmlns:p14="http://schemas.microsoft.com/office/powerpoint/2010/main" val="188797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7B516-DA03-4745-A847-CD1ED73F050C}" type="datetimeFigureOut">
              <a:rPr lang="en-US" smtClean="0"/>
              <a:t>6/17/2019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3D2456-F02F-4670-BB40-5BD2A59DF4D0}" type="slidenum">
              <a:rPr lang="en-US" smtClean="0"/>
              <a:t>‹#›</a:t>
            </a:fld>
            <a:endParaRPr lang="en-US"/>
          </a:p>
        </p:txBody>
      </p:sp>
    </p:spTree>
    <p:extLst>
      <p:ext uri="{BB962C8B-B14F-4D97-AF65-F5344CB8AC3E}">
        <p14:creationId xmlns:p14="http://schemas.microsoft.com/office/powerpoint/2010/main" val="12534230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machine-learning/studio/algorithm-cheat-she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4401" y="783771"/>
            <a:ext cx="4963886"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Basic of Machine learning</a:t>
            </a:r>
            <a:endParaRPr lang="en-US" sz="2400" b="1" dirty="0" smtClean="0">
              <a:latin typeface="Times New Roman" panose="02020603050405020304" pitchFamily="18" charset="0"/>
              <a:cs typeface="Times New Roman" panose="02020603050405020304" pitchFamily="18" charset="0"/>
            </a:endParaRPr>
          </a:p>
        </p:txBody>
      </p:sp>
      <p:sp>
        <p:nvSpPr>
          <p:cNvPr id="9" name="TextBox 8"/>
          <p:cNvSpPr txBox="1"/>
          <p:nvPr/>
        </p:nvSpPr>
        <p:spPr>
          <a:xfrm>
            <a:off x="914401" y="2534194"/>
            <a:ext cx="496388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What is machine learning?</a:t>
            </a:r>
          </a:p>
          <a:p>
            <a:pPr marL="285750" indent="-285750">
              <a:buFont typeface="Arial" panose="020B0604020202020204" pitchFamily="34" charset="0"/>
              <a:buChar char="•"/>
            </a:pPr>
            <a:r>
              <a:rPr lang="en-US" sz="2400" dirty="0" smtClean="0"/>
              <a:t>Introduction to machine learning algorithms</a:t>
            </a:r>
          </a:p>
          <a:p>
            <a:pPr marL="285750" indent="-285750">
              <a:buFont typeface="Arial" panose="020B0604020202020204" pitchFamily="34" charset="0"/>
              <a:buChar char="•"/>
            </a:pPr>
            <a:r>
              <a:rPr lang="en-US" sz="2400" dirty="0" smtClean="0"/>
              <a:t>Introduction to machine learning languages</a:t>
            </a:r>
          </a:p>
          <a:p>
            <a:pPr marL="285750" indent="-285750">
              <a:buFont typeface="Arial" panose="020B0604020202020204" pitchFamily="34" charset="0"/>
              <a:buChar char="•"/>
            </a:pPr>
            <a:endParaRPr lang="en-US"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835" y="1959427"/>
            <a:ext cx="6648993" cy="4702629"/>
          </a:xfrm>
          <a:prstGeom prst="rect">
            <a:avLst/>
          </a:prstGeom>
        </p:spPr>
      </p:pic>
    </p:spTree>
    <p:extLst>
      <p:ext uri="{BB962C8B-B14F-4D97-AF65-F5344CB8AC3E}">
        <p14:creationId xmlns:p14="http://schemas.microsoft.com/office/powerpoint/2010/main" val="322042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331" t="19018" r="30590" b="19732"/>
          <a:stretch/>
        </p:blipFill>
        <p:spPr>
          <a:xfrm>
            <a:off x="888275" y="653142"/>
            <a:ext cx="7537268" cy="5316583"/>
          </a:xfrm>
          <a:prstGeom prst="rect">
            <a:avLst/>
          </a:prstGeom>
        </p:spPr>
      </p:pic>
    </p:spTree>
    <p:extLst>
      <p:ext uri="{BB962C8B-B14F-4D97-AF65-F5344CB8AC3E}">
        <p14:creationId xmlns:p14="http://schemas.microsoft.com/office/powerpoint/2010/main" val="2877128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US" dirty="0"/>
              <a:t>Unsupervised </a:t>
            </a:r>
            <a:r>
              <a:rPr lang="en-US" dirty="0" smtClean="0"/>
              <a:t>learning:</a:t>
            </a:r>
            <a:endParaRPr lang="en-US" dirty="0"/>
          </a:p>
        </p:txBody>
      </p:sp>
      <p:sp>
        <p:nvSpPr>
          <p:cNvPr id="3" name="Content Placeholder 2"/>
          <p:cNvSpPr>
            <a:spLocks noGrp="1"/>
          </p:cNvSpPr>
          <p:nvPr>
            <p:ph idx="1"/>
          </p:nvPr>
        </p:nvSpPr>
        <p:spPr>
          <a:xfrm>
            <a:off x="677334" y="1645920"/>
            <a:ext cx="8596668" cy="2429691"/>
          </a:xfrm>
        </p:spPr>
        <p:txBody>
          <a:bodyPr>
            <a:normAutofit/>
          </a:bodyPr>
          <a:lstStyle/>
          <a:p>
            <a:pPr fontAlgn="base"/>
            <a:r>
              <a:rPr lang="en-US" dirty="0"/>
              <a:t>Unsupervised learning is the training of machine using information that is neither classified nor labeled and allowing the algorithm to act on that information without guidance. Here the task of machine is to group unsorted information according to similarities, patterns and differences without any prior training of data.</a:t>
            </a:r>
          </a:p>
          <a:p>
            <a:pPr fontAlgn="base"/>
            <a:r>
              <a:rPr lang="en-US" dirty="0"/>
              <a:t>Unlike supervised learning, no teacher is provided that means no training will be given to the machine. Therefore machine is restricted to find the hidden structure in unlabeled data by our-self.</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61" t="30036" r="3424" b="6265"/>
          <a:stretch/>
        </p:blipFill>
        <p:spPr>
          <a:xfrm>
            <a:off x="1136469" y="4075611"/>
            <a:ext cx="7759337" cy="2455818"/>
          </a:xfrm>
          <a:prstGeom prst="rect">
            <a:avLst/>
          </a:prstGeom>
        </p:spPr>
      </p:pic>
    </p:spTree>
    <p:extLst>
      <p:ext uri="{BB962C8B-B14F-4D97-AF65-F5344CB8AC3E}">
        <p14:creationId xmlns:p14="http://schemas.microsoft.com/office/powerpoint/2010/main" val="2902967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a:xfrm>
            <a:off x="677334" y="2160590"/>
            <a:ext cx="8596668" cy="2607354"/>
          </a:xfrm>
        </p:spPr>
        <p:txBody>
          <a:bodyPr/>
          <a:lstStyle/>
          <a:p>
            <a:pPr marL="0" indent="0">
              <a:buNone/>
            </a:pPr>
            <a:r>
              <a:rPr lang="en-US" dirty="0" smtClean="0"/>
              <a:t>Algorithms used for Unsupervised learning in Azure is :</a:t>
            </a:r>
          </a:p>
          <a:p>
            <a:r>
              <a:rPr lang="en-US" dirty="0" smtClean="0"/>
              <a:t>K-means clustering.</a:t>
            </a:r>
          </a:p>
          <a:p>
            <a:endParaRPr lang="en-US" dirty="0"/>
          </a:p>
          <a:p>
            <a:pPr marL="0" indent="0">
              <a:buNone/>
            </a:pPr>
            <a:r>
              <a:rPr lang="en-US" dirty="0" smtClean="0"/>
              <a:t>Kindly find the Machine learning algorithm Cheat sheet in below link:</a:t>
            </a:r>
          </a:p>
          <a:p>
            <a:pPr marL="0" indent="0">
              <a:buNone/>
            </a:pPr>
            <a:r>
              <a:rPr lang="en-US" dirty="0">
                <a:hlinkClick r:id="rId2"/>
              </a:rPr>
              <a:t>https://docs.microsoft.com/en-us/azure/machine-learning/studio/algorithm-cheat-sheet</a:t>
            </a:r>
            <a:endParaRPr lang="en-US" dirty="0" smtClean="0"/>
          </a:p>
          <a:p>
            <a:pPr marL="0" indent="0">
              <a:buNone/>
            </a:pPr>
            <a:endParaRPr lang="en-US" dirty="0"/>
          </a:p>
        </p:txBody>
      </p:sp>
    </p:spTree>
    <p:extLst>
      <p:ext uri="{BB962C8B-B14F-4D97-AF65-F5344CB8AC3E}">
        <p14:creationId xmlns:p14="http://schemas.microsoft.com/office/powerpoint/2010/main" val="1052230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US" dirty="0" smtClean="0"/>
              <a:t>Reinforcement Learning: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246810"/>
            <a:ext cx="7929402" cy="4180115"/>
          </a:xfrm>
        </p:spPr>
      </p:pic>
      <p:sp>
        <p:nvSpPr>
          <p:cNvPr id="5" name="TextBox 4"/>
          <p:cNvSpPr txBox="1"/>
          <p:nvPr/>
        </p:nvSpPr>
        <p:spPr>
          <a:xfrm>
            <a:off x="796834" y="1397725"/>
            <a:ext cx="722376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Unlike supervised learning , the model self learn through feedback.</a:t>
            </a:r>
            <a:endParaRPr lang="en-US" dirty="0"/>
          </a:p>
        </p:txBody>
      </p:sp>
    </p:spTree>
    <p:extLst>
      <p:ext uri="{BB962C8B-B14F-4D97-AF65-F5344CB8AC3E}">
        <p14:creationId xmlns:p14="http://schemas.microsoft.com/office/powerpoint/2010/main" val="1131465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lstStyle/>
          <a:p>
            <a:r>
              <a:rPr lang="en-US" dirty="0" smtClean="0"/>
              <a:t>Summary:</a:t>
            </a:r>
            <a:endParaRPr lang="en-US" dirty="0"/>
          </a:p>
        </p:txBody>
      </p:sp>
      <p:pic>
        <p:nvPicPr>
          <p:cNvPr id="4" name="Picture 3"/>
          <p:cNvPicPr>
            <a:picLocks noChangeAspect="1"/>
          </p:cNvPicPr>
          <p:nvPr/>
        </p:nvPicPr>
        <p:blipFill rotWithShape="1">
          <a:blip r:embed="rId2"/>
          <a:srcRect l="24633" t="18839" r="30991" b="27947"/>
          <a:stretch/>
        </p:blipFill>
        <p:spPr>
          <a:xfrm>
            <a:off x="677334" y="1894113"/>
            <a:ext cx="7108129" cy="3892733"/>
          </a:xfrm>
          <a:prstGeom prst="rect">
            <a:avLst/>
          </a:prstGeom>
        </p:spPr>
      </p:pic>
    </p:spTree>
    <p:extLst>
      <p:ext uri="{BB962C8B-B14F-4D97-AF65-F5344CB8AC3E}">
        <p14:creationId xmlns:p14="http://schemas.microsoft.com/office/powerpoint/2010/main" val="191931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68" y="13063"/>
            <a:ext cx="8596668" cy="709749"/>
          </a:xfrm>
        </p:spPr>
        <p:txBody>
          <a:bodyPr>
            <a:normAutofit fontScale="90000"/>
          </a:bodyPr>
          <a:lstStyle/>
          <a:p>
            <a:r>
              <a:rPr lang="en-US" dirty="0"/>
              <a:t>Introduction to machine learning </a:t>
            </a:r>
            <a:r>
              <a:rPr lang="en-US" dirty="0" smtClean="0"/>
              <a:t>languages:</a:t>
            </a:r>
            <a:r>
              <a:rPr lang="en-US" dirty="0"/>
              <a:t/>
            </a:r>
            <a:br>
              <a:rPr lang="en-US" dirty="0"/>
            </a:br>
            <a:endParaRPr lang="en-US" dirty="0"/>
          </a:p>
        </p:txBody>
      </p:sp>
      <p:pic>
        <p:nvPicPr>
          <p:cNvPr id="5" name="Picture 4"/>
          <p:cNvPicPr>
            <a:picLocks noChangeAspect="1"/>
          </p:cNvPicPr>
          <p:nvPr/>
        </p:nvPicPr>
        <p:blipFill rotWithShape="1">
          <a:blip r:embed="rId2"/>
          <a:srcRect l="24833" t="21697" r="30992" b="25267"/>
          <a:stretch/>
        </p:blipFill>
        <p:spPr>
          <a:xfrm>
            <a:off x="3042677" y="849085"/>
            <a:ext cx="5566712" cy="2899954"/>
          </a:xfrm>
          <a:prstGeom prst="rect">
            <a:avLst/>
          </a:prstGeom>
        </p:spPr>
      </p:pic>
      <p:pic>
        <p:nvPicPr>
          <p:cNvPr id="6" name="Picture 5"/>
          <p:cNvPicPr>
            <a:picLocks noChangeAspect="1"/>
          </p:cNvPicPr>
          <p:nvPr/>
        </p:nvPicPr>
        <p:blipFill rotWithShape="1">
          <a:blip r:embed="rId3"/>
          <a:srcRect l="24833" t="25625" r="30891" b="21696"/>
          <a:stretch/>
        </p:blipFill>
        <p:spPr>
          <a:xfrm>
            <a:off x="5930537" y="3875314"/>
            <a:ext cx="5290458" cy="2625634"/>
          </a:xfrm>
          <a:prstGeom prst="rect">
            <a:avLst/>
          </a:prstGeom>
        </p:spPr>
      </p:pic>
      <p:pic>
        <p:nvPicPr>
          <p:cNvPr id="7" name="Picture 6"/>
          <p:cNvPicPr>
            <a:picLocks noChangeAspect="1"/>
          </p:cNvPicPr>
          <p:nvPr/>
        </p:nvPicPr>
        <p:blipFill rotWithShape="1">
          <a:blip r:embed="rId4"/>
          <a:srcRect l="24834" t="22054" r="31192" b="25089"/>
          <a:stretch/>
        </p:blipFill>
        <p:spPr>
          <a:xfrm>
            <a:off x="559768" y="3875313"/>
            <a:ext cx="5266265" cy="2625634"/>
          </a:xfrm>
          <a:prstGeom prst="rect">
            <a:avLst/>
          </a:prstGeom>
        </p:spPr>
      </p:pic>
    </p:spTree>
    <p:extLst>
      <p:ext uri="{BB962C8B-B14F-4D97-AF65-F5344CB8AC3E}">
        <p14:creationId xmlns:p14="http://schemas.microsoft.com/office/powerpoint/2010/main" val="2246008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lstStyle/>
          <a:p>
            <a:r>
              <a:rPr lang="en-US" dirty="0" smtClean="0"/>
              <a:t>What is Machine learning?</a:t>
            </a:r>
            <a:endParaRPr lang="en-US" dirty="0"/>
          </a:p>
        </p:txBody>
      </p:sp>
      <p:pic>
        <p:nvPicPr>
          <p:cNvPr id="6" name="Content Placeholder 3"/>
          <p:cNvPicPr>
            <a:picLocks noGrp="1" noChangeAspect="1"/>
          </p:cNvPicPr>
          <p:nvPr>
            <p:ph idx="1"/>
          </p:nvPr>
        </p:nvPicPr>
        <p:blipFill rotWithShape="1">
          <a:blip r:embed="rId2"/>
          <a:srcRect l="27976" t="20391" r="27172" b="25984"/>
          <a:stretch/>
        </p:blipFill>
        <p:spPr>
          <a:xfrm>
            <a:off x="1071155" y="3592287"/>
            <a:ext cx="3827416" cy="2599508"/>
          </a:xfrm>
          <a:prstGeom prst="rect">
            <a:avLst/>
          </a:prstGeom>
        </p:spPr>
      </p:pic>
      <p:sp>
        <p:nvSpPr>
          <p:cNvPr id="7" name="TextBox 6"/>
          <p:cNvSpPr txBox="1"/>
          <p:nvPr/>
        </p:nvSpPr>
        <p:spPr>
          <a:xfrm>
            <a:off x="1201783" y="1606731"/>
            <a:ext cx="7955280" cy="1477328"/>
          </a:xfrm>
          <a:prstGeom prst="rect">
            <a:avLst/>
          </a:prstGeom>
          <a:noFill/>
        </p:spPr>
        <p:txBody>
          <a:bodyPr wrap="square" rtlCol="0">
            <a:spAutoFit/>
          </a:bodyPr>
          <a:lstStyle/>
          <a:p>
            <a:r>
              <a:rPr lang="en-US" dirty="0"/>
              <a:t>Machine learning is an application of artificial intelligence (AI) that provides systems the ability to automatically learn and improve from experience without being </a:t>
            </a:r>
            <a:r>
              <a:rPr lang="en-US" dirty="0" smtClean="0"/>
              <a:t>explicitly </a:t>
            </a:r>
            <a:r>
              <a:rPr lang="en-US" b="1" dirty="0" smtClean="0"/>
              <a:t>programmed</a:t>
            </a:r>
            <a:r>
              <a:rPr lang="en-US" dirty="0"/>
              <a:t>. Machine learning focuses on the development of computer programs that can access data and use it learn for themselves.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961" y="3733935"/>
            <a:ext cx="4121424" cy="2301105"/>
          </a:xfrm>
          <a:prstGeom prst="rect">
            <a:avLst/>
          </a:prstGeom>
        </p:spPr>
      </p:pic>
    </p:spTree>
    <p:extLst>
      <p:ext uri="{BB962C8B-B14F-4D97-AF65-F5344CB8AC3E}">
        <p14:creationId xmlns:p14="http://schemas.microsoft.com/office/powerpoint/2010/main" val="334400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machine learning fits into data </a:t>
            </a:r>
            <a:r>
              <a:rPr lang="en-US" dirty="0" smtClean="0"/>
              <a:t>science?</a:t>
            </a:r>
            <a:endParaRPr lang="en-US" dirty="0"/>
          </a:p>
        </p:txBody>
      </p:sp>
      <p:sp>
        <p:nvSpPr>
          <p:cNvPr id="3" name="Content Placeholder 2"/>
          <p:cNvSpPr>
            <a:spLocks noGrp="1"/>
          </p:cNvSpPr>
          <p:nvPr>
            <p:ph idx="1"/>
          </p:nvPr>
        </p:nvSpPr>
        <p:spPr>
          <a:xfrm>
            <a:off x="677334" y="2160590"/>
            <a:ext cx="8596668" cy="1810520"/>
          </a:xfrm>
        </p:spPr>
        <p:txBody>
          <a:bodyPr/>
          <a:lstStyle/>
          <a:p>
            <a:r>
              <a:rPr lang="en-US" b="1" dirty="0"/>
              <a:t>Is something X or Y</a:t>
            </a:r>
            <a:r>
              <a:rPr lang="en-US" b="1" dirty="0" smtClean="0"/>
              <a:t>?</a:t>
            </a:r>
          </a:p>
          <a:p>
            <a:r>
              <a:rPr lang="en-US" b="1" dirty="0"/>
              <a:t>What is likely to be the numerical value of X or Y</a:t>
            </a:r>
            <a:r>
              <a:rPr lang="en-US" b="1" dirty="0" smtClean="0"/>
              <a:t>?</a:t>
            </a:r>
          </a:p>
          <a:p>
            <a:r>
              <a:rPr lang="en-US" b="1" dirty="0"/>
              <a:t>Is something out of the ordinary or unexpected</a:t>
            </a:r>
            <a:r>
              <a:rPr lang="en-US" b="1" dirty="0" smtClean="0"/>
              <a:t>?</a:t>
            </a:r>
          </a:p>
          <a:p>
            <a:r>
              <a:rPr lang="en-US" b="1" dirty="0"/>
              <a:t>How is this data structured?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861" y="3431177"/>
            <a:ext cx="4767943" cy="3139440"/>
          </a:xfrm>
          <a:prstGeom prst="rect">
            <a:avLst/>
          </a:prstGeom>
        </p:spPr>
      </p:pic>
    </p:spTree>
    <p:extLst>
      <p:ext uri="{BB962C8B-B14F-4D97-AF65-F5344CB8AC3E}">
        <p14:creationId xmlns:p14="http://schemas.microsoft.com/office/powerpoint/2010/main" val="3740324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steps in using and building </a:t>
            </a:r>
            <a:r>
              <a:rPr lang="en-US" dirty="0" smtClean="0"/>
              <a:t/>
            </a:r>
            <a:br>
              <a:rPr lang="en-US" dirty="0" smtClean="0"/>
            </a:br>
            <a:r>
              <a:rPr lang="en-US" dirty="0" smtClean="0"/>
              <a:t>machine</a:t>
            </a:r>
            <a:r>
              <a:rPr lang="en-US" dirty="0"/>
              <a:t> </a:t>
            </a:r>
            <a:r>
              <a:rPr lang="en-US" dirty="0" smtClean="0"/>
              <a:t>learning models</a:t>
            </a:r>
            <a:r>
              <a:rPr lang="en-US" dirty="0"/>
              <a:t>:</a:t>
            </a:r>
          </a:p>
        </p:txBody>
      </p:sp>
      <p:sp>
        <p:nvSpPr>
          <p:cNvPr id="3" name="Content Placeholder 2"/>
          <p:cNvSpPr>
            <a:spLocks noGrp="1"/>
          </p:cNvSpPr>
          <p:nvPr>
            <p:ph idx="1"/>
          </p:nvPr>
        </p:nvSpPr>
        <p:spPr>
          <a:xfrm>
            <a:off x="677334" y="2160590"/>
            <a:ext cx="8596668" cy="2999240"/>
          </a:xfrm>
        </p:spPr>
        <p:txBody>
          <a:bodyPr/>
          <a:lstStyle/>
          <a:p>
            <a:r>
              <a:rPr lang="en-US" b="1" dirty="0"/>
              <a:t>Obtain raw </a:t>
            </a:r>
            <a:r>
              <a:rPr lang="en-US" b="1" dirty="0" smtClean="0"/>
              <a:t>data</a:t>
            </a:r>
          </a:p>
          <a:p>
            <a:r>
              <a:rPr lang="en-US" b="1" dirty="0"/>
              <a:t>Preprocess the </a:t>
            </a:r>
            <a:r>
              <a:rPr lang="en-US" b="1" dirty="0" smtClean="0"/>
              <a:t>data</a:t>
            </a:r>
            <a:endParaRPr lang="en-US" dirty="0"/>
          </a:p>
          <a:p>
            <a:r>
              <a:rPr lang="en-US" b="1" dirty="0"/>
              <a:t>Prepare the </a:t>
            </a:r>
            <a:r>
              <a:rPr lang="en-US" b="1" dirty="0" smtClean="0"/>
              <a:t>data</a:t>
            </a:r>
          </a:p>
          <a:p>
            <a:r>
              <a:rPr lang="en-US" b="1" dirty="0"/>
              <a:t>Apply one or more machine learning </a:t>
            </a:r>
            <a:r>
              <a:rPr lang="en-US" b="1" dirty="0" smtClean="0"/>
              <a:t>algorithms to</a:t>
            </a:r>
            <a:r>
              <a:rPr lang="en-US" b="1" dirty="0"/>
              <a:t> the </a:t>
            </a:r>
            <a:r>
              <a:rPr lang="en-US" b="1" dirty="0" smtClean="0"/>
              <a:t>data</a:t>
            </a:r>
          </a:p>
          <a:p>
            <a:r>
              <a:rPr lang="en-US" b="1" dirty="0"/>
              <a:t>Determine the best model to </a:t>
            </a:r>
            <a:r>
              <a:rPr lang="en-US" b="1" dirty="0" smtClean="0"/>
              <a:t>use</a:t>
            </a:r>
          </a:p>
          <a:p>
            <a:r>
              <a:rPr lang="en-US" b="1" dirty="0"/>
              <a:t>Deploy the model</a:t>
            </a:r>
            <a:endParaRPr lang="en-US" b="1" dirty="0" smtClean="0"/>
          </a:p>
          <a:p>
            <a:endParaRPr lang="en-US" b="1" dirty="0" smtClean="0"/>
          </a:p>
          <a:p>
            <a:endParaRPr lang="en-US" dirty="0"/>
          </a:p>
        </p:txBody>
      </p:sp>
    </p:spTree>
    <p:extLst>
      <p:ext uri="{BB962C8B-B14F-4D97-AF65-F5344CB8AC3E}">
        <p14:creationId xmlns:p14="http://schemas.microsoft.com/office/powerpoint/2010/main" val="2245157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pic>
        <p:nvPicPr>
          <p:cNvPr id="4" name="Content Placeholder 3"/>
          <p:cNvPicPr>
            <a:picLocks noGrp="1" noChangeAspect="1"/>
          </p:cNvPicPr>
          <p:nvPr>
            <p:ph idx="1"/>
          </p:nvPr>
        </p:nvPicPr>
        <p:blipFill rotWithShape="1">
          <a:blip r:embed="rId2"/>
          <a:srcRect l="24848" t="19722" r="30876" b="27440"/>
          <a:stretch/>
        </p:blipFill>
        <p:spPr>
          <a:xfrm>
            <a:off x="1436914" y="1580606"/>
            <a:ext cx="7707085" cy="4258492"/>
          </a:xfrm>
          <a:prstGeom prst="rect">
            <a:avLst/>
          </a:prstGeom>
        </p:spPr>
      </p:pic>
    </p:spTree>
    <p:extLst>
      <p:ext uri="{BB962C8B-B14F-4D97-AF65-F5344CB8AC3E}">
        <p14:creationId xmlns:p14="http://schemas.microsoft.com/office/powerpoint/2010/main" val="3569949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97131"/>
          </a:xfrm>
        </p:spPr>
        <p:txBody>
          <a:bodyPr>
            <a:normAutofit fontScale="90000"/>
          </a:bodyPr>
          <a:lstStyle/>
          <a:p>
            <a:r>
              <a:rPr lang="en-US" dirty="0"/>
              <a:t> Introduction to machine learning </a:t>
            </a:r>
            <a:r>
              <a:rPr lang="en-US" dirty="0" smtClean="0"/>
              <a:t>algorithms:</a:t>
            </a:r>
            <a:r>
              <a:rPr lang="en-US" dirty="0"/>
              <a:t/>
            </a:r>
            <a:br>
              <a:rPr lang="en-US" dirty="0"/>
            </a:b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117650659"/>
              </p:ext>
            </p:extLst>
          </p:nvPr>
        </p:nvGraphicFramePr>
        <p:xfrm>
          <a:off x="1976438" y="2160588"/>
          <a:ext cx="5999162" cy="3881437"/>
        </p:xfrm>
        <a:graphic>
          <a:graphicData uri="http://schemas.openxmlformats.org/presentationml/2006/ole">
            <mc:AlternateContent xmlns:mc="http://schemas.openxmlformats.org/markup-compatibility/2006">
              <mc:Choice xmlns:v="urn:schemas-microsoft-com:vml" Requires="v">
                <p:oleObj spid="_x0000_s2064" name="Acrobat Document" r:id="rId3" imgW="11658600" imgH="7543800" progId="AcroExch.Document.DC">
                  <p:embed/>
                </p:oleObj>
              </mc:Choice>
              <mc:Fallback>
                <p:oleObj name="Acrobat Document" r:id="rId3" imgW="11658600" imgH="7543800" progId="AcroExch.Document.DC">
                  <p:embed/>
                  <p:pic>
                    <p:nvPicPr>
                      <p:cNvPr id="0" name=""/>
                      <p:cNvPicPr/>
                      <p:nvPr/>
                    </p:nvPicPr>
                    <p:blipFill>
                      <a:blip r:embed="rId4"/>
                      <a:stretch>
                        <a:fillRect/>
                      </a:stretch>
                    </p:blipFill>
                    <p:spPr>
                      <a:xfrm>
                        <a:off x="1976438" y="2160588"/>
                        <a:ext cx="5999162" cy="3881437"/>
                      </a:xfrm>
                      <a:prstGeom prst="rect">
                        <a:avLst/>
                      </a:prstGeom>
                    </p:spPr>
                  </p:pic>
                </p:oleObj>
              </mc:Fallback>
            </mc:AlternateContent>
          </a:graphicData>
        </a:graphic>
      </p:graphicFrame>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336" y="1096772"/>
            <a:ext cx="8372665" cy="5513034"/>
          </a:xfrm>
          <a:prstGeom prst="rect">
            <a:avLst/>
          </a:prstGeom>
        </p:spPr>
      </p:pic>
    </p:spTree>
    <p:extLst>
      <p:ext uri="{BB962C8B-B14F-4D97-AF65-F5344CB8AC3E}">
        <p14:creationId xmlns:p14="http://schemas.microsoft.com/office/powerpoint/2010/main" val="2320260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US" dirty="0" smtClean="0"/>
              <a:t>Supervised Learning:</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209" t="32420" r="4392" b="3703"/>
          <a:stretch/>
        </p:blipFill>
        <p:spPr>
          <a:xfrm>
            <a:off x="1254034" y="3771364"/>
            <a:ext cx="7654835" cy="2808514"/>
          </a:xfrm>
        </p:spPr>
      </p:pic>
      <p:sp>
        <p:nvSpPr>
          <p:cNvPr id="5" name="TextBox 4"/>
          <p:cNvSpPr txBox="1"/>
          <p:nvPr/>
        </p:nvSpPr>
        <p:spPr>
          <a:xfrm>
            <a:off x="1397726" y="1463040"/>
            <a:ext cx="7093131" cy="2308324"/>
          </a:xfrm>
          <a:prstGeom prst="rect">
            <a:avLst/>
          </a:prstGeom>
          <a:noFill/>
        </p:spPr>
        <p:txBody>
          <a:bodyPr wrap="square" rtlCol="0">
            <a:spAutoFit/>
          </a:bodyPr>
          <a:lstStyle/>
          <a:p>
            <a:r>
              <a:rPr lang="en-US" dirty="0"/>
              <a:t>Supervised learning as the name indicates the presence of a supervisor as a teacher. Basically supervised learning is a learning in which we teach or train the machine using data which is well labeled that means some data is already tagged with the correct answer. After that, the machine is provided with a new set of examples(data) so that supervised learning algorithm analyses the training data(set of training examples) and produces a correct outcome from labeled data.</a:t>
            </a:r>
            <a:endParaRPr lang="en-US" dirty="0"/>
          </a:p>
        </p:txBody>
      </p:sp>
    </p:spTree>
    <p:extLst>
      <p:ext uri="{BB962C8B-B14F-4D97-AF65-F5344CB8AC3E}">
        <p14:creationId xmlns:p14="http://schemas.microsoft.com/office/powerpoint/2010/main" val="1655909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Supervised learning:</a:t>
            </a:r>
            <a:endParaRPr lang="en-US" dirty="0"/>
          </a:p>
        </p:txBody>
      </p:sp>
      <p:sp>
        <p:nvSpPr>
          <p:cNvPr id="3" name="Content Placeholder 2"/>
          <p:cNvSpPr>
            <a:spLocks noGrp="1"/>
          </p:cNvSpPr>
          <p:nvPr>
            <p:ph idx="1"/>
          </p:nvPr>
        </p:nvSpPr>
        <p:spPr>
          <a:xfrm>
            <a:off x="677334" y="1416006"/>
            <a:ext cx="8596668" cy="1431697"/>
          </a:xfrm>
        </p:spPr>
        <p:txBody>
          <a:bodyPr/>
          <a:lstStyle/>
          <a:p>
            <a:pPr fontAlgn="base"/>
            <a:r>
              <a:rPr lang="en-US" b="1" dirty="0"/>
              <a:t>Classification</a:t>
            </a:r>
            <a:r>
              <a:rPr lang="en-US" dirty="0"/>
              <a:t>: A classification problem is when the output variable is a category, such as “Red” or “blue” or “disease” and “no disease”.</a:t>
            </a:r>
          </a:p>
          <a:p>
            <a:r>
              <a:rPr lang="en-US" b="1" dirty="0" smtClean="0"/>
              <a:t>Regression</a:t>
            </a:r>
            <a:r>
              <a:rPr lang="en-US" dirty="0"/>
              <a:t>: A regression problem is when the output variable is a real value, such as “dollars” or “weight”.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668" y="2847703"/>
            <a:ext cx="8108334" cy="3483973"/>
          </a:xfrm>
          <a:prstGeom prst="rect">
            <a:avLst/>
          </a:prstGeom>
        </p:spPr>
      </p:pic>
    </p:spTree>
    <p:extLst>
      <p:ext uri="{BB962C8B-B14F-4D97-AF65-F5344CB8AC3E}">
        <p14:creationId xmlns:p14="http://schemas.microsoft.com/office/powerpoint/2010/main" val="1664570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lstStyle/>
          <a:p>
            <a:r>
              <a:rPr lang="en-US" dirty="0" smtClean="0"/>
              <a:t>Algorithms used for supervised learning:</a:t>
            </a:r>
            <a:endParaRPr lang="en-US" dirty="0"/>
          </a:p>
        </p:txBody>
      </p:sp>
      <p:pic>
        <p:nvPicPr>
          <p:cNvPr id="6" name="Picture 5"/>
          <p:cNvPicPr>
            <a:picLocks noChangeAspect="1"/>
          </p:cNvPicPr>
          <p:nvPr/>
        </p:nvPicPr>
        <p:blipFill rotWithShape="1">
          <a:blip r:embed="rId2"/>
          <a:srcRect l="24733" t="19910" r="30891" b="20624"/>
          <a:stretch/>
        </p:blipFill>
        <p:spPr>
          <a:xfrm>
            <a:off x="768775" y="1384663"/>
            <a:ext cx="7238756" cy="4349930"/>
          </a:xfrm>
          <a:prstGeom prst="rect">
            <a:avLst/>
          </a:prstGeom>
        </p:spPr>
      </p:pic>
    </p:spTree>
    <p:extLst>
      <p:ext uri="{BB962C8B-B14F-4D97-AF65-F5344CB8AC3E}">
        <p14:creationId xmlns:p14="http://schemas.microsoft.com/office/powerpoint/2010/main" val="3341889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358</Words>
  <Application>Microsoft Office PowerPoint</Application>
  <PresentationFormat>Widescreen</PresentationFormat>
  <Paragraphs>39</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Times New Roman</vt:lpstr>
      <vt:lpstr>Trebuchet MS</vt:lpstr>
      <vt:lpstr>Wingdings</vt:lpstr>
      <vt:lpstr>Wingdings 3</vt:lpstr>
      <vt:lpstr>Facet</vt:lpstr>
      <vt:lpstr>Adobe Acrobat Document</vt:lpstr>
      <vt:lpstr>PowerPoint Presentation</vt:lpstr>
      <vt:lpstr>What is Machine learning?</vt:lpstr>
      <vt:lpstr>How machine learning fits into data science?</vt:lpstr>
      <vt:lpstr>The key steps in using and building  machine learning models:</vt:lpstr>
      <vt:lpstr>Models:</vt:lpstr>
      <vt:lpstr> Introduction to machine learning algorithms: </vt:lpstr>
      <vt:lpstr>Supervised Learning:</vt:lpstr>
      <vt:lpstr>Types of Supervised learning:</vt:lpstr>
      <vt:lpstr>Algorithms used for supervised learning:</vt:lpstr>
      <vt:lpstr>PowerPoint Presentation</vt:lpstr>
      <vt:lpstr>Unsupervised learning:</vt:lpstr>
      <vt:lpstr>Clustering:</vt:lpstr>
      <vt:lpstr>Reinforcement Learning:</vt:lpstr>
      <vt:lpstr>Summary:</vt:lpstr>
      <vt:lpstr>Introduction to machine learning languages: </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Vijayasarathi (Cognizant)</dc:creator>
  <cp:lastModifiedBy>V, Vijayasarathi (Cognizant)</cp:lastModifiedBy>
  <cp:revision>14</cp:revision>
  <dcterms:created xsi:type="dcterms:W3CDTF">2019-06-17T08:56:25Z</dcterms:created>
  <dcterms:modified xsi:type="dcterms:W3CDTF">2019-06-17T10:46:18Z</dcterms:modified>
</cp:coreProperties>
</file>