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A0A4-B233-440E-B5C4-66498F24515F}" type="datetimeFigureOut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E19A-19C0-4500-93C6-52F34EF754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0E0-19FA-42E7-A14D-7AAA8E3D8015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2A6A-BB1C-4E36-8BBF-A4E9185A4C94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B491-FA27-4F2C-91DF-5131D7232A7E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DFB-E819-4906-B6F3-1E512F7EF445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B65B-B722-4308-A938-A080543A84D0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280E-2F5A-4E91-B5C3-6DF230DF610F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BAD2-7BC1-4DB3-AC05-D2EB96E74654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8265-8FD0-48A8-A3E0-BE5C71EA2A0B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6E64-C49E-483A-A1E7-FB677D74B245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AE782F-3659-4CAD-B6B6-F05EA40A666E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D29-8B74-4188-908A-6D2C9BFB72BD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0BA1F6-C614-43DB-89DA-83B3C90B5AD9}" type="datetime1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NBA Draft Strategy 2016-17  -- Vijay Raghunath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nb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45337" cy="189280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sz="4000" dirty="0" smtClean="0">
                <a:latin typeface="Lucida Console" pitchFamily="49" charset="0"/>
              </a:rPr>
              <a:t>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NBA SCOUTING DRAFT STRATEGY FOR 2016-17 SEASON</a:t>
            </a:r>
            <a:endParaRPr lang="en-US" sz="4800" dirty="0"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</a:effectLst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783" y="4585063"/>
            <a:ext cx="992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An analytics based approach for NBA draft scouting for the 2016-17 season 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2411" y="576072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VIJAY RAGHUNATH 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0810" y="57563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15/09/2016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9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Model Accuracy Test Results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40" y="927463"/>
            <a:ext cx="47287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Actual NBA Draft top picks for 2015 season</a:t>
            </a:r>
          </a:p>
          <a:p>
            <a:r>
              <a:rPr lang="en-US" sz="1000" dirty="0" smtClean="0">
                <a:latin typeface="Lucida Console" pitchFamily="49" charset="0"/>
              </a:rPr>
              <a:t>Courtesy: http://www.nba.com/draft/2015/</a:t>
            </a:r>
            <a:endParaRPr lang="en-US" sz="1000" dirty="0">
              <a:latin typeface="Lucida Console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7702" y="1712442"/>
          <a:ext cx="41336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54"/>
                <a:gridCol w="28085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Position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Player 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C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Karl-Anthony Towns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C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Jahlil Okafor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C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200" dirty="0" smtClean="0">
                          <a:latin typeface="Lucida Console" pitchFamily="49" charset="0"/>
                        </a:rPr>
                        <a:t>Kristaps Porziņģis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C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Willie Cauley-Stein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Myles Turner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D'Angelo Russell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lv-LV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Emmanuel Mudiay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Cameron Payne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Terry Rozier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Jerian Grant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77395" y="1031966"/>
            <a:ext cx="616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Player Ranking based on normalized PPI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10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Model Accuracy Test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Results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4640" y="1137678"/>
          <a:ext cx="413366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54"/>
                <a:gridCol w="28085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Position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Payer 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PF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Trey Lyles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PF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Bobby Portis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Lucida Console" pitchFamily="49" charset="0"/>
                        </a:rPr>
                        <a:t>PF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200" dirty="0" smtClean="0">
                          <a:latin typeface="Lucida Console" pitchFamily="49" charset="0"/>
                        </a:rPr>
                        <a:t>Jarell Martin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PF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Larry Nance, Jr.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ucida Console" pitchFamily="49" charset="0"/>
                        </a:rPr>
                        <a:t>PF</a:t>
                      </a:r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Chris McCullough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Stanley Johnson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lv-LV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Justise Winslow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Sam Dekker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Justin Anderson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Rondae Hollis-Jefferson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11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Model Accuracy Test Results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(3)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4640" y="1137680"/>
          <a:ext cx="4133669" cy="237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54"/>
                <a:gridCol w="2808515"/>
              </a:tblGrid>
              <a:tr h="3961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Position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Payer 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9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Devin Booker</a:t>
                      </a:r>
                    </a:p>
                  </a:txBody>
                  <a:tcPr/>
                </a:tc>
              </a:tr>
              <a:tr h="39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lv-LV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Kelly Oubre Jr.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Rashad Vaughn</a:t>
                      </a:r>
                    </a:p>
                  </a:txBody>
                  <a:tcPr/>
                </a:tc>
              </a:tr>
              <a:tr h="39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R. J. Hunter</a:t>
                      </a:r>
                    </a:p>
                  </a:txBody>
                  <a:tcPr/>
                </a:tc>
              </a:tr>
              <a:tr h="39613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Lucida Console" pitchFamily="49" charset="0"/>
                          <a:ea typeface="+mn-ea"/>
                          <a:cs typeface="+mn-cs"/>
                        </a:rPr>
                        <a:t>Darrun Hilliard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12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Proposed 2016-17 Draft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13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5474" y="2455817"/>
            <a:ext cx="9117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en-US" sz="3600" dirty="0" smtClean="0">
                <a:ln cmpd="sng">
                  <a:solidFill>
                    <a:schemeClr val="tx1"/>
                  </a:solidFill>
                  <a:prstDash val="solid"/>
                </a:ln>
                <a:latin typeface="Lucida Console" pitchFamily="49" charset="0"/>
              </a:rPr>
              <a:t>Thank you!</a:t>
            </a:r>
            <a:endParaRPr lang="en-US" sz="3600" dirty="0">
              <a:ln cmpd="sng">
                <a:solidFill>
                  <a:schemeClr val="tx1"/>
                </a:solidFill>
                <a:prstDash val="solid"/>
              </a:ln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2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The Problem Statement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93" y="1108806"/>
            <a:ext cx="114703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Formulate a winning NBA draft strategy for the </a:t>
            </a:r>
          </a:p>
          <a:p>
            <a:r>
              <a:rPr lang="en-US" sz="2800" dirty="0" smtClean="0">
                <a:latin typeface="Lucida Console" pitchFamily="49" charset="0"/>
              </a:rPr>
              <a:t>up-coming 2016-17 season.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 player selection criterion depends upon a lot of player statistics and team performance data.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 player selection criterion depends upon a lot of player statistics and team performance data.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1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Proposed Solution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293" y="1108806"/>
            <a:ext cx="114703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There are 5 playing positions point guard (PG), shooting guard (SG), small forward (SF), power forward (PF), and center (C) in a NBA basket ball team.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Based on key historical data create a player performance index (PPI) for each player.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Sort the players in descending order of PPI within each playing positions.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3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Proposed Solution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93" y="1108806"/>
            <a:ext cx="114703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Create a pool of top 15 players within each playing positions, in a manner that selection within the group will produce a performance swing of +-2%.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Pool creation gives flexibility to the team management to select a player on non quantifiable parameters, which include, but not limited to the team budget, coach's personal preference, mental and social health of the players.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6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9483" y="19589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Data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96" y="1017368"/>
            <a:ext cx="11470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itchFamily="49" charset="0"/>
              </a:rPr>
              <a:t>Glimpse of the data sets used to build the model</a:t>
            </a:r>
          </a:p>
          <a:p>
            <a:r>
              <a:rPr lang="en-US" sz="1600" dirty="0" smtClean="0">
                <a:latin typeface="Lucida Console" pitchFamily="49" charset="0"/>
              </a:rPr>
              <a:t>(Courtesy: </a:t>
            </a:r>
            <a:r>
              <a:rPr lang="en-US" sz="1600" dirty="0" smtClean="0">
                <a:hlinkClick r:id="rId2"/>
              </a:rPr>
              <a:t>http://stats.nba.com/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endParaRPr lang="en-US" sz="2800" dirty="0" smtClean="0">
              <a:latin typeface="Lucida Console" pitchFamily="49" charset="0"/>
            </a:endParaRPr>
          </a:p>
          <a:p>
            <a:endParaRPr lang="en-US" sz="2800" dirty="0">
              <a:latin typeface="Lucida Console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5577" y="1869198"/>
          <a:ext cx="1059397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09"/>
                <a:gridCol w="4434803"/>
                <a:gridCol w="2157570"/>
                <a:gridCol w="2316495"/>
              </a:tblGrid>
              <a:tr h="50824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Data Set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Number of observations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Number of factors</a:t>
                      </a:r>
                      <a:endParaRPr lang="en-US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raw_draft.csv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Draft combine results enumerating player specific features from 2012-13 to the most recent NBA draft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raw_game.csv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game by game player box scores from 2012-13 to the most recent NBA 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103,434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raw_speed.csv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game by game speed and distance tracking from the most recent NBA</a:t>
                      </a:r>
                    </a:p>
                    <a:p>
                      <a:r>
                        <a:rPr lang="en-US" dirty="0" smtClean="0"/>
                        <a:t>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raw_shot.csv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shot tracking for each shot a player took from the most recent NBA</a:t>
                      </a:r>
                    </a:p>
                    <a:p>
                      <a:r>
                        <a:rPr lang="en-US" dirty="0" smtClean="0"/>
                        <a:t>season,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4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Method used to build predictive mode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93" y="1108806"/>
            <a:ext cx="11470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Data from different CSV files were merged and grouped as per the player positions.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All categorical factors were converted to dummy numerical variables to represent each level.</a:t>
            </a:r>
          </a:p>
          <a:p>
            <a:r>
              <a:rPr lang="en-US" sz="2800" dirty="0" smtClean="0">
                <a:latin typeface="Lucida Console" pitchFamily="49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Normalization of numerical data is carried out to exclude any outlier and any data that has an undue bias to the final outcome.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5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4168" y="208961"/>
            <a:ext cx="100711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Method used to build predictive model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229" y="808360"/>
            <a:ext cx="1147034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Dimensionality reductionnality of the factors is carried out to  remove multi using </a:t>
            </a:r>
            <a:r>
              <a:rPr lang="en-US" sz="2800" i="1" dirty="0" smtClean="0">
                <a:latin typeface="Lucida Console" pitchFamily="49" charset="0"/>
              </a:rPr>
              <a:t>Principal Component Analysis (PCA)</a:t>
            </a:r>
            <a:r>
              <a:rPr lang="en-US" sz="2800" dirty="0" smtClean="0">
                <a:latin typeface="Lucida Console" pitchFamily="49" charset="0"/>
              </a:rPr>
              <a:t> technique. This step brings out the strongly influencing factors that affect the PPI.</a:t>
            </a: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A multiple linear regression model is developed to determine the dependent variable, PPI.</a:t>
            </a:r>
          </a:p>
          <a:p>
            <a:r>
              <a:rPr lang="en-US" sz="2800" dirty="0" smtClean="0">
                <a:latin typeface="Lucida Console" pitchFamily="49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Based on PPI ratings a cluster of similar ranking players is created for each player position.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7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Multiple Regression Analysis Results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58" y="2129245"/>
            <a:ext cx="109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For PG							For SG							For SF</a:t>
            </a:r>
            <a:endParaRPr lang="en-US" sz="24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9323" y="2731346"/>
          <a:ext cx="2788203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42"/>
                <a:gridCol w="1053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Statistic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Residual standard error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0.07059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Multiple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0.9984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Adjusted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0.9983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4766" y="1254034"/>
            <a:ext cx="8530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Console" pitchFamily="49" charset="0"/>
              </a:rPr>
              <a:t>For acceptance of the Regression model Multiple R^2 and Adjusted R^2 &gt; 0.6</a:t>
            </a:r>
            <a:endParaRPr lang="en-US" sz="2000" dirty="0">
              <a:latin typeface="Lucida Console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35268" y="2726991"/>
          <a:ext cx="2788203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42"/>
                <a:gridCol w="1053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Statistic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Residual standard error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0.08029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Multiple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0.9732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Adjusted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0.9731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454569" y="2648615"/>
          <a:ext cx="2788203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42"/>
                <a:gridCol w="1053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Statistic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Residual standard error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0.0854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Multiple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0.9612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Adjusted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0.9674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998617" y="3892731"/>
            <a:ext cx="966651" cy="11495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04560" y="3888376"/>
            <a:ext cx="966651" cy="11495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245634" y="3818708"/>
            <a:ext cx="966651" cy="11495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49931" y="5381898"/>
            <a:ext cx="2756263" cy="8621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Model satisfies the regression criterion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rot="10800000" flipV="1">
            <a:off x="7106194" y="4920342"/>
            <a:ext cx="3196048" cy="89263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 rot="16200000" flipH="1">
            <a:off x="6311537" y="5214256"/>
            <a:ext cx="357055" cy="435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39143" y="5003074"/>
            <a:ext cx="1436914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22804" cy="365125"/>
          </a:xfrm>
        </p:spPr>
        <p:txBody>
          <a:bodyPr/>
          <a:lstStyle/>
          <a:p>
            <a:pPr algn="l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NBA Draft Strategy 2016-17  -- Vijay Raghunath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7999" y="6492875"/>
            <a:ext cx="1312025" cy="365125"/>
          </a:xfrm>
        </p:spPr>
        <p:txBody>
          <a:bodyPr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Lucida Console" pitchFamily="49" charset="0"/>
              </a:rPr>
              <a:t>8</a:t>
            </a:r>
            <a:endParaRPr lang="en-US" sz="11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420" y="287338"/>
            <a:ext cx="100711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Multiple Regression Analysis </a:t>
            </a:r>
            <a:r>
              <a:rPr lang="en-US" sz="3600" dirty="0" smtClean="0">
                <a:solidFill>
                  <a:schemeClr val="tx1"/>
                </a:solidFill>
                <a:latin typeface="Lucida Console" pitchFamily="49" charset="0"/>
              </a:rPr>
              <a:t>Results (2)</a:t>
            </a:r>
            <a:endParaRPr lang="en-US" sz="36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6260822" y="6492875"/>
            <a:ext cx="4127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15/09/2016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012" y="1110342"/>
            <a:ext cx="1098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For PF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						For C</a:t>
            </a:r>
            <a:endParaRPr lang="en-US" sz="2400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18" y="1816946"/>
          <a:ext cx="2788203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42"/>
                <a:gridCol w="1053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Statistic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Residual standard error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0.07124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Multiple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0.9816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Adjusted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0.9832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8776" y="1760340"/>
          <a:ext cx="2788203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42"/>
                <a:gridCol w="1053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Statistic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Residual standard error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0.09021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Multiple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0.9936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Adjusted R-squared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Console" pitchFamily="49" charset="0"/>
                        </a:rPr>
                        <a:t>0.9974</a:t>
                      </a:r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1148" y="1881998"/>
            <a:ext cx="3079630" cy="21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125097" y="4376055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Residual graph for C position showing fairly linear distribution between PPI and predicted variables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3" name="Rounded Rectangle 12">
            <a:hlinkClick r:id="" action="ppaction://noaction" highlightClick="1"/>
          </p:cNvPr>
          <p:cNvSpPr/>
          <p:nvPr/>
        </p:nvSpPr>
        <p:spPr>
          <a:xfrm>
            <a:off x="2246811" y="3030582"/>
            <a:ext cx="966651" cy="11495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309360" y="2952205"/>
            <a:ext cx="966651" cy="114953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030582" y="4924698"/>
            <a:ext cx="2756263" cy="8621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Model satisfies the regression criterion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2521132" y="4454435"/>
            <a:ext cx="809898" cy="2873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5734594" y="4097382"/>
            <a:ext cx="975362" cy="90569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317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834</Words>
  <Application>Microsoft Office PowerPoint</Application>
  <PresentationFormat>Custom</PresentationFormat>
  <Paragraphs>219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* NBA SCOUTING DRAFT STRATEGY FOR 2016-17 SEASON</vt:lpstr>
      <vt:lpstr>The Problem Statement</vt:lpstr>
      <vt:lpstr>Proposed Solution</vt:lpstr>
      <vt:lpstr>Proposed Solution (2)</vt:lpstr>
      <vt:lpstr>Data</vt:lpstr>
      <vt:lpstr>Method used to build predictive mode</vt:lpstr>
      <vt:lpstr>Method used to build predictive model (2)</vt:lpstr>
      <vt:lpstr>Multiple Regression Analysis Results</vt:lpstr>
      <vt:lpstr>Multiple Regression Analysis Results (2)</vt:lpstr>
      <vt:lpstr>Model Accuracy Test Results</vt:lpstr>
      <vt:lpstr>Model Accuracy Test Results (2)</vt:lpstr>
      <vt:lpstr>Model Accuracy Test Results (3)</vt:lpstr>
      <vt:lpstr>Proposed 2016-17 Draft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ABCD</cp:lastModifiedBy>
  <cp:revision>138</cp:revision>
  <dcterms:created xsi:type="dcterms:W3CDTF">2014-09-12T02:11:56Z</dcterms:created>
  <dcterms:modified xsi:type="dcterms:W3CDTF">2016-09-13T15:55:14Z</dcterms:modified>
</cp:coreProperties>
</file>