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A0A4-B233-440E-B5C4-66498F24515F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E19A-19C0-4500-93C6-52F34EF7549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0E0-19FA-42E7-A14D-7AAA8E3D8015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2A6A-BB1C-4E36-8BBF-A4E9185A4C94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B491-FA27-4F2C-91DF-5131D7232A7E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DFB-E819-4906-B6F3-1E512F7EF445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B65B-B722-4308-A938-A080543A84D0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80E-2F5A-4E91-B5C3-6DF230DF610F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BAD2-7BC1-4DB3-AC05-D2EB96E74654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265-8FD0-48A8-A3E0-BE5C71EA2A0B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6E64-C49E-483A-A1E7-FB677D74B245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AE782F-3659-4CAD-B6B6-F05EA40A666E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D29-8B74-4188-908A-6D2C9BFB72BD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0BA1F6-C614-43DB-89DA-83B3C90B5AD9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.nba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45337" cy="189280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sz="4000" dirty="0" smtClean="0">
                <a:latin typeface="Lucida Console" pitchFamily="49" charset="0"/>
              </a:rPr>
              <a:t> </a:t>
            </a:r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Lucida Console" pitchFamily="49" charset="0"/>
              </a:rPr>
              <a:t>NBA </a:t>
            </a:r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Lucida Console" pitchFamily="49" charset="0"/>
              </a:rPr>
              <a:t>SCOUTING </a:t>
            </a:r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Lucida Console" pitchFamily="49" charset="0"/>
              </a:rPr>
              <a:t>DRAFT STRATEGY FOR </a:t>
            </a:r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Lucida Console" pitchFamily="49" charset="0"/>
              </a:rPr>
              <a:t>2016-17 SEASON</a:t>
            </a:r>
            <a:endParaRPr lang="en-US" sz="4800" dirty="0"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</a:effectLst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783" y="4585063"/>
            <a:ext cx="992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An analytics based approach </a:t>
            </a:r>
            <a:r>
              <a:rPr lang="en-US" sz="2400" dirty="0" smtClean="0">
                <a:latin typeface="Lucida Console" pitchFamily="49" charset="0"/>
              </a:rPr>
              <a:t>for NBA draft scouting for the 2016-17 season 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411" y="576072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VIJAY RAGHUNATH 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0810" y="57563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15/09/2016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9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10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11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12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13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5474" y="2455817"/>
            <a:ext cx="9117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pPr algn="ctr"/>
            <a:r>
              <a:rPr lang="en-US" sz="3600" dirty="0" smtClean="0">
                <a:ln cmpd="sng">
                  <a:solidFill>
                    <a:schemeClr val="tx1"/>
                  </a:solidFill>
                  <a:prstDash val="solid"/>
                </a:ln>
                <a:latin typeface="Lucida Console" pitchFamily="49" charset="0"/>
              </a:rPr>
              <a:t>Thank you!</a:t>
            </a:r>
            <a:endParaRPr lang="en-US" sz="3600" dirty="0">
              <a:ln cmpd="sng">
                <a:solidFill>
                  <a:schemeClr val="tx1"/>
                </a:solidFill>
                <a:prstDash val="solid"/>
              </a:ln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2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93" y="1108806"/>
            <a:ext cx="114703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Formulate a winning NBA draft strategy for the </a:t>
            </a:r>
          </a:p>
          <a:p>
            <a:r>
              <a:rPr lang="en-US" sz="2800" dirty="0" smtClean="0">
                <a:latin typeface="Lucida Console" pitchFamily="49" charset="0"/>
              </a:rPr>
              <a:t>up-coming 2016-17 season.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The player selection criterion depends upon a lot of player statistics and team performance data.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The player selection criterion depends upon a lot of player statistics and team performance data.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Proposed Solution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293" y="1108806"/>
            <a:ext cx="114703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There are 5 playing positions point guard (PG), shooting guard (SG), small forward (SF), power forward (PF), and center (C) in a NBA basket ball team. </a:t>
            </a: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Based on key historical data create a player performance index (PPI) for each player.</a:t>
            </a: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Sort the players in descending order of PPI within each playing positions.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3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Proposed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Solution (2)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93" y="1108806"/>
            <a:ext cx="114703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Create a pool of top 15 </a:t>
            </a:r>
            <a:r>
              <a:rPr lang="en-US" sz="2800" dirty="0" smtClean="0">
                <a:latin typeface="Lucida Console" pitchFamily="49" charset="0"/>
              </a:rPr>
              <a:t>players within each playing </a:t>
            </a:r>
            <a:r>
              <a:rPr lang="en-US" sz="2800" dirty="0" smtClean="0">
                <a:latin typeface="Lucida Console" pitchFamily="49" charset="0"/>
              </a:rPr>
              <a:t>positions, in a manner that selection within the group will produce a performance swing of +-2%. </a:t>
            </a: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Pool creation gives flexibility to the team </a:t>
            </a:r>
            <a:r>
              <a:rPr lang="en-US" sz="2800" dirty="0" smtClean="0">
                <a:latin typeface="Lucida Console" pitchFamily="49" charset="0"/>
              </a:rPr>
              <a:t>management </a:t>
            </a:r>
            <a:r>
              <a:rPr lang="en-US" sz="2800" dirty="0" smtClean="0">
                <a:latin typeface="Lucida Console" pitchFamily="49" charset="0"/>
              </a:rPr>
              <a:t>to select a player on non quantifiable </a:t>
            </a:r>
            <a:r>
              <a:rPr lang="en-US" sz="2800" dirty="0" smtClean="0">
                <a:latin typeface="Lucida Console" pitchFamily="49" charset="0"/>
              </a:rPr>
              <a:t>parameters, </a:t>
            </a:r>
            <a:r>
              <a:rPr lang="en-US" sz="2800" dirty="0" smtClean="0">
                <a:latin typeface="Lucida Console" pitchFamily="49" charset="0"/>
              </a:rPr>
              <a:t>which include, but not limited to the team budget, coach's personal preference, mental and social health of the </a:t>
            </a:r>
            <a:r>
              <a:rPr lang="en-US" sz="2800" dirty="0" smtClean="0">
                <a:latin typeface="Lucida Console" pitchFamily="49" charset="0"/>
              </a:rPr>
              <a:t>players.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6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9483" y="19589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Data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96" y="1017368"/>
            <a:ext cx="11470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Console" pitchFamily="49" charset="0"/>
              </a:rPr>
              <a:t>Glimpse of the data sets used to build the model</a:t>
            </a:r>
          </a:p>
          <a:p>
            <a:r>
              <a:rPr lang="en-US" sz="1600" dirty="0" smtClean="0">
                <a:latin typeface="Lucida Console" pitchFamily="49" charset="0"/>
              </a:rPr>
              <a:t>(Courtesy: </a:t>
            </a:r>
            <a:r>
              <a:rPr lang="en-US" sz="1600" dirty="0" smtClean="0">
                <a:hlinkClick r:id="rId2"/>
              </a:rPr>
              <a:t>http://stats.nba.com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endParaRPr lang="en-US" sz="2800" dirty="0" smtClean="0">
              <a:latin typeface="Lucida Console" pitchFamily="49" charset="0"/>
            </a:endParaRPr>
          </a:p>
          <a:p>
            <a:endParaRPr lang="en-US" sz="2800" dirty="0">
              <a:latin typeface="Lucida Console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5577" y="1869198"/>
          <a:ext cx="1059397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09"/>
                <a:gridCol w="4434803"/>
                <a:gridCol w="2157570"/>
                <a:gridCol w="2316495"/>
              </a:tblGrid>
              <a:tr h="5082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Data Set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Number of observations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Number of factors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raw_draft.csv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 combine results enumerating player specific features from 2012-13 to the most recent NBA draft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raw_game.csv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game by game player box scores from 2012-13 to the most recent NBA season,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103,434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raw_speed.csv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game by game speed and distance tracking from the most recent NBA</a:t>
                      </a:r>
                    </a:p>
                    <a:p>
                      <a:r>
                        <a:rPr lang="en-US" dirty="0" smtClean="0"/>
                        <a:t>season,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raw_shot.csv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shot tracking for each shot a player took from the most recent NBA</a:t>
                      </a:r>
                    </a:p>
                    <a:p>
                      <a:r>
                        <a:rPr lang="en-US" dirty="0" smtClean="0"/>
                        <a:t>season,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4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Method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used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to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build predictive mode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93" y="1108806"/>
            <a:ext cx="114703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Data </a:t>
            </a:r>
            <a:r>
              <a:rPr lang="en-US" sz="2800" dirty="0" smtClean="0">
                <a:latin typeface="Lucida Console" pitchFamily="49" charset="0"/>
              </a:rPr>
              <a:t>from different CSV files were merged and grouped </a:t>
            </a:r>
            <a:r>
              <a:rPr lang="en-US" sz="2800" dirty="0" smtClean="0">
                <a:latin typeface="Lucida Console" pitchFamily="49" charset="0"/>
              </a:rPr>
              <a:t>as per the player </a:t>
            </a:r>
            <a:r>
              <a:rPr lang="en-US" sz="2800" dirty="0" smtClean="0">
                <a:latin typeface="Lucida Console" pitchFamily="49" charset="0"/>
              </a:rPr>
              <a:t>positions.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All categorical factors were converted to dummy numerical variables to represent each level</a:t>
            </a:r>
            <a:r>
              <a:rPr lang="en-US" sz="2800" dirty="0" smtClean="0">
                <a:latin typeface="Lucida Console" pitchFamily="49" charset="0"/>
              </a:rPr>
              <a:t>.</a:t>
            </a:r>
          </a:p>
          <a:p>
            <a:r>
              <a:rPr lang="en-US" sz="2800" dirty="0" smtClean="0">
                <a:latin typeface="Lucida Console" pitchFamily="49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Normalization of numerical data is carried out to </a:t>
            </a:r>
            <a:r>
              <a:rPr lang="en-US" sz="2800" dirty="0" smtClean="0">
                <a:latin typeface="Lucida Console" pitchFamily="49" charset="0"/>
              </a:rPr>
              <a:t>exclude </a:t>
            </a:r>
            <a:r>
              <a:rPr lang="en-US" sz="2800" dirty="0" smtClean="0">
                <a:latin typeface="Lucida Console" pitchFamily="49" charset="0"/>
              </a:rPr>
              <a:t>any outlier and any data that has an undue bias to the final </a:t>
            </a:r>
            <a:r>
              <a:rPr lang="en-US" sz="2800" dirty="0" smtClean="0">
                <a:latin typeface="Lucida Console" pitchFamily="49" charset="0"/>
              </a:rPr>
              <a:t>outcome.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5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4168" y="208961"/>
            <a:ext cx="100711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Method used to build predictive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model (2)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29" y="808360"/>
            <a:ext cx="1147034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Dimensionality </a:t>
            </a:r>
            <a:r>
              <a:rPr lang="en-US" sz="2800" dirty="0" smtClean="0">
                <a:latin typeface="Lucida Console" pitchFamily="49" charset="0"/>
              </a:rPr>
              <a:t>reductionnality</a:t>
            </a:r>
            <a:r>
              <a:rPr lang="en-US" sz="2800" dirty="0" smtClean="0">
                <a:latin typeface="Lucida Console" pitchFamily="49" charset="0"/>
              </a:rPr>
              <a:t> of the factors is carried out to  remove multi </a:t>
            </a:r>
            <a:r>
              <a:rPr lang="en-US" sz="2800" dirty="0" smtClean="0">
                <a:latin typeface="Lucida Console" pitchFamily="49" charset="0"/>
              </a:rPr>
              <a:t>using </a:t>
            </a:r>
            <a:r>
              <a:rPr lang="en-US" sz="2800" i="1" dirty="0" smtClean="0">
                <a:latin typeface="Lucida Console" pitchFamily="49" charset="0"/>
              </a:rPr>
              <a:t>Principal Component </a:t>
            </a:r>
            <a:r>
              <a:rPr lang="en-US" sz="2800" i="1" dirty="0" smtClean="0">
                <a:latin typeface="Lucida Console" pitchFamily="49" charset="0"/>
              </a:rPr>
              <a:t>Analysis (PCA)</a:t>
            </a:r>
            <a:r>
              <a:rPr lang="en-US" sz="2800" dirty="0" smtClean="0"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technique. This step brings out the strongly </a:t>
            </a:r>
            <a:r>
              <a:rPr lang="en-US" sz="2800" dirty="0" smtClean="0">
                <a:latin typeface="Lucida Console" pitchFamily="49" charset="0"/>
              </a:rPr>
              <a:t>influencing </a:t>
            </a:r>
            <a:r>
              <a:rPr lang="en-US" sz="2800" dirty="0" smtClean="0">
                <a:latin typeface="Lucida Console" pitchFamily="49" charset="0"/>
              </a:rPr>
              <a:t>factors that affect the PPI.</a:t>
            </a:r>
            <a:endParaRPr lang="en-US" sz="2800" dirty="0" smtClean="0">
              <a:latin typeface="Lucida Console" pitchFamily="49" charset="0"/>
            </a:endParaRP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A multiple linear regression model is developed </a:t>
            </a:r>
            <a:r>
              <a:rPr lang="en-US" sz="2800" dirty="0" smtClean="0">
                <a:latin typeface="Lucida Console" pitchFamily="49" charset="0"/>
              </a:rPr>
              <a:t>to determine </a:t>
            </a:r>
            <a:r>
              <a:rPr lang="en-US" sz="2800" dirty="0" smtClean="0">
                <a:latin typeface="Lucida Console" pitchFamily="49" charset="0"/>
              </a:rPr>
              <a:t>the dependent variable, PPI.</a:t>
            </a:r>
            <a:endParaRPr lang="en-US" sz="2800" dirty="0" smtClean="0">
              <a:latin typeface="Lucida Console" pitchFamily="49" charset="0"/>
            </a:endParaRPr>
          </a:p>
          <a:p>
            <a:r>
              <a:rPr lang="en-US" sz="2800" dirty="0" smtClean="0">
                <a:latin typeface="Lucida Console" pitchFamily="49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Based on PPI ratings a cluster </a:t>
            </a:r>
            <a:r>
              <a:rPr lang="en-US" sz="2800" dirty="0" smtClean="0">
                <a:latin typeface="Lucida Console" pitchFamily="49" charset="0"/>
              </a:rPr>
              <a:t>of similar ranking players is </a:t>
            </a:r>
            <a:r>
              <a:rPr lang="en-US" sz="2800" dirty="0" smtClean="0">
                <a:latin typeface="Lucida Console" pitchFamily="49" charset="0"/>
              </a:rPr>
              <a:t>created for each player </a:t>
            </a:r>
            <a:r>
              <a:rPr lang="en-US" sz="2800" dirty="0" smtClean="0">
                <a:latin typeface="Lucida Console" pitchFamily="49" charset="0"/>
              </a:rPr>
              <a:t>position.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7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8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605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* NBA SCOUTING DRAFT STRATEGY FOR 2016-17 SEASON</vt:lpstr>
      <vt:lpstr>The Problem Statement</vt:lpstr>
      <vt:lpstr>Proposed Solution</vt:lpstr>
      <vt:lpstr>Proposed Solution (2)</vt:lpstr>
      <vt:lpstr>Data</vt:lpstr>
      <vt:lpstr>Method used to build predictive mode</vt:lpstr>
      <vt:lpstr>Method used to build predictive model (2)</vt:lpstr>
      <vt:lpstr>The Problem Statement</vt:lpstr>
      <vt:lpstr>The Problem Statement</vt:lpstr>
      <vt:lpstr>The Problem Statement</vt:lpstr>
      <vt:lpstr>The Problem Statement</vt:lpstr>
      <vt:lpstr>The Problem Statement</vt:lpstr>
      <vt:lpstr>The Problem Statement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ABCD</cp:lastModifiedBy>
  <cp:revision>90</cp:revision>
  <dcterms:created xsi:type="dcterms:W3CDTF">2014-09-12T02:11:56Z</dcterms:created>
  <dcterms:modified xsi:type="dcterms:W3CDTF">2016-09-12T15:42:08Z</dcterms:modified>
</cp:coreProperties>
</file>