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8"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32460-9A32-4DE4-9434-99C824785F1A}" type="datetimeFigureOut">
              <a:rPr lang="en-US" smtClean="0"/>
              <a:pPr/>
              <a:t>8/10/2014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5170A-50FC-4D08-95C9-80A6B6C855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1</a:t>
            </a:fld>
            <a:endParaRPr lang="en-US"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10</a:t>
            </a:fld>
            <a:endParaRPr lang="en-US"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11</a:t>
            </a:fld>
            <a:endParaRPr lang="en-US"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2</a:t>
            </a:fld>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3</a:t>
            </a:fld>
            <a:endParaRPr lang="en-US"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4</a:t>
            </a:fld>
            <a:endParaRPr lang="en-US"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5</a:t>
            </a:fld>
            <a:endParaRPr lang="en-US"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6</a:t>
            </a:fld>
            <a:endParaRPr lang="en-US"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7</a:t>
            </a:fld>
            <a:endParaRPr lang="en-US"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8</a:t>
            </a:fld>
            <a:endParaRPr lang="en-US"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392196" name="Slide Number Placeholder 3"/>
          <p:cNvSpPr>
            <a:spLocks noGrp="1"/>
          </p:cNvSpPr>
          <p:nvPr>
            <p:ph type="sldNum" sz="quarter" idx="5"/>
          </p:nvPr>
        </p:nvSpPr>
        <p:spPr>
          <a:noFill/>
        </p:spPr>
        <p:txBody>
          <a:bodyPr/>
          <a:lstStyle/>
          <a:p>
            <a:fld id="{2BD6314B-B736-476F-8BDB-E69A6552CD40}" type="slidenum">
              <a:rPr lang="en-US" altLang="en-US" smtClean="0">
                <a:latin typeface="Arial" pitchFamily="34" charset="0"/>
              </a:rPr>
              <a:pPr/>
              <a:t>9</a:t>
            </a:fld>
            <a:endParaRPr lang="en-US"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69DCB3-E7D1-4BC8-B28B-BE36CC380305}" type="datetimeFigureOut">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69DCB3-E7D1-4BC8-B28B-BE36CC380305}" type="datetimeFigureOut">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69DCB3-E7D1-4BC8-B28B-BE36CC380305}" type="datetimeFigureOut">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69DCB3-E7D1-4BC8-B28B-BE36CC380305}" type="datetimeFigureOut">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69DCB3-E7D1-4BC8-B28B-BE36CC380305}" type="datetimeFigureOut">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69DCB3-E7D1-4BC8-B28B-BE36CC380305}" type="datetimeFigureOut">
              <a:rPr lang="en-US" smtClean="0"/>
              <a:pPr/>
              <a:t>8/10/2014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69DCB3-E7D1-4BC8-B28B-BE36CC380305}" type="datetimeFigureOut">
              <a:rPr lang="en-US" smtClean="0"/>
              <a:pPr/>
              <a:t>8/10/2014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69DCB3-E7D1-4BC8-B28B-BE36CC380305}" type="datetimeFigureOut">
              <a:rPr lang="en-US" smtClean="0"/>
              <a:pPr/>
              <a:t>8/10/2014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9DCB3-E7D1-4BC8-B28B-BE36CC380305}" type="datetimeFigureOut">
              <a:rPr lang="en-US" smtClean="0"/>
              <a:pPr/>
              <a:t>8/10/2014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69DCB3-E7D1-4BC8-B28B-BE36CC380305}" type="datetimeFigureOut">
              <a:rPr lang="en-US" smtClean="0"/>
              <a:pPr/>
              <a:t>8/10/2014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69DCB3-E7D1-4BC8-B28B-BE36CC380305}" type="datetimeFigureOut">
              <a:rPr lang="en-US" smtClean="0"/>
              <a:pPr/>
              <a:t>8/10/2014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E6D16-982C-4A97-B3DF-C6C2024D8E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9DCB3-E7D1-4BC8-B28B-BE36CC380305}" type="datetimeFigureOut">
              <a:rPr lang="en-US" smtClean="0"/>
              <a:pPr/>
              <a:t>8/10/2014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E6D16-982C-4A97-B3DF-C6C2024D8E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119813" name="Slide Number Placeholder 6"/>
          <p:cNvSpPr>
            <a:spLocks noGrp="1"/>
          </p:cNvSpPr>
          <p:nvPr>
            <p:ph type="sldNum" sz="quarter" idx="12"/>
          </p:nvPr>
        </p:nvSpPr>
        <p:spPr>
          <a:noFill/>
        </p:spPr>
        <p:txBody>
          <a:bodyPr/>
          <a:lstStyle/>
          <a:p>
            <a:fld id="{95B93076-6CD7-45EC-8FDA-A98C895FFA13}" type="slidenum">
              <a:rPr lang="en-US" altLang="en-US" smtClean="0">
                <a:latin typeface="Times New Roman" pitchFamily="18" charset="0"/>
              </a:rPr>
              <a:pPr/>
              <a:t>1</a:t>
            </a:fld>
            <a:endParaRPr lang="en-US" altLang="en-US" smtClean="0">
              <a:latin typeface="Times New Roman" pitchFamily="18" charset="0"/>
            </a:endParaRPr>
          </a:p>
        </p:txBody>
      </p:sp>
      <p:sp>
        <p:nvSpPr>
          <p:cNvPr id="7" name="Rectangle 6"/>
          <p:cNvSpPr/>
          <p:nvPr/>
        </p:nvSpPr>
        <p:spPr>
          <a:xfrm>
            <a:off x="152400" y="609600"/>
            <a:ext cx="8991600" cy="369332"/>
          </a:xfrm>
          <a:prstGeom prst="rect">
            <a:avLst/>
          </a:prstGeom>
        </p:spPr>
        <p:txBody>
          <a:bodyPr wrap="square">
            <a:spAutoFit/>
          </a:bodyPr>
          <a:lstStyle/>
          <a:p>
            <a:r>
              <a:rPr lang="en-US" b="1" dirty="0"/>
              <a:t>Developing a Model for Process Improvement Using Multiple Regression </a:t>
            </a:r>
            <a:r>
              <a:rPr lang="en-US" b="1" dirty="0" smtClean="0"/>
              <a:t>Technique</a:t>
            </a:r>
            <a:endParaRPr lang="en-US" dirty="0"/>
          </a:p>
        </p:txBody>
      </p:sp>
      <p:grpSp>
        <p:nvGrpSpPr>
          <p:cNvPr id="8" name="Group 7"/>
          <p:cNvGrpSpPr/>
          <p:nvPr/>
        </p:nvGrpSpPr>
        <p:grpSpPr>
          <a:xfrm>
            <a:off x="883664" y="1524000"/>
            <a:ext cx="7498336" cy="3886200"/>
            <a:chOff x="1371600" y="990600"/>
            <a:chExt cx="7498336" cy="3886200"/>
          </a:xfrm>
        </p:grpSpPr>
        <p:sp>
          <p:nvSpPr>
            <p:cNvPr id="9" name="Rectangle 8"/>
            <p:cNvSpPr/>
            <p:nvPr/>
          </p:nvSpPr>
          <p:spPr>
            <a:xfrm>
              <a:off x="3352800" y="2438400"/>
              <a:ext cx="1600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 name="Straight Arrow Connector 9"/>
            <p:cNvCxnSpPr>
              <a:endCxn id="9" idx="1"/>
            </p:cNvCxnSpPr>
            <p:nvPr/>
          </p:nvCxnSpPr>
          <p:spPr>
            <a:xfrm flipV="1">
              <a:off x="1981200" y="293370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p:cNvCxnSpPr>
            <p:nvPr/>
          </p:nvCxnSpPr>
          <p:spPr>
            <a:xfrm>
              <a:off x="4953000" y="2933700"/>
              <a:ext cx="1143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33800" y="14478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38600" y="14478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43400" y="14478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648200" y="14478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733800" y="34290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038600" y="34290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43400" y="34290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648200" y="34290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24"/>
            <p:cNvSpPr txBox="1"/>
            <p:nvPr/>
          </p:nvSpPr>
          <p:spPr>
            <a:xfrm>
              <a:off x="1676400" y="2514600"/>
              <a:ext cx="68480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Input</a:t>
              </a:r>
              <a:endParaRPr lang="en-US" dirty="0"/>
            </a:p>
          </p:txBody>
        </p:sp>
        <p:sp>
          <p:nvSpPr>
            <p:cNvPr id="21" name="TextBox 25"/>
            <p:cNvSpPr txBox="1"/>
            <p:nvPr/>
          </p:nvSpPr>
          <p:spPr>
            <a:xfrm>
              <a:off x="5867400" y="2514600"/>
              <a:ext cx="85632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Output</a:t>
              </a:r>
              <a:endParaRPr lang="en-US" dirty="0"/>
            </a:p>
          </p:txBody>
        </p:sp>
        <p:sp>
          <p:nvSpPr>
            <p:cNvPr id="22" name="TextBox 27"/>
            <p:cNvSpPr txBox="1"/>
            <p:nvPr/>
          </p:nvSpPr>
          <p:spPr>
            <a:xfrm>
              <a:off x="3276600" y="990600"/>
              <a:ext cx="223247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Process Variables (</a:t>
              </a:r>
              <a:r>
                <a:rPr lang="en-US" dirty="0" err="1" smtClean="0"/>
                <a:t>x’s</a:t>
              </a:r>
              <a:r>
                <a:rPr lang="en-US" dirty="0" smtClean="0"/>
                <a:t>)</a:t>
              </a:r>
              <a:endParaRPr lang="en-US" dirty="0"/>
            </a:p>
          </p:txBody>
        </p:sp>
        <p:sp>
          <p:nvSpPr>
            <p:cNvPr id="23" name="TextBox 28"/>
            <p:cNvSpPr txBox="1"/>
            <p:nvPr/>
          </p:nvSpPr>
          <p:spPr>
            <a:xfrm>
              <a:off x="3276600" y="4507468"/>
              <a:ext cx="204120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Noise Variables (</a:t>
              </a:r>
              <a:r>
                <a:rPr lang="en-US" dirty="0" err="1" smtClean="0"/>
                <a:t>z’s</a:t>
              </a:r>
              <a:r>
                <a:rPr lang="en-US" dirty="0" smtClean="0"/>
                <a:t>)</a:t>
              </a:r>
              <a:endParaRPr lang="en-US" dirty="0"/>
            </a:p>
          </p:txBody>
        </p:sp>
        <p:sp>
          <p:nvSpPr>
            <p:cNvPr id="24" name="TextBox 29"/>
            <p:cNvSpPr txBox="1"/>
            <p:nvPr/>
          </p:nvSpPr>
          <p:spPr>
            <a:xfrm>
              <a:off x="1371600" y="3048000"/>
              <a:ext cx="202299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Input Variables (</a:t>
              </a:r>
              <a:r>
                <a:rPr lang="en-US" dirty="0" err="1" smtClean="0"/>
                <a:t>x’s</a:t>
              </a:r>
              <a:r>
                <a:rPr lang="en-US" dirty="0" smtClean="0"/>
                <a:t>)</a:t>
              </a:r>
              <a:endParaRPr lang="en-US" dirty="0"/>
            </a:p>
          </p:txBody>
        </p:sp>
        <p:sp>
          <p:nvSpPr>
            <p:cNvPr id="25" name="TextBox 30"/>
            <p:cNvSpPr txBox="1"/>
            <p:nvPr/>
          </p:nvSpPr>
          <p:spPr>
            <a:xfrm>
              <a:off x="6019800" y="3039070"/>
              <a:ext cx="1101776" cy="923330"/>
            </a:xfrm>
            <a:prstGeom prst="rect">
              <a:avLst/>
            </a:prstGeom>
            <a:noFill/>
            <a:ln>
              <a:solidFill>
                <a:schemeClr val="accent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Output </a:t>
              </a:r>
            </a:p>
            <a:p>
              <a:pPr algn="ctr"/>
              <a:r>
                <a:rPr lang="en-US" dirty="0" smtClean="0"/>
                <a:t>Measures</a:t>
              </a:r>
            </a:p>
            <a:p>
              <a:pPr algn="ctr"/>
              <a:r>
                <a:rPr lang="en-US" dirty="0" smtClean="0"/>
                <a:t>(</a:t>
              </a:r>
              <a:r>
                <a:rPr lang="en-US" dirty="0" err="1" smtClean="0"/>
                <a:t>y’s</a:t>
              </a:r>
              <a:r>
                <a:rPr lang="en-US" dirty="0" smtClean="0"/>
                <a:t>)</a:t>
              </a:r>
              <a:endParaRPr lang="en-US" dirty="0"/>
            </a:p>
          </p:txBody>
        </p:sp>
        <p:sp>
          <p:nvSpPr>
            <p:cNvPr id="26" name="TextBox 31"/>
            <p:cNvSpPr txBox="1"/>
            <p:nvPr/>
          </p:nvSpPr>
          <p:spPr>
            <a:xfrm>
              <a:off x="7470066" y="2249269"/>
              <a:ext cx="1399870" cy="646331"/>
            </a:xfrm>
            <a:prstGeom prst="rect">
              <a:avLst/>
            </a:prstGeom>
            <a:noFill/>
            <a:ln>
              <a:solidFill>
                <a:schemeClr val="accent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Effectiveness</a:t>
              </a:r>
            </a:p>
            <a:p>
              <a:pPr algn="ctr"/>
              <a:r>
                <a:rPr lang="en-US" dirty="0" smtClean="0"/>
                <a:t>(QPD)</a:t>
              </a:r>
              <a:endParaRPr lang="en-US" dirty="0"/>
            </a:p>
          </p:txBody>
        </p:sp>
        <p:sp>
          <p:nvSpPr>
            <p:cNvPr id="27" name="TextBox 32"/>
            <p:cNvSpPr txBox="1"/>
            <p:nvPr/>
          </p:nvSpPr>
          <p:spPr>
            <a:xfrm>
              <a:off x="7473210" y="3925669"/>
              <a:ext cx="1388650" cy="369332"/>
            </a:xfrm>
            <a:prstGeom prst="rect">
              <a:avLst/>
            </a:prstGeom>
            <a:noFill/>
            <a:ln>
              <a:solidFill>
                <a:schemeClr val="accent1"/>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Efficiency (</a:t>
              </a:r>
              <a:r>
                <a:rPr lang="el-GR" dirty="0" smtClean="0"/>
                <a:t>η</a:t>
              </a:r>
              <a:r>
                <a:rPr lang="en-US" dirty="0" smtClean="0"/>
                <a:t>)</a:t>
              </a:r>
              <a:endParaRPr lang="en-US" dirty="0"/>
            </a:p>
          </p:txBody>
        </p:sp>
        <p:cxnSp>
          <p:nvCxnSpPr>
            <p:cNvPr id="28" name="Elbow Connector 27"/>
            <p:cNvCxnSpPr>
              <a:stCxn id="25" idx="3"/>
              <a:endCxn id="26" idx="1"/>
            </p:cNvCxnSpPr>
            <p:nvPr/>
          </p:nvCxnSpPr>
          <p:spPr>
            <a:xfrm flipV="1">
              <a:off x="7121576" y="2572435"/>
              <a:ext cx="348490" cy="928300"/>
            </a:xfrm>
            <a:prstGeom prst="bentConnector3">
              <a:avLst>
                <a:gd name="adj1" fmla="val 50000"/>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5" idx="3"/>
              <a:endCxn id="27" idx="1"/>
            </p:cNvCxnSpPr>
            <p:nvPr/>
          </p:nvCxnSpPr>
          <p:spPr>
            <a:xfrm>
              <a:off x="7121576" y="3500735"/>
              <a:ext cx="351634" cy="609600"/>
            </a:xfrm>
            <a:prstGeom prst="bentConnector3">
              <a:avLst>
                <a:gd name="adj1" fmla="val 50000"/>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1363236" y="6183868"/>
            <a:ext cx="3208764" cy="369332"/>
          </a:xfrm>
          <a:prstGeom prst="rect">
            <a:avLst/>
          </a:prstGeom>
        </p:spPr>
        <p:txBody>
          <a:bodyPr wrap="none">
            <a:spAutoFit/>
          </a:bodyPr>
          <a:lstStyle/>
          <a:p>
            <a:r>
              <a:rPr lang="en-US" b="1" dirty="0" smtClean="0">
                <a:solidFill>
                  <a:srgbClr val="0070C0"/>
                </a:solidFill>
              </a:rPr>
              <a:t>Fig-1: </a:t>
            </a:r>
            <a:r>
              <a:rPr lang="en-US" b="1" dirty="0">
                <a:solidFill>
                  <a:srgbClr val="0070C0"/>
                </a:solidFill>
              </a:rPr>
              <a:t>A general process model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4" name="Rectangle 3"/>
          <p:cNvSpPr/>
          <p:nvPr/>
        </p:nvSpPr>
        <p:spPr>
          <a:xfrm>
            <a:off x="103109" y="609600"/>
            <a:ext cx="3901837" cy="461665"/>
          </a:xfrm>
          <a:prstGeom prst="rect">
            <a:avLst/>
          </a:prstGeom>
        </p:spPr>
        <p:txBody>
          <a:bodyPr wrap="none">
            <a:spAutoFit/>
          </a:bodyPr>
          <a:lstStyle/>
          <a:p>
            <a:pPr lvl="0" algn="just" fontAlgn="base">
              <a:spcBef>
                <a:spcPct val="0"/>
              </a:spcBef>
              <a:spcAft>
                <a:spcPct val="0"/>
              </a:spcAft>
            </a:pPr>
            <a:r>
              <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The Optimum values of X’s:</a:t>
            </a:r>
          </a:p>
        </p:txBody>
      </p:sp>
      <p:sp>
        <p:nvSpPr>
          <p:cNvPr id="6145" name="Rectangle 1"/>
          <p:cNvSpPr>
            <a:spLocks noChangeArrowheads="1"/>
          </p:cNvSpPr>
          <p:nvPr/>
        </p:nvSpPr>
        <p:spPr bwMode="auto">
          <a:xfrm>
            <a:off x="76200" y="1240572"/>
            <a:ext cx="89154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optimum values of the parameters are found through</a:t>
            </a:r>
            <a:r>
              <a:rPr kumimoji="0" lang="en-US" altLang="ja-JP" sz="2000" b="1" i="0" u="none" strike="noStrike" cap="none" normalizeH="0" dirty="0" smtClean="0">
                <a:ln>
                  <a:noFill/>
                </a:ln>
                <a:solidFill>
                  <a:schemeClr val="tx1"/>
                </a:solidFill>
                <a:effectLst/>
                <a:latin typeface="Verdana" pitchFamily="34" charset="0"/>
                <a:ea typeface="Verdana" pitchFamily="34" charset="0"/>
                <a:cs typeface="Verdana" pitchFamily="34" charset="0"/>
              </a:rPr>
              <a:t> MS-EXCEL solver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Cooling Tower Pressure  ( X</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2</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at 1.38 kg/cm</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2</a:t>
            </a:r>
            <a:endPar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Cooling Tower Temp     ( X</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3</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at 28 </a:t>
            </a:r>
            <a:r>
              <a:rPr kumimoji="0" lang="en-US" altLang="ja-JP" sz="2000" b="1" i="0" u="none" strike="noStrike" cap="none" normalizeH="0" baseline="30000" dirty="0" err="1" smtClean="0">
                <a:ln>
                  <a:noFill/>
                </a:ln>
                <a:solidFill>
                  <a:schemeClr val="tx1"/>
                </a:solidFill>
                <a:effectLst/>
                <a:latin typeface="Verdana" pitchFamily="34" charset="0"/>
                <a:ea typeface="Verdana" pitchFamily="34" charset="0"/>
                <a:cs typeface="Verdana" pitchFamily="34" charset="0"/>
              </a:rPr>
              <a:t>o</a:t>
            </a:r>
            <a:r>
              <a:rPr kumimoji="0" lang="en-US" altLang="ja-JP" sz="2000" b="1"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C</a:t>
            </a:r>
            <a:endPar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A-1 temperature ( X</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5</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at 87</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 </a:t>
            </a:r>
            <a:r>
              <a:rPr kumimoji="0" lang="en-US" altLang="ja-JP" sz="2000" b="1" i="0" u="none" strike="noStrike" cap="none" normalizeH="0" baseline="30000" dirty="0" err="1" smtClean="0">
                <a:ln>
                  <a:noFill/>
                </a:ln>
                <a:solidFill>
                  <a:schemeClr val="tx1"/>
                </a:solidFill>
                <a:effectLst/>
                <a:latin typeface="Verdana" pitchFamily="34" charset="0"/>
                <a:ea typeface="Verdana" pitchFamily="34" charset="0"/>
                <a:cs typeface="Verdana" pitchFamily="34" charset="0"/>
              </a:rPr>
              <a:t>o</a:t>
            </a:r>
            <a:r>
              <a:rPr kumimoji="0" lang="en-US" altLang="ja-JP" sz="2000" b="1"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C</a:t>
            </a:r>
            <a:endPar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H-1 temperature ( X</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6</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at 102 </a:t>
            </a:r>
            <a:r>
              <a:rPr kumimoji="0" lang="en-US" altLang="ja-JP" sz="2000" b="1" i="0" u="none" strike="noStrike" cap="none" normalizeH="0" baseline="30000" dirty="0" err="1" smtClean="0">
                <a:ln>
                  <a:noFill/>
                </a:ln>
                <a:solidFill>
                  <a:schemeClr val="tx1"/>
                </a:solidFill>
                <a:effectLst/>
                <a:latin typeface="Verdana" pitchFamily="34" charset="0"/>
                <a:ea typeface="Verdana" pitchFamily="34" charset="0"/>
                <a:cs typeface="Verdana" pitchFamily="34" charset="0"/>
              </a:rPr>
              <a:t>o</a:t>
            </a:r>
            <a:r>
              <a:rPr kumimoji="0" lang="en-US" altLang="ja-JP" sz="2000" b="1"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C</a:t>
            </a:r>
            <a:endPar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DSH temperature ( X</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7</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 at 130</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o</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Steam flow (X</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8</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4800 M</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3</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/hr.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ja-JP" sz="2000" b="1" dirty="0">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corresponding optimum steam efficiency has been found to be 3.48 M</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3</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per ton of steam.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4097" name="Rectangle 1"/>
          <p:cNvSpPr>
            <a:spLocks noChangeArrowheads="1"/>
          </p:cNvSpPr>
          <p:nvPr/>
        </p:nvSpPr>
        <p:spPr bwMode="auto">
          <a:xfrm>
            <a:off x="168230" y="838200"/>
            <a:ext cx="440377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rgbClr val="0070C0"/>
                </a:solidFill>
                <a:effectLst/>
                <a:latin typeface="Verdana" pitchFamily="34" charset="0"/>
                <a:ea typeface="Verdana" pitchFamily="34" charset="0"/>
                <a:cs typeface="Verdana" pitchFamily="34" charset="0"/>
              </a:rPr>
              <a:t>Implementation and Benefits</a:t>
            </a:r>
            <a:endParaRPr kumimoji="0" lang="en-US" sz="3200" b="0" i="0" u="none" strike="noStrike" cap="none" normalizeH="0" baseline="0" dirty="0" smtClean="0">
              <a:ln>
                <a:noFill/>
              </a:ln>
              <a:solidFill>
                <a:srgbClr val="0070C0"/>
              </a:solidFill>
              <a:effectLst/>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1524000" y="1752600"/>
          <a:ext cx="6172200" cy="946404"/>
        </p:xfrm>
        <a:graphic>
          <a:graphicData uri="http://schemas.openxmlformats.org/drawingml/2006/table">
            <a:tbl>
              <a:tblPr/>
              <a:tblGrid>
                <a:gridCol w="1818986"/>
                <a:gridCol w="1586519"/>
                <a:gridCol w="522259"/>
                <a:gridCol w="1122218"/>
                <a:gridCol w="1122218"/>
              </a:tblGrid>
              <a:tr h="190500">
                <a:tc>
                  <a:txBody>
                    <a:bodyPr/>
                    <a:lstStyle/>
                    <a:p>
                      <a:pPr marL="0" marR="0">
                        <a:lnSpc>
                          <a:spcPct val="115000"/>
                        </a:lnSpc>
                        <a:spcBef>
                          <a:spcPts val="0"/>
                        </a:spcBef>
                        <a:spcAft>
                          <a:spcPts val="0"/>
                        </a:spcAft>
                      </a:pPr>
                      <a:r>
                        <a:rPr lang="en-US" sz="1800" b="1" dirty="0">
                          <a:solidFill>
                            <a:srgbClr val="000000"/>
                          </a:solidFill>
                          <a:latin typeface="Times New Roman"/>
                          <a:ea typeface="MS Mincho"/>
                        </a:rPr>
                        <a:t>Variable</a:t>
                      </a:r>
                      <a:endParaRPr lang="en-US" sz="20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latin typeface="Times New Roman"/>
                          <a:ea typeface="MS Mincho"/>
                        </a:rPr>
                        <a:t>Status</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latin typeface="Times New Roman"/>
                          <a:ea typeface="MS Mincho"/>
                        </a:rPr>
                        <a:t>N</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latin typeface="Times New Roman"/>
                          <a:ea typeface="MS Mincho"/>
                        </a:rPr>
                        <a:t>Average</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latin typeface="Times New Roman"/>
                          <a:ea typeface="MS Mincho"/>
                        </a:rPr>
                        <a:t>Stdev</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rowSpan="2">
                  <a:txBody>
                    <a:bodyPr/>
                    <a:lstStyle/>
                    <a:p>
                      <a:pPr marL="0" marR="0">
                        <a:lnSpc>
                          <a:spcPct val="115000"/>
                        </a:lnSpc>
                        <a:spcBef>
                          <a:spcPts val="0"/>
                        </a:spcBef>
                        <a:spcAft>
                          <a:spcPts val="0"/>
                        </a:spcAft>
                      </a:pPr>
                      <a:r>
                        <a:rPr lang="en-US" sz="1800" b="1" dirty="0">
                          <a:solidFill>
                            <a:srgbClr val="000000"/>
                          </a:solidFill>
                          <a:latin typeface="Times New Roman"/>
                          <a:ea typeface="MS Mincho"/>
                        </a:rPr>
                        <a:t>MSFE Efficiency</a:t>
                      </a:r>
                      <a:endParaRPr lang="en-US" sz="2000" b="1" dirty="0">
                        <a:latin typeface="Times New Roman"/>
                        <a:ea typeface="MS Mincho"/>
                      </a:endParaRPr>
                    </a:p>
                    <a:p>
                      <a:pPr marL="0" marR="0">
                        <a:lnSpc>
                          <a:spcPct val="115000"/>
                        </a:lnSpc>
                        <a:spcBef>
                          <a:spcPts val="0"/>
                        </a:spcBef>
                        <a:spcAft>
                          <a:spcPts val="0"/>
                        </a:spcAft>
                      </a:pPr>
                      <a:r>
                        <a:rPr lang="en-US" sz="1800" b="1" dirty="0">
                          <a:solidFill>
                            <a:srgbClr val="000000"/>
                          </a:solidFill>
                          <a:latin typeface="Times New Roman"/>
                          <a:ea typeface="MS Mincho"/>
                        </a:rPr>
                        <a:t> </a:t>
                      </a:r>
                      <a:endParaRPr lang="en-US" sz="20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solidFill>
                            <a:srgbClr val="000000"/>
                          </a:solidFill>
                          <a:latin typeface="Times New Roman"/>
                          <a:ea typeface="MS Mincho"/>
                        </a:rPr>
                        <a:t>Before</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b="1">
                          <a:solidFill>
                            <a:srgbClr val="000000"/>
                          </a:solidFill>
                          <a:latin typeface="Times New Roman"/>
                          <a:ea typeface="MS Mincho"/>
                        </a:rPr>
                        <a:t>51</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b="1">
                          <a:solidFill>
                            <a:srgbClr val="000000"/>
                          </a:solidFill>
                          <a:latin typeface="Times New Roman"/>
                          <a:ea typeface="MS Mincho"/>
                        </a:rPr>
                        <a:t>3.2839</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b="1">
                          <a:solidFill>
                            <a:srgbClr val="000000"/>
                          </a:solidFill>
                          <a:latin typeface="Times New Roman"/>
                          <a:ea typeface="MS Mincho"/>
                        </a:rPr>
                        <a:t>0.1392</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marL="0" marR="0">
                        <a:lnSpc>
                          <a:spcPct val="115000"/>
                        </a:lnSpc>
                        <a:spcBef>
                          <a:spcPts val="0"/>
                        </a:spcBef>
                        <a:spcAft>
                          <a:spcPts val="0"/>
                        </a:spcAft>
                      </a:pPr>
                      <a:r>
                        <a:rPr lang="en-US" sz="1800" b="1">
                          <a:solidFill>
                            <a:srgbClr val="000000"/>
                          </a:solidFill>
                          <a:latin typeface="Times New Roman"/>
                          <a:ea typeface="MS Mincho"/>
                        </a:rPr>
                        <a:t>After</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b="1">
                          <a:solidFill>
                            <a:srgbClr val="000000"/>
                          </a:solidFill>
                          <a:latin typeface="Times New Roman"/>
                          <a:ea typeface="MS Mincho"/>
                        </a:rPr>
                        <a:t>62</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b="1">
                          <a:solidFill>
                            <a:srgbClr val="000000"/>
                          </a:solidFill>
                          <a:latin typeface="Times New Roman"/>
                          <a:ea typeface="MS Mincho"/>
                        </a:rPr>
                        <a:t>3.4830</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b="1" dirty="0">
                          <a:solidFill>
                            <a:srgbClr val="000000"/>
                          </a:solidFill>
                          <a:latin typeface="Times New Roman"/>
                          <a:ea typeface="MS Mincho"/>
                        </a:rPr>
                        <a:t>0.1227</a:t>
                      </a:r>
                      <a:endParaRPr lang="en-US" sz="20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8" name="Rectangle 2"/>
          <p:cNvSpPr>
            <a:spLocks noChangeArrowheads="1"/>
          </p:cNvSpPr>
          <p:nvPr/>
        </p:nvSpPr>
        <p:spPr bwMode="auto">
          <a:xfrm>
            <a:off x="1410631" y="1414046"/>
            <a:ext cx="666656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en-US" altLang="ja-JP" sz="16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Table-3: Comparison of MSFE efficiency before and after implementation</a:t>
            </a:r>
            <a:endParaRPr kumimoji="0" lang="en-US" altLang="ja-JP"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81000" y="3239869"/>
            <a:ext cx="8077200" cy="646331"/>
          </a:xfrm>
          <a:prstGeom prst="rect">
            <a:avLst/>
          </a:prstGeom>
        </p:spPr>
        <p:txBody>
          <a:bodyPr wrap="square">
            <a:spAutoFit/>
          </a:bodyPr>
          <a:lstStyle/>
          <a:p>
            <a:r>
              <a:rPr lang="en-US" b="1" dirty="0">
                <a:solidFill>
                  <a:srgbClr val="0070C0"/>
                </a:solidFill>
                <a:latin typeface="Verdana" pitchFamily="34" charset="0"/>
                <a:ea typeface="Verdana" pitchFamily="34" charset="0"/>
                <a:cs typeface="Verdana" pitchFamily="34" charset="0"/>
              </a:rPr>
              <a:t>This project has produced a direct saving to the tune of INR 12.5 </a:t>
            </a:r>
            <a:r>
              <a:rPr lang="en-US" b="1" dirty="0" err="1">
                <a:solidFill>
                  <a:srgbClr val="0070C0"/>
                </a:solidFill>
                <a:latin typeface="Verdana" pitchFamily="34" charset="0"/>
                <a:ea typeface="Verdana" pitchFamily="34" charset="0"/>
                <a:cs typeface="Verdana" pitchFamily="34" charset="0"/>
              </a:rPr>
              <a:t>lakhs</a:t>
            </a:r>
            <a:r>
              <a:rPr lang="en-US" b="1" dirty="0">
                <a:solidFill>
                  <a:srgbClr val="0070C0"/>
                </a:solidFill>
                <a:latin typeface="Verdana" pitchFamily="34" charset="0"/>
                <a:ea typeface="Verdana" pitchFamily="34" charset="0"/>
                <a:cs typeface="Verdana" pitchFamily="34" charset="0"/>
              </a:rPr>
              <a:t> </a:t>
            </a:r>
            <a:r>
              <a:rPr lang="en-US" b="1" dirty="0" smtClean="0">
                <a:solidFill>
                  <a:srgbClr val="0070C0"/>
                </a:solidFill>
                <a:latin typeface="Verdana" pitchFamily="34" charset="0"/>
                <a:ea typeface="Verdana" pitchFamily="34" charset="0"/>
                <a:cs typeface="Verdana" pitchFamily="34" charset="0"/>
              </a:rPr>
              <a:t> </a:t>
            </a:r>
            <a:r>
              <a:rPr lang="en-US" b="1" dirty="0">
                <a:solidFill>
                  <a:srgbClr val="0070C0"/>
                </a:solidFill>
                <a:latin typeface="Verdana" pitchFamily="34" charset="0"/>
                <a:ea typeface="Verdana" pitchFamily="34" charset="0"/>
                <a:cs typeface="Verdana" pitchFamily="34" charset="0"/>
              </a:rPr>
              <a:t>for the company per annum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20481" name="Rectangle 1"/>
          <p:cNvSpPr>
            <a:spLocks noChangeArrowheads="1"/>
          </p:cNvSpPr>
          <p:nvPr/>
        </p:nvSpPr>
        <p:spPr bwMode="auto">
          <a:xfrm>
            <a:off x="0" y="619102"/>
            <a:ext cx="9144000" cy="31454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The problem:</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just" defTabSz="914400" eaLnBrk="0" fontAlgn="base" latinLnBrk="0" hangingPunct="0">
              <a:lnSpc>
                <a:spcPct val="85000"/>
              </a:lnSpc>
              <a:spcBef>
                <a:spcPct val="0"/>
              </a:spcBef>
              <a:spcAft>
                <a:spcPct val="0"/>
              </a:spcAft>
              <a:buClrTx/>
              <a:buSzPct val="90000"/>
              <a:buFontTx/>
              <a:buChar char="•"/>
              <a:tabLst/>
              <a:defRPr/>
            </a:pPr>
            <a:r>
              <a:rPr lang="en-US" altLang="ja-JP" sz="2300" b="1" dirty="0">
                <a:latin typeface="Times New Roman" pitchFamily="18" charset="0"/>
                <a:cs typeface="Arial" charset="0"/>
              </a:rPr>
              <a:t>In a typical fiber plant viscose staple fiber or yarn are produced from  wood pulp and spinning is one of the critical stages of operation. </a:t>
            </a:r>
          </a:p>
          <a:p>
            <a:pPr marL="285750" marR="0" lvl="0" indent="-285750" algn="just" defTabSz="914400" eaLnBrk="0" fontAlgn="base" latinLnBrk="0" hangingPunct="0">
              <a:lnSpc>
                <a:spcPct val="85000"/>
              </a:lnSpc>
              <a:spcBef>
                <a:spcPct val="0"/>
              </a:spcBef>
              <a:spcAft>
                <a:spcPct val="0"/>
              </a:spcAft>
              <a:buClrTx/>
              <a:buSzPct val="90000"/>
              <a:buFontTx/>
              <a:buChar char="•"/>
              <a:tabLst/>
              <a:defRPr/>
            </a:pPr>
            <a:endParaRPr lang="en-US" altLang="ja-JP" sz="2300" b="1" dirty="0">
              <a:latin typeface="Times New Roman" pitchFamily="18" charset="0"/>
              <a:cs typeface="Arial" charset="0"/>
            </a:endParaRPr>
          </a:p>
          <a:p>
            <a:pPr marL="285750" marR="0" lvl="0" indent="-285750" algn="just" defTabSz="914400" eaLnBrk="0" fontAlgn="base" latinLnBrk="0" hangingPunct="0">
              <a:lnSpc>
                <a:spcPct val="85000"/>
              </a:lnSpc>
              <a:spcBef>
                <a:spcPct val="0"/>
              </a:spcBef>
              <a:spcAft>
                <a:spcPct val="0"/>
              </a:spcAft>
              <a:buClrTx/>
              <a:buSzPct val="90000"/>
              <a:buFontTx/>
              <a:buChar char="•"/>
              <a:tabLst/>
              <a:defRPr/>
            </a:pPr>
            <a:r>
              <a:rPr lang="en-US" altLang="ja-JP" sz="2300" b="1" dirty="0">
                <a:latin typeface="Times New Roman" pitchFamily="18" charset="0"/>
                <a:cs typeface="Arial" charset="0"/>
              </a:rPr>
              <a:t>The viscose pulp is forced through a spinneret, a device resembling a shower head with many small holes. Each hole produces a fine filament of viscose. As the viscose exits the spinneret, it comes in contact with chemical solution called spin bath. The result is the formation of fine filaments of cellulose, or rayon. </a:t>
            </a:r>
          </a:p>
        </p:txBody>
      </p:sp>
      <p:sp>
        <p:nvSpPr>
          <p:cNvPr id="31" name="Rectangle 30"/>
          <p:cNvSpPr/>
          <p:nvPr/>
        </p:nvSpPr>
        <p:spPr>
          <a:xfrm>
            <a:off x="0" y="3962400"/>
            <a:ext cx="8991600" cy="2499146"/>
          </a:xfrm>
          <a:prstGeom prst="rect">
            <a:avLst/>
          </a:prstGeom>
        </p:spPr>
        <p:txBody>
          <a:bodyPr wrap="square">
            <a:spAutoFit/>
          </a:bodyPr>
          <a:lstStyle/>
          <a:p>
            <a:pPr marL="285750" indent="-285750" algn="just" eaLnBrk="0" fontAlgn="base" hangingPunct="0">
              <a:lnSpc>
                <a:spcPct val="85000"/>
              </a:lnSpc>
              <a:spcBef>
                <a:spcPct val="0"/>
              </a:spcBef>
              <a:spcAft>
                <a:spcPct val="0"/>
              </a:spcAft>
              <a:buSzPct val="90000"/>
              <a:buFontTx/>
              <a:buChar char="•"/>
              <a:defRPr/>
            </a:pPr>
            <a:r>
              <a:rPr lang="en-US" altLang="ja-JP" sz="2300" b="1" dirty="0">
                <a:latin typeface="Times New Roman" pitchFamily="18" charset="0"/>
                <a:cs typeface="Arial" charset="0"/>
              </a:rPr>
              <a:t>Evaporation being a critical process </a:t>
            </a:r>
            <a:r>
              <a:rPr lang="en-US" altLang="ja-JP" sz="2300" b="1" dirty="0" smtClean="0">
                <a:latin typeface="Times New Roman" pitchFamily="18" charset="0"/>
                <a:cs typeface="Arial" charset="0"/>
              </a:rPr>
              <a:t>for maintaining </a:t>
            </a:r>
            <a:r>
              <a:rPr lang="en-US" altLang="ja-JP" sz="2300" b="1" dirty="0">
                <a:latin typeface="Times New Roman" pitchFamily="18" charset="0"/>
                <a:cs typeface="Arial" charset="0"/>
              </a:rPr>
              <a:t>the spin bath parameters. The main purpose of multi stage flash evaporator (MSFE) is to remove the excess water in spin bath solution, which is generated during the spinning process, to convert the spin bath solution to a concentrated spin bath solution</a:t>
            </a:r>
            <a:r>
              <a:rPr lang="en-US" altLang="ja-JP" sz="2300" b="1" dirty="0" smtClean="0">
                <a:latin typeface="Times New Roman" pitchFamily="18" charset="0"/>
                <a:cs typeface="Arial" charset="0"/>
              </a:rPr>
              <a:t>.</a:t>
            </a:r>
          </a:p>
          <a:p>
            <a:pPr marL="285750" indent="-285750" algn="just" eaLnBrk="0" fontAlgn="base" hangingPunct="0">
              <a:lnSpc>
                <a:spcPct val="85000"/>
              </a:lnSpc>
              <a:spcBef>
                <a:spcPct val="0"/>
              </a:spcBef>
              <a:spcAft>
                <a:spcPct val="0"/>
              </a:spcAft>
              <a:buSzPct val="90000"/>
              <a:buFontTx/>
              <a:buChar char="•"/>
              <a:defRPr/>
            </a:pPr>
            <a:endParaRPr lang="en-US" altLang="ja-JP" sz="2300" b="1" dirty="0">
              <a:latin typeface="Times New Roman" pitchFamily="18" charset="0"/>
              <a:cs typeface="Arial" charset="0"/>
            </a:endParaRPr>
          </a:p>
          <a:p>
            <a:pPr marL="285750" indent="-285750" algn="just" eaLnBrk="0" fontAlgn="base" hangingPunct="0">
              <a:lnSpc>
                <a:spcPct val="85000"/>
              </a:lnSpc>
              <a:spcBef>
                <a:spcPct val="0"/>
              </a:spcBef>
              <a:spcAft>
                <a:spcPct val="0"/>
              </a:spcAft>
              <a:buSzPct val="90000"/>
              <a:buFontTx/>
              <a:buChar char="•"/>
              <a:defRPr/>
            </a:pPr>
            <a:r>
              <a:rPr lang="en-US" altLang="ja-JP" sz="2300" b="1" dirty="0">
                <a:latin typeface="Times New Roman" pitchFamily="18" charset="0"/>
                <a:cs typeface="Arial" charset="0"/>
              </a:rPr>
              <a:t>The efficiency of MSFE is measured as M</a:t>
            </a:r>
            <a:r>
              <a:rPr lang="en-US" altLang="ja-JP" sz="2300" b="1" baseline="30000" dirty="0">
                <a:latin typeface="Times New Roman" pitchFamily="18" charset="0"/>
                <a:cs typeface="Arial" charset="0"/>
              </a:rPr>
              <a:t>3</a:t>
            </a:r>
            <a:r>
              <a:rPr lang="en-US" altLang="ja-JP" sz="2300" b="1" dirty="0">
                <a:latin typeface="Times New Roman" pitchFamily="18" charset="0"/>
                <a:cs typeface="Arial" charset="0"/>
              </a:rPr>
              <a:t> of water evaporated per ton of steam.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4" name="Rectangle 1"/>
          <p:cNvSpPr>
            <a:spLocks noChangeArrowheads="1"/>
          </p:cNvSpPr>
          <p:nvPr/>
        </p:nvSpPr>
        <p:spPr bwMode="auto">
          <a:xfrm>
            <a:off x="0" y="764414"/>
            <a:ext cx="9144000" cy="49505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The problem:</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285750" indent="-285750" algn="just" eaLnBrk="0" fontAlgn="base" hangingPunct="0">
              <a:lnSpc>
                <a:spcPct val="85000"/>
              </a:lnSpc>
              <a:spcBef>
                <a:spcPct val="0"/>
              </a:spcBef>
              <a:spcAft>
                <a:spcPct val="0"/>
              </a:spcAft>
              <a:buSzPct val="90000"/>
              <a:buFontTx/>
              <a:buChar char="•"/>
              <a:defRPr/>
            </a:pPr>
            <a:r>
              <a:rPr lang="en-US" altLang="ja-JP" sz="2300" b="1" dirty="0">
                <a:latin typeface="Times New Roman" pitchFamily="18" charset="0"/>
                <a:cs typeface="Arial" charset="0"/>
              </a:rPr>
              <a:t>In the fiber plant under study, around 4.5 ton/hr of steam is consumed for each MSFE. </a:t>
            </a:r>
            <a:endParaRPr lang="en-US" altLang="ja-JP" sz="2300" b="1" dirty="0" smtClean="0">
              <a:latin typeface="Times New Roman" pitchFamily="18" charset="0"/>
              <a:cs typeface="Arial" charset="0"/>
            </a:endParaRPr>
          </a:p>
          <a:p>
            <a:pPr marL="285750" indent="-285750" algn="just" eaLnBrk="0" fontAlgn="base" hangingPunct="0">
              <a:lnSpc>
                <a:spcPct val="85000"/>
              </a:lnSpc>
              <a:spcBef>
                <a:spcPct val="0"/>
              </a:spcBef>
              <a:spcAft>
                <a:spcPct val="0"/>
              </a:spcAft>
              <a:buSzPct val="90000"/>
              <a:buFontTx/>
              <a:buChar char="•"/>
              <a:defRPr/>
            </a:pPr>
            <a:endParaRPr lang="en-US" altLang="ja-JP" sz="2300" b="1" dirty="0">
              <a:latin typeface="Times New Roman" pitchFamily="18" charset="0"/>
              <a:cs typeface="Arial" charset="0"/>
            </a:endParaRPr>
          </a:p>
          <a:p>
            <a:pPr marL="285750" indent="-285750" algn="just" eaLnBrk="0" fontAlgn="base" hangingPunct="0">
              <a:lnSpc>
                <a:spcPct val="85000"/>
              </a:lnSpc>
              <a:spcBef>
                <a:spcPct val="0"/>
              </a:spcBef>
              <a:spcAft>
                <a:spcPct val="0"/>
              </a:spcAft>
              <a:buSzPct val="90000"/>
              <a:buFontTx/>
              <a:buChar char="•"/>
              <a:defRPr/>
            </a:pPr>
            <a:r>
              <a:rPr lang="en-US" altLang="ja-JP" sz="2300" b="1" dirty="0" smtClean="0">
                <a:latin typeface="Times New Roman" pitchFamily="18" charset="0"/>
                <a:cs typeface="Arial" charset="0"/>
              </a:rPr>
              <a:t>Excess </a:t>
            </a:r>
            <a:r>
              <a:rPr lang="en-US" altLang="ja-JP" sz="2300" b="1" dirty="0">
                <a:latin typeface="Times New Roman" pitchFamily="18" charset="0"/>
                <a:cs typeface="Arial" charset="0"/>
              </a:rPr>
              <a:t>steam consumption increases the variable cost and the cost of production. </a:t>
            </a:r>
            <a:endParaRPr lang="en-US" altLang="ja-JP" sz="2300" b="1" dirty="0" smtClean="0">
              <a:latin typeface="Times New Roman" pitchFamily="18" charset="0"/>
              <a:cs typeface="Arial" charset="0"/>
            </a:endParaRPr>
          </a:p>
          <a:p>
            <a:pPr marL="285750" indent="-285750" algn="just" eaLnBrk="0" fontAlgn="base" hangingPunct="0">
              <a:lnSpc>
                <a:spcPct val="85000"/>
              </a:lnSpc>
              <a:spcBef>
                <a:spcPct val="0"/>
              </a:spcBef>
              <a:spcAft>
                <a:spcPct val="0"/>
              </a:spcAft>
              <a:buSzPct val="90000"/>
              <a:buFontTx/>
              <a:buChar char="•"/>
              <a:defRPr/>
            </a:pPr>
            <a:endParaRPr lang="en-US" altLang="ja-JP" sz="2300" b="1" dirty="0">
              <a:latin typeface="Times New Roman" pitchFamily="18" charset="0"/>
              <a:cs typeface="Arial" charset="0"/>
            </a:endParaRPr>
          </a:p>
          <a:p>
            <a:pPr marL="285750" indent="-285750" algn="just" eaLnBrk="0" fontAlgn="base" hangingPunct="0">
              <a:lnSpc>
                <a:spcPct val="85000"/>
              </a:lnSpc>
              <a:spcBef>
                <a:spcPct val="0"/>
              </a:spcBef>
              <a:spcAft>
                <a:spcPct val="0"/>
              </a:spcAft>
              <a:buSzPct val="90000"/>
              <a:buFontTx/>
              <a:buChar char="•"/>
              <a:defRPr/>
            </a:pPr>
            <a:r>
              <a:rPr lang="en-US" altLang="ja-JP" sz="2300" b="1" dirty="0" smtClean="0">
                <a:latin typeface="Times New Roman" pitchFamily="18" charset="0"/>
                <a:cs typeface="Arial" charset="0"/>
              </a:rPr>
              <a:t>At </a:t>
            </a:r>
            <a:r>
              <a:rPr lang="en-US" altLang="ja-JP" sz="2300" b="1" dirty="0">
                <a:latin typeface="Times New Roman" pitchFamily="18" charset="0"/>
                <a:cs typeface="Arial" charset="0"/>
              </a:rPr>
              <a:t>present, the steam efficiency of MSFE is estimated to be 3.28 M</a:t>
            </a:r>
            <a:r>
              <a:rPr lang="en-US" altLang="ja-JP" sz="2300" b="1" baseline="30000" dirty="0">
                <a:latin typeface="Times New Roman" pitchFamily="18" charset="0"/>
                <a:cs typeface="Arial" charset="0"/>
              </a:rPr>
              <a:t>3</a:t>
            </a:r>
            <a:r>
              <a:rPr lang="en-US" altLang="ja-JP" sz="2300" b="1" dirty="0" smtClean="0">
                <a:latin typeface="Times New Roman" pitchFamily="18" charset="0"/>
                <a:cs typeface="Arial" charset="0"/>
              </a:rPr>
              <a:t> </a:t>
            </a:r>
            <a:r>
              <a:rPr lang="en-US" altLang="ja-JP" sz="2300" b="1" dirty="0">
                <a:latin typeface="Times New Roman" pitchFamily="18" charset="0"/>
                <a:cs typeface="Arial" charset="0"/>
              </a:rPr>
              <a:t>of water evaporated per ton of steam. The target is to improve it up to 3.40 M</a:t>
            </a:r>
            <a:r>
              <a:rPr lang="en-US" altLang="ja-JP" sz="2300" b="1" baseline="30000" dirty="0">
                <a:latin typeface="Times New Roman" pitchFamily="18" charset="0"/>
                <a:cs typeface="Arial" charset="0"/>
              </a:rPr>
              <a:t>3</a:t>
            </a:r>
            <a:r>
              <a:rPr lang="en-US" altLang="ja-JP" sz="2300" b="1" dirty="0">
                <a:latin typeface="Times New Roman" pitchFamily="18" charset="0"/>
                <a:cs typeface="Arial" charset="0"/>
              </a:rPr>
              <a:t> </a:t>
            </a:r>
            <a:r>
              <a:rPr lang="en-US" altLang="ja-JP" sz="2300" b="1" dirty="0" smtClean="0">
                <a:latin typeface="Times New Roman" pitchFamily="18" charset="0"/>
                <a:cs typeface="Arial" charset="0"/>
              </a:rPr>
              <a:t>. </a:t>
            </a:r>
          </a:p>
          <a:p>
            <a:pPr marL="285750" indent="-285750" algn="just" eaLnBrk="0" fontAlgn="base" hangingPunct="0">
              <a:lnSpc>
                <a:spcPct val="85000"/>
              </a:lnSpc>
              <a:spcBef>
                <a:spcPct val="0"/>
              </a:spcBef>
              <a:spcAft>
                <a:spcPct val="0"/>
              </a:spcAft>
              <a:buSzPct val="90000"/>
              <a:buFontTx/>
              <a:buChar char="•"/>
              <a:defRPr/>
            </a:pPr>
            <a:endParaRPr lang="en-US" altLang="ja-JP" sz="2300" b="1" dirty="0">
              <a:latin typeface="Times New Roman" pitchFamily="18" charset="0"/>
              <a:cs typeface="Arial" charset="0"/>
            </a:endParaRPr>
          </a:p>
          <a:p>
            <a:pPr marL="285750" indent="-285750" algn="just" eaLnBrk="0" fontAlgn="base" hangingPunct="0">
              <a:lnSpc>
                <a:spcPct val="85000"/>
              </a:lnSpc>
              <a:spcBef>
                <a:spcPct val="0"/>
              </a:spcBef>
              <a:spcAft>
                <a:spcPct val="0"/>
              </a:spcAft>
              <a:buSzPct val="90000"/>
              <a:buFontTx/>
              <a:buChar char="•"/>
              <a:defRPr/>
            </a:pPr>
            <a:endParaRPr lang="en-US" altLang="ja-JP" sz="2300" b="1" dirty="0" smtClean="0">
              <a:latin typeface="Times New Roman" pitchFamily="18" charset="0"/>
              <a:cs typeface="Arial" charset="0"/>
            </a:endParaRPr>
          </a:p>
          <a:p>
            <a:pPr marL="285750" indent="-285750" algn="just" eaLnBrk="0" fontAlgn="base" hangingPunct="0">
              <a:lnSpc>
                <a:spcPct val="85000"/>
              </a:lnSpc>
              <a:spcBef>
                <a:spcPct val="0"/>
              </a:spcBef>
              <a:spcAft>
                <a:spcPct val="0"/>
              </a:spcAft>
              <a:buSzPct val="90000"/>
              <a:buFontTx/>
              <a:buChar char="•"/>
              <a:defRPr/>
            </a:pPr>
            <a:r>
              <a:rPr lang="en-US" altLang="ja-JP" sz="2300" b="1" dirty="0" smtClean="0">
                <a:latin typeface="Times New Roman" pitchFamily="18" charset="0"/>
                <a:cs typeface="Arial" charset="0"/>
              </a:rPr>
              <a:t>It </a:t>
            </a:r>
            <a:r>
              <a:rPr lang="en-US" altLang="ja-JP" sz="2300" b="1" dirty="0">
                <a:latin typeface="Times New Roman" pitchFamily="18" charset="0"/>
                <a:cs typeface="Arial" charset="0"/>
              </a:rPr>
              <a:t>is expected to save 3317 ton of steam per annum amounting to a monetary saving of Rs 15.9 </a:t>
            </a:r>
            <a:r>
              <a:rPr lang="en-US" altLang="ja-JP" sz="2300" b="1" dirty="0" err="1">
                <a:latin typeface="Times New Roman" pitchFamily="18" charset="0"/>
                <a:cs typeface="Arial" charset="0"/>
              </a:rPr>
              <a:t>lac</a:t>
            </a:r>
            <a:r>
              <a:rPr lang="en-US" altLang="ja-JP" sz="2300" b="1" dirty="0">
                <a:latin typeface="Times New Roman" pitchFamily="18" charset="0"/>
                <a:cs typeface="Arial" charset="0"/>
              </a:rPr>
              <a:t> per annum for an average fiber production of 60 ton per day/MSFE.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4" name="Rectangle 3"/>
          <p:cNvSpPr/>
          <p:nvPr/>
        </p:nvSpPr>
        <p:spPr>
          <a:xfrm>
            <a:off x="143061" y="609600"/>
            <a:ext cx="1846211" cy="461665"/>
          </a:xfrm>
          <a:prstGeom prst="rect">
            <a:avLst/>
          </a:prstGeom>
        </p:spPr>
        <p:txBody>
          <a:bodyPr wrap="none">
            <a:spAutoFit/>
          </a:bodyPr>
          <a:lstStyle/>
          <a:p>
            <a:pPr lvl="0" algn="just" fontAlgn="base">
              <a:spcBef>
                <a:spcPct val="0"/>
              </a:spcBef>
              <a:spcAft>
                <a:spcPct val="0"/>
              </a:spcAft>
            </a:pPr>
            <a:r>
              <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The process:</a:t>
            </a:r>
          </a:p>
        </p:txBody>
      </p:sp>
      <p:pic>
        <p:nvPicPr>
          <p:cNvPr id="5" name="Picture 4"/>
          <p:cNvPicPr/>
          <p:nvPr/>
        </p:nvPicPr>
        <p:blipFill>
          <a:blip r:embed="rId3" cstate="print"/>
          <a:srcRect/>
          <a:stretch>
            <a:fillRect/>
          </a:stretch>
        </p:blipFill>
        <p:spPr bwMode="auto">
          <a:xfrm>
            <a:off x="1832894" y="1524000"/>
            <a:ext cx="6091906" cy="3505200"/>
          </a:xfrm>
          <a:prstGeom prst="rect">
            <a:avLst/>
          </a:prstGeom>
          <a:noFill/>
          <a:ln w="9525">
            <a:solidFill>
              <a:srgbClr val="000000"/>
            </a:solidFill>
            <a:miter lim="800000"/>
            <a:headEnd/>
            <a:tailEnd/>
          </a:ln>
        </p:spPr>
      </p:pic>
      <p:sp>
        <p:nvSpPr>
          <p:cNvPr id="16385" name="Rectangle 1"/>
          <p:cNvSpPr>
            <a:spLocks noChangeArrowheads="1"/>
          </p:cNvSpPr>
          <p:nvPr/>
        </p:nvSpPr>
        <p:spPr bwMode="auto">
          <a:xfrm>
            <a:off x="1752600" y="5257800"/>
            <a:ext cx="293381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rgbClr val="000000"/>
                </a:solidFill>
                <a:effectLst/>
                <a:latin typeface="Times New Roman" pitchFamily="18" charset="0"/>
                <a:ea typeface="MS Mincho" pitchFamily="49" charset="-128"/>
                <a:cs typeface="Times New Roman" pitchFamily="18" charset="0"/>
              </a:rPr>
              <a:t>Fig-2: Schematic Diagram of MSFE</a:t>
            </a:r>
            <a:endParaRPr kumimoji="0" lang="en-US" altLang="ja-JP" sz="20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14337" name="Rectangle 1"/>
          <p:cNvSpPr>
            <a:spLocks noChangeArrowheads="1"/>
          </p:cNvSpPr>
          <p:nvPr/>
        </p:nvSpPr>
        <p:spPr bwMode="auto">
          <a:xfrm>
            <a:off x="76200" y="714375"/>
            <a:ext cx="8991600" cy="49244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b="1" i="0" u="none" strike="noStrike" cap="none" normalizeH="0" baseline="0" dirty="0" smtClean="0">
                <a:ln>
                  <a:noFill/>
                </a:ln>
                <a:solidFill>
                  <a:srgbClr val="000000"/>
                </a:solidFill>
                <a:effectLst/>
                <a:latin typeface="Verdana" pitchFamily="34" charset="0"/>
                <a:ea typeface="Verdana" pitchFamily="34" charset="0"/>
                <a:cs typeface="Verdana" pitchFamily="34" charset="0"/>
              </a:rPr>
              <a:t>The process parameters affecting the MSFE efficiency have been identified through technical discussion. These are:</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ja-JP" sz="1600" b="1" dirty="0">
              <a:solidFill>
                <a:srgbClr val="000000"/>
              </a:solidFill>
              <a:latin typeface="Verdana" pitchFamily="34" charset="0"/>
              <a:ea typeface="Verdana" pitchFamily="34" charset="0"/>
              <a:cs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Spin Bath Circulation Pressure  (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1</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Cooling Tower Pressure  (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2</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Cooling Tower Temp     (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3</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V-9 temperature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4</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A-1 temperature (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5</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H-1 temperature (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6</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De Super Heater (DSH) temperature (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7</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Steam flow  (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8</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Heater Pressure(X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9</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ja-JP" sz="2800" b="1" dirty="0">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ja-JP" sz="28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ja-JP" sz="2000" b="1" dirty="0" smtClean="0">
                <a:latin typeface="Verdana" pitchFamily="34" charset="0"/>
                <a:ea typeface="Verdana" pitchFamily="34" charset="0"/>
                <a:cs typeface="Verdana" pitchFamily="34" charset="0"/>
              </a:rPr>
              <a:t>The output variable (Y) is MSFE efficiency</a:t>
            </a:r>
            <a:endPar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12289" name="Rectangle 1"/>
          <p:cNvSpPr>
            <a:spLocks noChangeArrowheads="1"/>
          </p:cNvSpPr>
          <p:nvPr/>
        </p:nvSpPr>
        <p:spPr bwMode="auto">
          <a:xfrm>
            <a:off x="0" y="1255693"/>
            <a:ext cx="9202969"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Y = - 5.09 + 0.823 X</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1</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+ 0.247 X</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2</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- 0.0137 X</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3</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+ 0.0375 X</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4</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+ 0.00248 X</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5</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+ 0.0605 X</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6</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+ 0.00368 X</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7</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- 0.000492 X</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8</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+ 0.178 X</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9</a:t>
            </a:r>
            <a:endParaRPr kumimoji="0" lang="en-US" altLang="ja-JP"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ja-JP" sz="1400" b="1" dirty="0">
              <a:latin typeface="Times New Roman" pitchFamily="18" charset="0"/>
              <a:ea typeface="MS Mincho" pitchFamily="49" charset="-128"/>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withR</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2</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value of 0.69 and R</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2</a:t>
            </a:r>
            <a:r>
              <a:rPr kumimoji="0" lang="en-US" altLang="ja-JP" sz="1400"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adj</a:t>
            </a:r>
            <a:r>
              <a:rPr kumimoji="0" lang="en-US" altLang="ja-JP" sz="1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value of 0.673. </a:t>
            </a:r>
            <a:endParaRPr kumimoji="0" lang="en-US" altLang="ja-JP"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7360" y="609600"/>
            <a:ext cx="3143040" cy="461665"/>
          </a:xfrm>
          <a:prstGeom prst="rect">
            <a:avLst/>
          </a:prstGeom>
        </p:spPr>
        <p:txBody>
          <a:bodyPr wrap="none">
            <a:spAutoFit/>
          </a:bodyPr>
          <a:lstStyle/>
          <a:p>
            <a:pPr lvl="0" algn="just" fontAlgn="base">
              <a:spcBef>
                <a:spcPct val="0"/>
              </a:spcBef>
              <a:spcAft>
                <a:spcPct val="0"/>
              </a:spcAft>
            </a:pPr>
            <a:r>
              <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The predictive model :</a:t>
            </a:r>
          </a:p>
        </p:txBody>
      </p:sp>
      <p:graphicFrame>
        <p:nvGraphicFramePr>
          <p:cNvPr id="6" name="Table 5"/>
          <p:cNvGraphicFramePr>
            <a:graphicFrameLocks noGrp="1"/>
          </p:cNvGraphicFramePr>
          <p:nvPr/>
        </p:nvGraphicFramePr>
        <p:xfrm>
          <a:off x="1447801" y="2825880"/>
          <a:ext cx="6248398" cy="3651120"/>
        </p:xfrm>
        <a:graphic>
          <a:graphicData uri="http://schemas.openxmlformats.org/drawingml/2006/table">
            <a:tbl>
              <a:tblPr/>
              <a:tblGrid>
                <a:gridCol w="1066799"/>
                <a:gridCol w="1215647"/>
                <a:gridCol w="1618756"/>
                <a:gridCol w="890316"/>
                <a:gridCol w="728440"/>
                <a:gridCol w="728440"/>
              </a:tblGrid>
              <a:tr h="331920">
                <a:tc>
                  <a:txBody>
                    <a:bodyPr/>
                    <a:lstStyle/>
                    <a:p>
                      <a:pPr marL="0" marR="0" algn="ctr">
                        <a:lnSpc>
                          <a:spcPct val="115000"/>
                        </a:lnSpc>
                        <a:spcBef>
                          <a:spcPts val="0"/>
                        </a:spcBef>
                        <a:spcAft>
                          <a:spcPts val="0"/>
                        </a:spcAft>
                      </a:pPr>
                      <a:r>
                        <a:rPr lang="en-US" sz="1600" b="1" dirty="0">
                          <a:solidFill>
                            <a:srgbClr val="000000"/>
                          </a:solidFill>
                          <a:latin typeface="Times New Roman"/>
                          <a:ea typeface="MS Mincho"/>
                        </a:rPr>
                        <a:t>Predictor</a:t>
                      </a:r>
                      <a:endParaRPr lang="en-US" sz="18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Coefficient</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SE Coefficient</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t</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P</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VIF</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Constant</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-5.087</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1.112</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-4.57</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0.000</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 </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X</a:t>
                      </a:r>
                      <a:r>
                        <a:rPr lang="en-US" sz="1600" b="1" baseline="-25000">
                          <a:solidFill>
                            <a:srgbClr val="000000"/>
                          </a:solidFill>
                          <a:latin typeface="Times New Roman"/>
                          <a:ea typeface="MS Mincho"/>
                        </a:rPr>
                        <a:t>1</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0.823</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0.1532</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5.37</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0.000</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6.148</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X</a:t>
                      </a:r>
                      <a:r>
                        <a:rPr lang="en-US" sz="1600" b="1" baseline="-25000">
                          <a:solidFill>
                            <a:srgbClr val="000000"/>
                          </a:solidFill>
                          <a:latin typeface="Times New Roman"/>
                          <a:ea typeface="MS Mincho"/>
                        </a:rPr>
                        <a:t>2</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0.2465</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0.1059</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2.33</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0.021</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1.272</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X</a:t>
                      </a:r>
                      <a:r>
                        <a:rPr lang="en-US" sz="1600" b="1" baseline="-25000">
                          <a:solidFill>
                            <a:srgbClr val="000000"/>
                          </a:solidFill>
                          <a:latin typeface="Times New Roman"/>
                          <a:ea typeface="MS Mincho"/>
                        </a:rPr>
                        <a:t>3</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-0.01369</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0.01677</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-0.82</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0.415</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1.361</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X</a:t>
                      </a:r>
                      <a:r>
                        <a:rPr lang="en-US" sz="1600" b="1" baseline="-25000">
                          <a:solidFill>
                            <a:srgbClr val="000000"/>
                          </a:solidFill>
                          <a:latin typeface="Times New Roman"/>
                          <a:ea typeface="MS Mincho"/>
                        </a:rPr>
                        <a:t>4</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0.03747</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0.02047</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1.83</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0.069</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1.467</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X</a:t>
                      </a:r>
                      <a:r>
                        <a:rPr lang="en-US" sz="1600" b="1" baseline="-25000">
                          <a:solidFill>
                            <a:srgbClr val="000000"/>
                          </a:solidFill>
                          <a:latin typeface="Times New Roman"/>
                          <a:ea typeface="MS Mincho"/>
                        </a:rPr>
                        <a:t>5</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0.002483</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0.005663</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0.44</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0.662</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4.684</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X</a:t>
                      </a:r>
                      <a:r>
                        <a:rPr lang="en-US" sz="1600" b="1" baseline="-25000">
                          <a:solidFill>
                            <a:srgbClr val="000000"/>
                          </a:solidFill>
                          <a:latin typeface="Times New Roman"/>
                          <a:ea typeface="MS Mincho"/>
                        </a:rPr>
                        <a:t>6</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0.06053</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0.01036</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5.84</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0.000</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2.591</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X</a:t>
                      </a:r>
                      <a:r>
                        <a:rPr lang="en-US" sz="1600" b="1" baseline="-25000">
                          <a:solidFill>
                            <a:srgbClr val="000000"/>
                          </a:solidFill>
                          <a:latin typeface="Times New Roman"/>
                          <a:ea typeface="MS Mincho"/>
                        </a:rPr>
                        <a:t>7</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0.003679</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0000"/>
                          </a:solidFill>
                          <a:latin typeface="Times New Roman"/>
                          <a:ea typeface="MS Mincho"/>
                        </a:rPr>
                        <a:t>0.002776</a:t>
                      </a:r>
                      <a:endParaRPr lang="en-US" sz="18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1.33</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0.187</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1.925</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X</a:t>
                      </a:r>
                      <a:r>
                        <a:rPr lang="en-US" sz="1600" b="1" baseline="-25000">
                          <a:solidFill>
                            <a:srgbClr val="000000"/>
                          </a:solidFill>
                          <a:latin typeface="Times New Roman"/>
                          <a:ea typeface="MS Mincho"/>
                        </a:rPr>
                        <a:t>8</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-0.00049155</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0.00007112</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-6.91</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0.000</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2.08</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20">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X</a:t>
                      </a:r>
                      <a:r>
                        <a:rPr lang="en-US" sz="1600" b="1" baseline="-25000">
                          <a:solidFill>
                            <a:srgbClr val="000000"/>
                          </a:solidFill>
                          <a:latin typeface="Times New Roman"/>
                          <a:ea typeface="MS Mincho"/>
                        </a:rPr>
                        <a:t>9</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0.1776</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0.1305</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0000"/>
                          </a:solidFill>
                          <a:latin typeface="Times New Roman"/>
                          <a:ea typeface="MS Mincho"/>
                        </a:rPr>
                        <a:t>1.36</a:t>
                      </a:r>
                      <a:endParaRPr lang="en-US" sz="18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solidFill>
                            <a:srgbClr val="000000"/>
                          </a:solidFill>
                          <a:latin typeface="Times New Roman"/>
                          <a:ea typeface="MS Mincho"/>
                        </a:rPr>
                        <a:t>0.176</a:t>
                      </a:r>
                      <a:endParaRPr lang="en-US" sz="18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0000"/>
                          </a:solidFill>
                          <a:latin typeface="Times New Roman"/>
                          <a:ea typeface="MS Mincho"/>
                        </a:rPr>
                        <a:t>1.068</a:t>
                      </a:r>
                      <a:endParaRPr lang="en-US" sz="18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290" name="Rectangle 2"/>
          <p:cNvSpPr>
            <a:spLocks noChangeArrowheads="1"/>
          </p:cNvSpPr>
          <p:nvPr/>
        </p:nvSpPr>
        <p:spPr bwMode="auto">
          <a:xfrm>
            <a:off x="1447800" y="2373868"/>
            <a:ext cx="420980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190625" algn="l"/>
              </a:tabLst>
            </a:pPr>
            <a:r>
              <a:rPr kumimoji="0" lang="en-US" altLang="ja-JP"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Table </a:t>
            </a:r>
            <a:r>
              <a:rPr lang="en-US" altLang="ja-JP" b="1" dirty="0" smtClean="0">
                <a:solidFill>
                  <a:srgbClr val="000000"/>
                </a:solidFill>
                <a:latin typeface="Times New Roman" pitchFamily="18" charset="0"/>
                <a:ea typeface="MS Mincho" pitchFamily="49" charset="-128"/>
                <a:cs typeface="Times New Roman" pitchFamily="18" charset="0"/>
              </a:rPr>
              <a:t>1</a:t>
            </a:r>
            <a:r>
              <a:rPr kumimoji="0" lang="en-US" altLang="ja-JP"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The regression coefficient table</a:t>
            </a:r>
            <a:endParaRPr kumimoji="0" lang="en-US" altLang="ja-JP" sz="2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5" name="Rectangle 4"/>
          <p:cNvSpPr/>
          <p:nvPr/>
        </p:nvSpPr>
        <p:spPr>
          <a:xfrm>
            <a:off x="0" y="609600"/>
            <a:ext cx="4085606" cy="461665"/>
          </a:xfrm>
          <a:prstGeom prst="rect">
            <a:avLst/>
          </a:prstGeom>
        </p:spPr>
        <p:txBody>
          <a:bodyPr wrap="none">
            <a:spAutoFit/>
          </a:bodyPr>
          <a:lstStyle/>
          <a:p>
            <a:pPr lvl="0" algn="just" fontAlgn="base">
              <a:spcBef>
                <a:spcPct val="0"/>
              </a:spcBef>
              <a:spcAft>
                <a:spcPct val="0"/>
              </a:spcAft>
            </a:pPr>
            <a:r>
              <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The predictive model </a:t>
            </a:r>
            <a:r>
              <a:rPr kumimoji="0" lang="en-US" sz="2400" b="1" i="0" u="none" strike="noStrike" cap="none" normalizeH="0" dirty="0" smtClean="0">
                <a:ln>
                  <a:noFill/>
                </a:ln>
                <a:solidFill>
                  <a:srgbClr val="0070C0"/>
                </a:solidFill>
                <a:effectLst/>
                <a:latin typeface="Times New Roman" pitchFamily="18" charset="0"/>
                <a:ea typeface="Times New Roman" pitchFamily="18" charset="0"/>
                <a:cs typeface="Times New Roman" pitchFamily="18" charset="0"/>
              </a:rPr>
              <a:t> - Issues</a:t>
            </a:r>
            <a:endPar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endParaRPr>
          </a:p>
        </p:txBody>
      </p:sp>
      <p:sp>
        <p:nvSpPr>
          <p:cNvPr id="12290" name="Rectangle 2"/>
          <p:cNvSpPr>
            <a:spLocks noChangeArrowheads="1"/>
          </p:cNvSpPr>
          <p:nvPr/>
        </p:nvSpPr>
        <p:spPr bwMode="auto">
          <a:xfrm>
            <a:off x="840194" y="1140768"/>
            <a:ext cx="4205831"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1190625" algn="l"/>
              </a:tabLst>
            </a:pPr>
            <a:r>
              <a:rPr lang="en-US" altLang="ja-JP" sz="2400" b="1" dirty="0" smtClean="0">
                <a:solidFill>
                  <a:srgbClr val="0070C0"/>
                </a:solidFill>
                <a:latin typeface="Times New Roman" pitchFamily="18" charset="0"/>
                <a:ea typeface="Times New Roman" pitchFamily="18" charset="0"/>
                <a:cs typeface="Times New Roman" pitchFamily="18" charset="0"/>
              </a:rPr>
              <a:t>- Multi- </a:t>
            </a:r>
            <a:r>
              <a:rPr lang="en-US" altLang="ja-JP" sz="2400" b="1" dirty="0" err="1" smtClean="0">
                <a:solidFill>
                  <a:srgbClr val="0070C0"/>
                </a:solidFill>
                <a:latin typeface="Times New Roman" pitchFamily="18" charset="0"/>
                <a:ea typeface="Times New Roman" pitchFamily="18" charset="0"/>
                <a:cs typeface="Times New Roman" pitchFamily="18" charset="0"/>
              </a:rPr>
              <a:t>colinearity</a:t>
            </a:r>
            <a:r>
              <a:rPr lang="en-US" altLang="ja-JP" sz="2400" b="1" dirty="0" smtClean="0">
                <a:solidFill>
                  <a:srgbClr val="0070C0"/>
                </a:solidFill>
                <a:latin typeface="Times New Roman" pitchFamily="18" charset="0"/>
                <a:ea typeface="Times New Roman" pitchFamily="18" charset="0"/>
                <a:cs typeface="Times New Roman" pitchFamily="18" charset="0"/>
              </a:rPr>
              <a:t> exists</a:t>
            </a:r>
          </a:p>
          <a:p>
            <a:pPr marL="0" marR="0" lvl="0" indent="0" algn="just" defTabSz="914400" rtl="0" eaLnBrk="1" fontAlgn="base" latinLnBrk="0" hangingPunct="1">
              <a:lnSpc>
                <a:spcPct val="100000"/>
              </a:lnSpc>
              <a:spcBef>
                <a:spcPct val="0"/>
              </a:spcBef>
              <a:spcAft>
                <a:spcPct val="0"/>
              </a:spcAft>
              <a:buClrTx/>
              <a:buSzTx/>
              <a:tabLst>
                <a:tab pos="1190625" algn="l"/>
              </a:tabLst>
            </a:pPr>
            <a:r>
              <a:rPr lang="en-US" altLang="ja-JP" sz="2400" b="1" dirty="0" smtClean="0">
                <a:solidFill>
                  <a:srgbClr val="0070C0"/>
                </a:solidFill>
                <a:latin typeface="Times New Roman" pitchFamily="18" charset="0"/>
                <a:ea typeface="Times New Roman" pitchFamily="18" charset="0"/>
                <a:cs typeface="Times New Roman" pitchFamily="18" charset="0"/>
              </a:rPr>
              <a:t>- The R</a:t>
            </a:r>
            <a:r>
              <a:rPr lang="en-US" altLang="ja-JP" sz="2400" b="1" baseline="30000" dirty="0" smtClean="0">
                <a:solidFill>
                  <a:srgbClr val="0070C0"/>
                </a:solidFill>
                <a:latin typeface="Times New Roman" pitchFamily="18" charset="0"/>
                <a:ea typeface="Times New Roman" pitchFamily="18" charset="0"/>
                <a:cs typeface="Times New Roman" pitchFamily="18" charset="0"/>
              </a:rPr>
              <a:t>2 </a:t>
            </a:r>
            <a:r>
              <a:rPr lang="en-US" altLang="ja-JP" sz="2400" b="1" dirty="0" smtClean="0">
                <a:solidFill>
                  <a:srgbClr val="0070C0"/>
                </a:solidFill>
                <a:latin typeface="Times New Roman" pitchFamily="18" charset="0"/>
                <a:ea typeface="Times New Roman" pitchFamily="18" charset="0"/>
                <a:cs typeface="Times New Roman" pitchFamily="18" charset="0"/>
              </a:rPr>
              <a:t>value is not very high</a:t>
            </a:r>
            <a:endParaRPr lang="en-US" altLang="ja-JP" sz="2400" b="1" dirty="0">
              <a:solidFill>
                <a:srgbClr val="0070C0"/>
              </a:solidFill>
              <a:latin typeface="Times New Roman" pitchFamily="18" charset="0"/>
              <a:ea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2667000" y="4114800"/>
          <a:ext cx="2971800" cy="1295400"/>
        </p:xfrm>
        <a:graphic>
          <a:graphicData uri="http://schemas.openxmlformats.org/drawingml/2006/table">
            <a:tbl>
              <a:tblPr/>
              <a:tblGrid>
                <a:gridCol w="742950"/>
                <a:gridCol w="742950"/>
                <a:gridCol w="742950"/>
                <a:gridCol w="742950"/>
              </a:tblGrid>
              <a:tr h="323850">
                <a:tc>
                  <a:txBody>
                    <a:bodyPr/>
                    <a:lstStyle/>
                    <a:p>
                      <a:pPr marL="0" marR="0" algn="ctr">
                        <a:lnSpc>
                          <a:spcPct val="115000"/>
                        </a:lnSpc>
                        <a:spcBef>
                          <a:spcPts val="0"/>
                        </a:spcBef>
                        <a:spcAft>
                          <a:spcPts val="0"/>
                        </a:spcAft>
                      </a:pPr>
                      <a:r>
                        <a:rPr lang="en-US" sz="1800" b="1" dirty="0">
                          <a:solidFill>
                            <a:srgbClr val="000000"/>
                          </a:solidFill>
                          <a:latin typeface="Times New Roman"/>
                          <a:ea typeface="MS Mincho"/>
                        </a:rPr>
                        <a:t> </a:t>
                      </a:r>
                      <a:endParaRPr lang="en-US" sz="20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Y</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X</a:t>
                      </a:r>
                      <a:r>
                        <a:rPr lang="en-US" sz="1800" b="1" baseline="-25000">
                          <a:solidFill>
                            <a:srgbClr val="000000"/>
                          </a:solidFill>
                          <a:latin typeface="Times New Roman"/>
                          <a:ea typeface="MS Mincho"/>
                        </a:rPr>
                        <a:t>1</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X</a:t>
                      </a:r>
                      <a:r>
                        <a:rPr lang="en-US" sz="1800" b="1" baseline="-25000">
                          <a:solidFill>
                            <a:srgbClr val="000000"/>
                          </a:solidFill>
                          <a:latin typeface="Times New Roman"/>
                          <a:ea typeface="MS Mincho"/>
                        </a:rPr>
                        <a:t>5</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50">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Y</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1</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 </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 </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50">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X</a:t>
                      </a:r>
                      <a:r>
                        <a:rPr lang="en-US" sz="1800" b="1" baseline="-25000">
                          <a:solidFill>
                            <a:srgbClr val="000000"/>
                          </a:solidFill>
                          <a:latin typeface="Times New Roman"/>
                          <a:ea typeface="MS Mincho"/>
                        </a:rPr>
                        <a:t>1</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0.676</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1</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 </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50">
                <a:tc>
                  <a:txBody>
                    <a:bodyPr/>
                    <a:lstStyle/>
                    <a:p>
                      <a:pPr marL="0" marR="0" algn="ctr">
                        <a:lnSpc>
                          <a:spcPct val="115000"/>
                        </a:lnSpc>
                        <a:spcBef>
                          <a:spcPts val="0"/>
                        </a:spcBef>
                        <a:spcAft>
                          <a:spcPts val="0"/>
                        </a:spcAft>
                      </a:pPr>
                      <a:r>
                        <a:rPr lang="en-US" sz="1800" b="1" dirty="0">
                          <a:solidFill>
                            <a:srgbClr val="000000"/>
                          </a:solidFill>
                          <a:latin typeface="Times New Roman"/>
                          <a:ea typeface="MS Mincho"/>
                        </a:rPr>
                        <a:t>X</a:t>
                      </a:r>
                      <a:r>
                        <a:rPr lang="en-US" sz="1800" b="1" baseline="-25000" dirty="0">
                          <a:solidFill>
                            <a:srgbClr val="000000"/>
                          </a:solidFill>
                          <a:latin typeface="Times New Roman"/>
                          <a:ea typeface="MS Mincho"/>
                        </a:rPr>
                        <a:t>5</a:t>
                      </a:r>
                      <a:endParaRPr lang="en-US" sz="20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0.656</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MS Mincho"/>
                        </a:rPr>
                        <a:t>0.819</a:t>
                      </a:r>
                      <a:endParaRPr lang="en-US" sz="2000" b="1">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000000"/>
                          </a:solidFill>
                          <a:latin typeface="Times New Roman"/>
                          <a:ea typeface="MS Mincho"/>
                        </a:rPr>
                        <a:t>1</a:t>
                      </a:r>
                      <a:endParaRPr lang="en-US" sz="2000" b="1" dirty="0">
                        <a:latin typeface="Times New Roman"/>
                        <a:ea typeface="MS Mincho"/>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889" name="Rectangle 1"/>
          <p:cNvSpPr>
            <a:spLocks noChangeArrowheads="1"/>
          </p:cNvSpPr>
          <p:nvPr/>
        </p:nvSpPr>
        <p:spPr bwMode="auto">
          <a:xfrm>
            <a:off x="0" y="2057400"/>
            <a:ext cx="9144000" cy="20005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190625" algn="l"/>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From the table 1, it can be observed from the values of VIF that the variables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1</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and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5</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are highly correlated. </a:t>
            </a:r>
          </a:p>
          <a:p>
            <a:pPr marL="0" marR="0" lvl="0" indent="0" algn="just" defTabSz="914400" rtl="0" eaLnBrk="1" fontAlgn="base" latinLnBrk="0" hangingPunct="1">
              <a:lnSpc>
                <a:spcPct val="100000"/>
              </a:lnSpc>
              <a:spcBef>
                <a:spcPct val="0"/>
              </a:spcBef>
              <a:spcAft>
                <a:spcPct val="0"/>
              </a:spcAft>
              <a:buClrTx/>
              <a:buSzTx/>
              <a:buFontTx/>
              <a:buNone/>
              <a:tabLst>
                <a:tab pos="1190625" algn="l"/>
              </a:tabLst>
            </a:pPr>
            <a:endPar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1190625" algn="l"/>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The correlation coefficient between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1</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and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5</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and that between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1</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and Y and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2</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and Y are given in Table-</a:t>
            </a:r>
            <a:r>
              <a:rPr lang="en-US" altLang="ja-JP" b="1" dirty="0" smtClean="0">
                <a:solidFill>
                  <a:srgbClr val="000000"/>
                </a:solidFill>
                <a:latin typeface="Verdana" pitchFamily="34" charset="0"/>
                <a:ea typeface="Verdana" pitchFamily="34" charset="0"/>
                <a:cs typeface="Verdana" pitchFamily="34" charset="0"/>
              </a:rPr>
              <a:t>2</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tab pos="1190625" algn="l"/>
              </a:tabLst>
            </a:pPr>
            <a:endParaRPr kumimoji="0" lang="en-US" altLang="ja-JP" sz="16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190625" algn="l"/>
              </a:tabLst>
            </a:pP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Table -</a:t>
            </a:r>
            <a:r>
              <a:rPr lang="en-US" altLang="ja-JP" b="1" dirty="0">
                <a:solidFill>
                  <a:srgbClr val="000000"/>
                </a:solidFill>
                <a:latin typeface="Verdana" pitchFamily="34" charset="0"/>
                <a:ea typeface="Verdana" pitchFamily="34" charset="0"/>
                <a:cs typeface="Verdana" pitchFamily="34" charset="0"/>
              </a:rPr>
              <a:t>2</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Correlation coefficient among Y,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1</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and X</a:t>
            </a:r>
            <a:r>
              <a:rPr kumimoji="0" lang="en-US" altLang="ja-JP"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5</a:t>
            </a:r>
            <a:r>
              <a:rPr kumimoji="0" lang="en-US" altLang="ja-JP"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endParaRPr kumimoji="0" lang="en-US" altLang="ja-JP" sz="28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10" name="Rectangle 9"/>
          <p:cNvSpPr/>
          <p:nvPr/>
        </p:nvSpPr>
        <p:spPr>
          <a:xfrm>
            <a:off x="0" y="5766137"/>
            <a:ext cx="9144000" cy="1015663"/>
          </a:xfrm>
          <a:prstGeom prst="rect">
            <a:avLst/>
          </a:prstGeom>
        </p:spPr>
        <p:txBody>
          <a:bodyPr wrap="square">
            <a:spAutoFit/>
          </a:bodyPr>
          <a:lstStyle/>
          <a:p>
            <a:r>
              <a:rPr lang="en-US" sz="2000" b="1" dirty="0" smtClean="0">
                <a:latin typeface="Verdana" pitchFamily="34" charset="0"/>
                <a:ea typeface="Verdana" pitchFamily="34" charset="0"/>
                <a:cs typeface="Verdana" pitchFamily="34" charset="0"/>
              </a:rPr>
              <a:t>Variable </a:t>
            </a:r>
            <a:r>
              <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X</a:t>
            </a:r>
            <a:r>
              <a:rPr kumimoji="0" lang="en-US" altLang="ja-JP" sz="2000" b="1"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1</a:t>
            </a:r>
            <a:r>
              <a:rPr lang="en-US" altLang="ja-JP" sz="2000" b="1" dirty="0" smtClean="0">
                <a:latin typeface="Verdana" pitchFamily="34" charset="0"/>
                <a:ea typeface="Verdana" pitchFamily="34" charset="0"/>
                <a:cs typeface="Verdana" pitchFamily="34" charset="0"/>
              </a:rPr>
              <a:t>removed from the </a:t>
            </a:r>
            <a:r>
              <a:rPr lang="en-US" sz="2000" b="1" dirty="0" smtClean="0">
                <a:latin typeface="Verdana" pitchFamily="34" charset="0"/>
                <a:ea typeface="Verdana" pitchFamily="34" charset="0"/>
                <a:cs typeface="Verdana" pitchFamily="34" charset="0"/>
              </a:rPr>
              <a:t>model </a:t>
            </a:r>
            <a:r>
              <a:rPr lang="en-US" sz="2000" b="1" dirty="0" smtClean="0">
                <a:latin typeface="Verdana" pitchFamily="34" charset="0"/>
                <a:ea typeface="Verdana" pitchFamily="34" charset="0"/>
                <a:cs typeface="Verdana" pitchFamily="34" charset="0"/>
              </a:rPr>
              <a:t>and new model developed with the  strength </a:t>
            </a:r>
            <a:r>
              <a:rPr lang="en-US" sz="2000" b="1" dirty="0">
                <a:latin typeface="Verdana" pitchFamily="34" charset="0"/>
                <a:ea typeface="Verdana" pitchFamily="34" charset="0"/>
                <a:cs typeface="Verdana" pitchFamily="34" charset="0"/>
              </a:rPr>
              <a:t>is measured by R</a:t>
            </a:r>
            <a:r>
              <a:rPr lang="en-US" sz="2000" b="1" baseline="30000" dirty="0">
                <a:latin typeface="Verdana" pitchFamily="34" charset="0"/>
                <a:ea typeface="Verdana" pitchFamily="34" charset="0"/>
                <a:cs typeface="Verdana" pitchFamily="34" charset="0"/>
              </a:rPr>
              <a:t>2</a:t>
            </a:r>
            <a:r>
              <a:rPr lang="en-US" sz="2000" b="1" dirty="0">
                <a:latin typeface="Verdana" pitchFamily="34" charset="0"/>
                <a:ea typeface="Verdana" pitchFamily="34" charset="0"/>
                <a:cs typeface="Verdana" pitchFamily="34" charset="0"/>
              </a:rPr>
              <a:t> = 0.636 and R</a:t>
            </a:r>
            <a:r>
              <a:rPr lang="en-US" sz="2000" b="1" baseline="30000" dirty="0">
                <a:latin typeface="Verdana" pitchFamily="34" charset="0"/>
                <a:ea typeface="Verdana" pitchFamily="34" charset="0"/>
                <a:cs typeface="Verdana" pitchFamily="34" charset="0"/>
              </a:rPr>
              <a:t>2</a:t>
            </a:r>
            <a:r>
              <a:rPr lang="en-US" sz="2000" b="1" baseline="-25000" dirty="0">
                <a:latin typeface="Verdana" pitchFamily="34" charset="0"/>
                <a:ea typeface="Verdana" pitchFamily="34" charset="0"/>
                <a:cs typeface="Verdana" pitchFamily="34" charset="0"/>
              </a:rPr>
              <a:t>adj</a:t>
            </a:r>
            <a:r>
              <a:rPr lang="en-US" sz="2000" b="1" dirty="0">
                <a:latin typeface="Verdana" pitchFamily="34" charset="0"/>
                <a:ea typeface="Verdana" pitchFamily="34" charset="0"/>
                <a:cs typeface="Verdana" pitchFamily="34" charset="0"/>
              </a:rPr>
              <a:t> = 0.619.</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4" name="Rectangle 3"/>
          <p:cNvSpPr/>
          <p:nvPr/>
        </p:nvSpPr>
        <p:spPr>
          <a:xfrm>
            <a:off x="-28595" y="533400"/>
            <a:ext cx="5057795" cy="400110"/>
          </a:xfrm>
          <a:prstGeom prst="rect">
            <a:avLst/>
          </a:prstGeom>
        </p:spPr>
        <p:txBody>
          <a:bodyPr wrap="none">
            <a:spAutoFit/>
          </a:bodyPr>
          <a:lstStyle/>
          <a:p>
            <a:r>
              <a:rPr lang="en-US" altLang="ja-JP" sz="2000" b="1" dirty="0" smtClean="0">
                <a:solidFill>
                  <a:srgbClr val="0070C0"/>
                </a:solidFill>
                <a:latin typeface="Verdana" pitchFamily="34" charset="0"/>
                <a:ea typeface="Verdana" pitchFamily="34" charset="0"/>
                <a:cs typeface="Verdana" pitchFamily="34" charset="0"/>
              </a:rPr>
              <a:t>Resolving Multi- </a:t>
            </a:r>
            <a:r>
              <a:rPr lang="en-US" altLang="ja-JP" sz="2000" b="1" dirty="0" err="1" smtClean="0">
                <a:solidFill>
                  <a:srgbClr val="0070C0"/>
                </a:solidFill>
                <a:latin typeface="Verdana" pitchFamily="34" charset="0"/>
                <a:ea typeface="Verdana" pitchFamily="34" charset="0"/>
                <a:cs typeface="Verdana" pitchFamily="34" charset="0"/>
              </a:rPr>
              <a:t>colinearity</a:t>
            </a:r>
            <a:r>
              <a:rPr lang="en-US" altLang="ja-JP" sz="2000" b="1" dirty="0" smtClean="0">
                <a:solidFill>
                  <a:srgbClr val="0070C0"/>
                </a:solidFill>
                <a:latin typeface="Verdana" pitchFamily="34" charset="0"/>
                <a:ea typeface="Verdana" pitchFamily="34" charset="0"/>
                <a:cs typeface="Verdana" pitchFamily="34" charset="0"/>
              </a:rPr>
              <a:t> issue </a:t>
            </a:r>
            <a:endParaRPr lang="en-US" sz="2000" dirty="0">
              <a:latin typeface="Verdana" pitchFamily="34" charset="0"/>
              <a:ea typeface="Verdana" pitchFamily="34" charset="0"/>
              <a:cs typeface="Verdana" pitchFamily="34" charset="0"/>
            </a:endParaRPr>
          </a:p>
        </p:txBody>
      </p:sp>
      <p:sp>
        <p:nvSpPr>
          <p:cNvPr id="5" name="Rectangle 1"/>
          <p:cNvSpPr>
            <a:spLocks noChangeArrowheads="1"/>
          </p:cNvSpPr>
          <p:nvPr/>
        </p:nvSpPr>
        <p:spPr bwMode="auto">
          <a:xfrm>
            <a:off x="0" y="1066800"/>
            <a:ext cx="9144000" cy="1641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Two approaches</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285750" indent="-285750" algn="just" eaLnBrk="0" fontAlgn="base" hangingPunct="0">
              <a:lnSpc>
                <a:spcPct val="85000"/>
              </a:lnSpc>
              <a:spcBef>
                <a:spcPct val="0"/>
              </a:spcBef>
              <a:spcAft>
                <a:spcPct val="0"/>
              </a:spcAft>
              <a:buSzPct val="90000"/>
              <a:buFontTx/>
              <a:buChar char="•"/>
              <a:defRPr/>
            </a:pPr>
            <a:r>
              <a:rPr lang="en-US" altLang="ja-JP" sz="2300" b="1" dirty="0">
                <a:latin typeface="Times New Roman" pitchFamily="18" charset="0"/>
                <a:cs typeface="Arial" charset="0"/>
              </a:rPr>
              <a:t>identify </a:t>
            </a:r>
            <a:r>
              <a:rPr lang="en-US" altLang="ja-JP" sz="2300" b="1" dirty="0" smtClean="0">
                <a:latin typeface="Times New Roman" pitchFamily="18" charset="0"/>
                <a:cs typeface="Arial" charset="0"/>
              </a:rPr>
              <a:t>and remove one of the variables form a pair which are highly correlated.</a:t>
            </a:r>
          </a:p>
          <a:p>
            <a:pPr marL="285750" indent="-285750" algn="just" eaLnBrk="0" fontAlgn="base" hangingPunct="0">
              <a:lnSpc>
                <a:spcPct val="85000"/>
              </a:lnSpc>
              <a:spcBef>
                <a:spcPct val="0"/>
              </a:spcBef>
              <a:spcAft>
                <a:spcPct val="0"/>
              </a:spcAft>
              <a:buSzPct val="90000"/>
              <a:buFontTx/>
              <a:buChar char="•"/>
              <a:defRPr/>
            </a:pPr>
            <a:r>
              <a:rPr lang="en-US" altLang="ja-JP" sz="2300" b="1" dirty="0" smtClean="0">
                <a:latin typeface="Times New Roman" pitchFamily="18" charset="0"/>
                <a:cs typeface="Arial" charset="0"/>
              </a:rPr>
              <a:t>Use Principal Component Regression (PCR)</a:t>
            </a:r>
            <a:endParaRPr lang="en-US" altLang="ja-JP" sz="2300" b="1" dirty="0">
              <a:latin typeface="Times New Roman" pitchFamily="18" charset="0"/>
              <a:cs typeface="Arial" charset="0"/>
            </a:endParaRPr>
          </a:p>
        </p:txBody>
      </p:sp>
      <p:sp>
        <p:nvSpPr>
          <p:cNvPr id="6" name="Rectangle 5"/>
          <p:cNvSpPr/>
          <p:nvPr/>
        </p:nvSpPr>
        <p:spPr>
          <a:xfrm>
            <a:off x="76200" y="2895600"/>
            <a:ext cx="9067800" cy="3108543"/>
          </a:xfrm>
          <a:prstGeom prst="rect">
            <a:avLst/>
          </a:prstGeom>
        </p:spPr>
        <p:txBody>
          <a:bodyPr wrap="square">
            <a:spAutoFit/>
          </a:bodyPr>
          <a:lstStyle/>
          <a:p>
            <a:r>
              <a:rPr lang="en-US" sz="2000" b="1" dirty="0" smtClean="0">
                <a:latin typeface="Verdana" pitchFamily="34" charset="0"/>
                <a:ea typeface="Verdana" pitchFamily="34" charset="0"/>
                <a:cs typeface="Verdana" pitchFamily="34" charset="0"/>
              </a:rPr>
              <a:t>Regression </a:t>
            </a:r>
            <a:r>
              <a:rPr lang="en-US" sz="2000" b="1" dirty="0">
                <a:latin typeface="Verdana" pitchFamily="34" charset="0"/>
                <a:ea typeface="Verdana" pitchFamily="34" charset="0"/>
                <a:cs typeface="Verdana" pitchFamily="34" charset="0"/>
              </a:rPr>
              <a:t>analysis based on PCA are </a:t>
            </a:r>
            <a:r>
              <a:rPr lang="en-US" sz="2000" b="1" dirty="0" smtClean="0">
                <a:latin typeface="Verdana" pitchFamily="34" charset="0"/>
                <a:ea typeface="Verdana" pitchFamily="34" charset="0"/>
                <a:cs typeface="Verdana" pitchFamily="34" charset="0"/>
              </a:rPr>
              <a:t>not carried out because:</a:t>
            </a:r>
          </a:p>
          <a:p>
            <a:endParaRPr lang="en-US" sz="2000" dirty="0">
              <a:latin typeface="Verdana" pitchFamily="34" charset="0"/>
              <a:ea typeface="Verdana" pitchFamily="34" charset="0"/>
              <a:cs typeface="Verdana" pitchFamily="34" charset="0"/>
            </a:endParaRPr>
          </a:p>
          <a:p>
            <a:pPr marL="285750" lvl="0" indent="-285750" algn="just" eaLnBrk="0" fontAlgn="base" hangingPunct="0">
              <a:lnSpc>
                <a:spcPct val="85000"/>
              </a:lnSpc>
              <a:spcBef>
                <a:spcPct val="0"/>
              </a:spcBef>
              <a:spcAft>
                <a:spcPct val="0"/>
              </a:spcAft>
              <a:buSzPct val="90000"/>
              <a:buFontTx/>
              <a:buChar char="•"/>
              <a:defRPr/>
            </a:pPr>
            <a:r>
              <a:rPr lang="en-US" altLang="ja-JP" sz="2000" b="1" dirty="0">
                <a:latin typeface="Times New Roman" pitchFamily="18" charset="0"/>
                <a:cs typeface="Arial" charset="0"/>
              </a:rPr>
              <a:t>The principal components may have no sensible physical interpretation.</a:t>
            </a:r>
          </a:p>
          <a:p>
            <a:pPr marL="285750" lvl="0" indent="-285750" algn="just" eaLnBrk="0" fontAlgn="base" hangingPunct="0">
              <a:lnSpc>
                <a:spcPct val="85000"/>
              </a:lnSpc>
              <a:spcBef>
                <a:spcPct val="0"/>
              </a:spcBef>
              <a:spcAft>
                <a:spcPct val="0"/>
              </a:spcAft>
              <a:buSzPct val="90000"/>
              <a:buFontTx/>
              <a:buChar char="•"/>
              <a:defRPr/>
            </a:pPr>
            <a:r>
              <a:rPr lang="en-US" altLang="ja-JP" sz="2000" b="1" dirty="0">
                <a:latin typeface="Times New Roman" pitchFamily="18" charset="0"/>
                <a:cs typeface="Arial" charset="0"/>
              </a:rPr>
              <a:t>The principal components are linear combination of all the independent variables. Consequently, in an industrial setup exercising control over all the independent variables may turn out to be a formidable task if the regression model is built on the principal components.</a:t>
            </a:r>
          </a:p>
          <a:p>
            <a:pPr marL="285750" lvl="0" indent="-285750" algn="just" eaLnBrk="0" fontAlgn="base" hangingPunct="0">
              <a:lnSpc>
                <a:spcPct val="85000"/>
              </a:lnSpc>
              <a:spcBef>
                <a:spcPct val="0"/>
              </a:spcBef>
              <a:spcAft>
                <a:spcPct val="0"/>
              </a:spcAft>
              <a:buSzPct val="90000"/>
              <a:buFontTx/>
              <a:buChar char="•"/>
              <a:defRPr/>
            </a:pPr>
            <a:r>
              <a:rPr lang="en-US" altLang="ja-JP" sz="2000" b="1" dirty="0">
                <a:latin typeface="Times New Roman" pitchFamily="18" charset="0"/>
                <a:cs typeface="Arial" charset="0"/>
              </a:rPr>
              <a:t>The dependent variable may not be well predicted by the principal components, even if it is well predicted by some other linear combination of the independent </a:t>
            </a:r>
            <a:r>
              <a:rPr lang="en-US" altLang="ja-JP" sz="2000" b="1" dirty="0" smtClean="0">
                <a:latin typeface="Times New Roman" pitchFamily="18" charset="0"/>
                <a:cs typeface="Arial" charset="0"/>
              </a:rPr>
              <a:t>variables.</a:t>
            </a:r>
            <a:endParaRPr lang="en-US" altLang="ja-JP" sz="2000" b="1" dirty="0">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Line 2"/>
          <p:cNvSpPr>
            <a:spLocks noChangeShapeType="1"/>
          </p:cNvSpPr>
          <p:nvPr/>
        </p:nvSpPr>
        <p:spPr bwMode="auto">
          <a:xfrm>
            <a:off x="0" y="533400"/>
            <a:ext cx="9144000" cy="0"/>
          </a:xfrm>
          <a:prstGeom prst="line">
            <a:avLst/>
          </a:prstGeom>
          <a:noFill/>
          <a:ln w="57150" cmpd="thinThick">
            <a:solidFill>
              <a:schemeClr val="tx1"/>
            </a:solidFill>
            <a:round/>
            <a:headEnd/>
            <a:tailEnd/>
          </a:ln>
        </p:spPr>
        <p:txBody>
          <a:bodyPr/>
          <a:lstStyle/>
          <a:p>
            <a:endParaRPr lang="en-US"/>
          </a:p>
        </p:txBody>
      </p:sp>
      <p:sp>
        <p:nvSpPr>
          <p:cNvPr id="119811" name="Text Box 3"/>
          <p:cNvSpPr txBox="1">
            <a:spLocks noChangeArrowheads="1"/>
          </p:cNvSpPr>
          <p:nvPr/>
        </p:nvSpPr>
        <p:spPr bwMode="auto">
          <a:xfrm>
            <a:off x="0" y="76200"/>
            <a:ext cx="6934200" cy="396875"/>
          </a:xfrm>
          <a:prstGeom prst="rect">
            <a:avLst/>
          </a:prstGeom>
          <a:noFill/>
          <a:ln w="9525">
            <a:noFill/>
            <a:miter lim="800000"/>
            <a:headEnd/>
            <a:tailEnd/>
          </a:ln>
        </p:spPr>
        <p:txBody>
          <a:bodyPr>
            <a:spAutoFit/>
          </a:bodyPr>
          <a:lstStyle/>
          <a:p>
            <a:pPr>
              <a:spcBef>
                <a:spcPct val="50000"/>
              </a:spcBef>
            </a:pPr>
            <a:r>
              <a:rPr lang="en-US" altLang="en-US" sz="2000" b="1" dirty="0" smtClean="0">
                <a:solidFill>
                  <a:srgbClr val="333300"/>
                </a:solidFill>
                <a:latin typeface="Verdana" pitchFamily="34" charset="0"/>
                <a:ea typeface="Verdana" pitchFamily="34" charset="0"/>
                <a:cs typeface="Verdana" pitchFamily="34" charset="0"/>
              </a:rPr>
              <a:t>Case Example - Regression</a:t>
            </a:r>
            <a:endParaRPr lang="en-US" altLang="en-US" sz="2000" b="1" dirty="0">
              <a:solidFill>
                <a:srgbClr val="333300"/>
              </a:solidFill>
              <a:latin typeface="Verdana" pitchFamily="34" charset="0"/>
              <a:ea typeface="Verdana" pitchFamily="34" charset="0"/>
              <a:cs typeface="Verdana" pitchFamily="34" charset="0"/>
            </a:endParaRPr>
          </a:p>
        </p:txBody>
      </p:sp>
      <p:sp>
        <p:nvSpPr>
          <p:cNvPr id="4" name="Rectangle 3"/>
          <p:cNvSpPr/>
          <p:nvPr/>
        </p:nvSpPr>
        <p:spPr>
          <a:xfrm>
            <a:off x="0" y="609600"/>
            <a:ext cx="4108048" cy="461665"/>
          </a:xfrm>
          <a:prstGeom prst="rect">
            <a:avLst/>
          </a:prstGeom>
        </p:spPr>
        <p:txBody>
          <a:bodyPr wrap="none">
            <a:spAutoFit/>
          </a:bodyPr>
          <a:lstStyle/>
          <a:p>
            <a:pPr lvl="0" algn="just" fontAlgn="base">
              <a:spcBef>
                <a:spcPct val="0"/>
              </a:spcBef>
              <a:spcAft>
                <a:spcPct val="0"/>
              </a:spcAft>
            </a:pPr>
            <a:r>
              <a:rPr kumimoji="0" lang="en-US" sz="2400"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The predictive model (Final) :</a:t>
            </a:r>
          </a:p>
        </p:txBody>
      </p:sp>
      <p:graphicFrame>
        <p:nvGraphicFramePr>
          <p:cNvPr id="8193" name="Object 1"/>
          <p:cNvGraphicFramePr>
            <a:graphicFrameLocks noChangeAspect="1"/>
          </p:cNvGraphicFramePr>
          <p:nvPr/>
        </p:nvGraphicFramePr>
        <p:xfrm>
          <a:off x="92589" y="1219200"/>
          <a:ext cx="9051411" cy="304800"/>
        </p:xfrm>
        <a:graphic>
          <a:graphicData uri="http://schemas.openxmlformats.org/presentationml/2006/ole">
            <p:oleObj spid="_x0000_s8193" name="Equation" r:id="rId4" imgW="6819840" imgH="228600" progId="Equation.3">
              <p:embed/>
            </p:oleObj>
          </a:graphicData>
        </a:graphic>
      </p:graphicFrame>
      <p:graphicFrame>
        <p:nvGraphicFramePr>
          <p:cNvPr id="8194" name="Object 2"/>
          <p:cNvGraphicFramePr>
            <a:graphicFrameLocks noChangeAspect="1"/>
          </p:cNvGraphicFramePr>
          <p:nvPr/>
        </p:nvGraphicFramePr>
        <p:xfrm>
          <a:off x="609600" y="1616075"/>
          <a:ext cx="8417636" cy="288925"/>
        </p:xfrm>
        <a:graphic>
          <a:graphicData uri="http://schemas.openxmlformats.org/presentationml/2006/ole">
            <p:oleObj spid="_x0000_s8194" name="Equation" r:id="rId5" imgW="6642000" imgH="228600" progId="Equation.3">
              <p:embed/>
            </p:oleObj>
          </a:graphicData>
        </a:graphic>
      </p:graphicFrame>
      <p:graphicFrame>
        <p:nvGraphicFramePr>
          <p:cNvPr id="8195" name="Object 3"/>
          <p:cNvGraphicFramePr>
            <a:graphicFrameLocks noChangeAspect="1"/>
          </p:cNvGraphicFramePr>
          <p:nvPr/>
        </p:nvGraphicFramePr>
        <p:xfrm>
          <a:off x="660400" y="1981200"/>
          <a:ext cx="5892800" cy="348795"/>
        </p:xfrm>
        <a:graphic>
          <a:graphicData uri="http://schemas.openxmlformats.org/presentationml/2006/ole">
            <p:oleObj spid="_x0000_s8195" name="Equation" r:id="rId6" imgW="4076640" imgH="241200" progId="Equation.3">
              <p:embed/>
            </p:oleObj>
          </a:graphicData>
        </a:graphic>
      </p:graphicFrame>
      <p:sp>
        <p:nvSpPr>
          <p:cNvPr id="8196" name="Rectangle 4"/>
          <p:cNvSpPr>
            <a:spLocks noChangeArrowheads="1"/>
          </p:cNvSpPr>
          <p:nvPr/>
        </p:nvSpPr>
        <p:spPr bwMode="auto">
          <a:xfrm>
            <a:off x="1372259" y="2558534"/>
            <a:ext cx="449514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with R</a:t>
            </a:r>
            <a:r>
              <a:rPr kumimoji="0" lang="en-US" altLang="ja-JP"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2 </a:t>
            </a:r>
            <a:r>
              <a:rPr kumimoji="0" lang="en-US" altLang="ja-JP"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value of 0.72 and R</a:t>
            </a:r>
            <a:r>
              <a:rPr kumimoji="0" lang="en-US" altLang="ja-JP"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2</a:t>
            </a:r>
            <a:r>
              <a:rPr kumimoji="0" lang="en-US" altLang="ja-JP" b="1" i="0" u="none" strike="noStrike" cap="none" normalizeH="0" baseline="-30000" dirty="0" smtClean="0">
                <a:ln>
                  <a:noFill/>
                </a:ln>
                <a:solidFill>
                  <a:schemeClr val="tx1"/>
                </a:solidFill>
                <a:effectLst/>
                <a:latin typeface="Times New Roman" pitchFamily="18" charset="0"/>
                <a:ea typeface="MS Mincho" pitchFamily="49" charset="-128"/>
                <a:cs typeface="Times New Roman" pitchFamily="18" charset="0"/>
              </a:rPr>
              <a:t>adj</a:t>
            </a:r>
            <a:r>
              <a:rPr kumimoji="0" lang="en-US" altLang="ja-JP"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value of 0.70.</a:t>
            </a:r>
            <a:endParaRPr kumimoji="0" lang="en-US" altLang="ja-JP" sz="2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8"/>
          <p:cNvPicPr/>
          <p:nvPr/>
        </p:nvPicPr>
        <p:blipFill>
          <a:blip r:embed="rId7" cstate="print"/>
          <a:srcRect/>
          <a:stretch>
            <a:fillRect/>
          </a:stretch>
        </p:blipFill>
        <p:spPr bwMode="auto">
          <a:xfrm>
            <a:off x="2514600" y="3558397"/>
            <a:ext cx="3079630" cy="2156603"/>
          </a:xfrm>
          <a:prstGeom prst="rect">
            <a:avLst/>
          </a:prstGeom>
          <a:noFill/>
          <a:ln w="9525">
            <a:noFill/>
            <a:miter lim="800000"/>
            <a:headEnd/>
            <a:tailEnd/>
          </a:ln>
        </p:spPr>
      </p:pic>
      <p:sp>
        <p:nvSpPr>
          <p:cNvPr id="8197" name="Rectangle 5"/>
          <p:cNvSpPr>
            <a:spLocks noChangeArrowheads="1"/>
          </p:cNvSpPr>
          <p:nvPr/>
        </p:nvSpPr>
        <p:spPr bwMode="auto">
          <a:xfrm>
            <a:off x="304800" y="5865912"/>
            <a:ext cx="5803192"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4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Fig-3: The predicted </a:t>
            </a:r>
            <a:r>
              <a:rPr kumimoji="0" lang="en-US" altLang="ja-JP" sz="1400" b="1"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vs</a:t>
            </a:r>
            <a:r>
              <a:rPr kumimoji="0" lang="en-US" altLang="ja-JP" sz="1400" b="1"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actual graph for MSFE efficiency</a:t>
            </a:r>
            <a:endParaRPr kumimoji="0" lang="en-US" altLang="ja-JP" sz="2000" b="1"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972</Words>
  <Application>Microsoft Office PowerPoint</Application>
  <PresentationFormat>On-screen Show (4:3)</PresentationFormat>
  <Paragraphs>211</Paragraphs>
  <Slides>11</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ASHOK</dc:creator>
  <cp:lastModifiedBy>ASHOK</cp:lastModifiedBy>
  <cp:revision>2</cp:revision>
  <dcterms:created xsi:type="dcterms:W3CDTF">2014-08-10T04:44:34Z</dcterms:created>
  <dcterms:modified xsi:type="dcterms:W3CDTF">2014-08-10T16:09:23Z</dcterms:modified>
</cp:coreProperties>
</file>