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charts/chart6.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58" r:id="rId3"/>
    <p:sldId id="257" r:id="rId4"/>
    <p:sldId id="259" r:id="rId5"/>
    <p:sldId id="262" r:id="rId6"/>
    <p:sldId id="260"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84" autoAdjust="0"/>
    <p:restoredTop sz="94660"/>
  </p:normalViewPr>
  <p:slideViewPr>
    <p:cSldViewPr snapToGrid="0">
      <p:cViewPr varScale="1">
        <p:scale>
          <a:sx n="73" d="100"/>
          <a:sy n="73" d="100"/>
        </p:scale>
        <p:origin x="-390" y="-3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Telstra-Interview-Sep-2016\Model-Accuracy-Figur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Telstra-Interview-Sep-2016\Model-Accuracy-Figure.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Telstra-Interview-Sep-2016\Model-Accuracy-Figure.xlsx" TargetMode="Externa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barChart>
        <c:barDir val="bar"/>
        <c:grouping val="clustered"/>
        <c:ser>
          <c:idx val="0"/>
          <c:order val="0"/>
          <c:tx>
            <c:strRef>
              <c:f>'C'!$B$1</c:f>
              <c:strCache>
                <c:ptCount val="1"/>
                <c:pt idx="0">
                  <c:v>Normalized PPI</c:v>
                </c:pt>
              </c:strCache>
            </c:strRef>
          </c:tx>
          <c:cat>
            <c:strRef>
              <c:f>'C'!$A$2:$A$7</c:f>
              <c:strCache>
                <c:ptCount val="6"/>
                <c:pt idx="0">
                  <c:v>Dakari Johnson, Satnam Singh Bhamara</c:v>
                </c:pt>
                <c:pt idx="1">
                  <c:v>Artūras Gudaitis</c:v>
                </c:pt>
                <c:pt idx="2">
                  <c:v>Myles Turner, Nikola Milutinov</c:v>
                </c:pt>
                <c:pt idx="3">
                  <c:v>Guillermo Hernangómez</c:v>
                </c:pt>
                <c:pt idx="4">
                  <c:v>Willie Cauley-Stein</c:v>
                </c:pt>
                <c:pt idx="5">
                  <c:v>Karl-Anthony Towns, Jahlil Okafor</c:v>
                </c:pt>
              </c:strCache>
            </c:strRef>
          </c:cat>
          <c:val>
            <c:numRef>
              <c:f>'C'!$B$2:$B$7</c:f>
              <c:numCache>
                <c:formatCode>General</c:formatCode>
                <c:ptCount val="6"/>
                <c:pt idx="0">
                  <c:v>4.84</c:v>
                </c:pt>
                <c:pt idx="1">
                  <c:v>4.8599999999999994</c:v>
                </c:pt>
                <c:pt idx="2">
                  <c:v>4.88</c:v>
                </c:pt>
                <c:pt idx="3">
                  <c:v>4.9000000000000004</c:v>
                </c:pt>
                <c:pt idx="4">
                  <c:v>4.95</c:v>
                </c:pt>
                <c:pt idx="5">
                  <c:v>4.9800000000000004</c:v>
                </c:pt>
              </c:numCache>
            </c:numRef>
          </c:val>
        </c:ser>
        <c:axId val="88322816"/>
        <c:axId val="88324352"/>
      </c:barChart>
      <c:catAx>
        <c:axId val="88322816"/>
        <c:scaling>
          <c:orientation val="minMax"/>
        </c:scaling>
        <c:axPos val="l"/>
        <c:tickLblPos val="nextTo"/>
        <c:crossAx val="88324352"/>
        <c:crosses val="autoZero"/>
        <c:auto val="1"/>
        <c:lblAlgn val="ctr"/>
        <c:lblOffset val="100"/>
      </c:catAx>
      <c:valAx>
        <c:axId val="88324352"/>
        <c:scaling>
          <c:orientation val="minMax"/>
        </c:scaling>
        <c:axPos val="b"/>
        <c:majorGridlines/>
        <c:numFmt formatCode="General" sourceLinked="1"/>
        <c:tickLblPos val="nextTo"/>
        <c:crossAx val="88322816"/>
        <c:crosses val="autoZero"/>
        <c:crossBetween val="between"/>
      </c:valAx>
      <c:spPr>
        <a:noFill/>
        <a:ln w="25400">
          <a:noFill/>
        </a:ln>
      </c:spPr>
    </c:plotArea>
    <c:legend>
      <c:legendPos val="r"/>
      <c:layout/>
    </c:legend>
    <c:plotVisOnly val="1"/>
  </c:chart>
  <c:spPr>
    <a:ln>
      <a:solidFill>
        <a:srgbClr val="FF0000"/>
      </a:solidFill>
    </a:ln>
  </c:spPr>
  <c:txPr>
    <a:bodyPr/>
    <a:lstStyle/>
    <a:p>
      <a:pPr>
        <a:defRPr sz="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bar"/>
        <c:grouping val="clustered"/>
        <c:ser>
          <c:idx val="0"/>
          <c:order val="0"/>
          <c:tx>
            <c:strRef>
              <c:f>PG!$B$1</c:f>
              <c:strCache>
                <c:ptCount val="1"/>
                <c:pt idx="0">
                  <c:v>Normalized PPI</c:v>
                </c:pt>
              </c:strCache>
            </c:strRef>
          </c:tx>
          <c:cat>
            <c:strRef>
              <c:f>PG!$A$2:$A$8</c:f>
              <c:strCache>
                <c:ptCount val="7"/>
                <c:pt idx="0">
                  <c:v>Nikola Radičević</c:v>
                </c:pt>
                <c:pt idx="1">
                  <c:v>Tyus Jones, Olivier Hanlan, Joseph Young</c:v>
                </c:pt>
                <c:pt idx="2">
                  <c:v>Tyler Harvey</c:v>
                </c:pt>
                <c:pt idx="3">
                  <c:v>Andrew Harrison, Marcus Thornton</c:v>
                </c:pt>
                <c:pt idx="4">
                  <c:v>Cameron Payne, Delon Wright</c:v>
                </c:pt>
                <c:pt idx="5">
                  <c:v>Terry Rozier, Jerian Grant</c:v>
                </c:pt>
                <c:pt idx="6">
                  <c:v>D'Angelo Russell, Emmanuel Mudiay</c:v>
                </c:pt>
              </c:strCache>
            </c:strRef>
          </c:cat>
          <c:val>
            <c:numRef>
              <c:f>PG!$B$2:$B$8</c:f>
              <c:numCache>
                <c:formatCode>General</c:formatCode>
                <c:ptCount val="7"/>
                <c:pt idx="0">
                  <c:v>4.76</c:v>
                </c:pt>
                <c:pt idx="1">
                  <c:v>4.8</c:v>
                </c:pt>
                <c:pt idx="2">
                  <c:v>4.84</c:v>
                </c:pt>
                <c:pt idx="3">
                  <c:v>4.87</c:v>
                </c:pt>
                <c:pt idx="4">
                  <c:v>4.91</c:v>
                </c:pt>
                <c:pt idx="5">
                  <c:v>4.9400000000000004</c:v>
                </c:pt>
                <c:pt idx="6">
                  <c:v>4.9700000000000006</c:v>
                </c:pt>
              </c:numCache>
            </c:numRef>
          </c:val>
        </c:ser>
        <c:axId val="88340352"/>
        <c:axId val="88341888"/>
      </c:barChart>
      <c:catAx>
        <c:axId val="88340352"/>
        <c:scaling>
          <c:orientation val="minMax"/>
        </c:scaling>
        <c:axPos val="l"/>
        <c:tickLblPos val="nextTo"/>
        <c:crossAx val="88341888"/>
        <c:crosses val="autoZero"/>
        <c:auto val="1"/>
        <c:lblAlgn val="ctr"/>
        <c:lblOffset val="100"/>
      </c:catAx>
      <c:valAx>
        <c:axId val="88341888"/>
        <c:scaling>
          <c:orientation val="minMax"/>
        </c:scaling>
        <c:axPos val="b"/>
        <c:majorGridlines/>
        <c:numFmt formatCode="General" sourceLinked="1"/>
        <c:tickLblPos val="nextTo"/>
        <c:crossAx val="88340352"/>
        <c:crosses val="autoZero"/>
        <c:crossBetween val="between"/>
      </c:valAx>
      <c:spPr>
        <a:ln>
          <a:noFill/>
        </a:ln>
      </c:spPr>
    </c:plotArea>
    <c:legend>
      <c:legendPos val="r"/>
      <c:layout/>
    </c:legend>
    <c:plotVisOnly val="1"/>
  </c:chart>
  <c:spPr>
    <a:ln>
      <a:solidFill>
        <a:srgbClr val="FF0000"/>
      </a:solidFill>
    </a:ln>
  </c:spPr>
  <c:txPr>
    <a:bodyPr/>
    <a:lstStyle/>
    <a:p>
      <a:pPr>
        <a:defRPr sz="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bar"/>
        <c:grouping val="clustered"/>
        <c:ser>
          <c:idx val="0"/>
          <c:order val="0"/>
          <c:tx>
            <c:strRef>
              <c:f>PF!$B$1</c:f>
              <c:strCache>
                <c:ptCount val="1"/>
                <c:pt idx="0">
                  <c:v>Normalized PPI</c:v>
                </c:pt>
              </c:strCache>
            </c:strRef>
          </c:tx>
          <c:cat>
            <c:strRef>
              <c:f>PF!$A$2:$A$8</c:f>
              <c:strCache>
                <c:ptCount val="7"/>
                <c:pt idx="0">
                  <c:v>Dimitrios Agravanis, Luka Mitrović</c:v>
                </c:pt>
                <c:pt idx="1">
                  <c:v>Cady Lalanne</c:v>
                </c:pt>
                <c:pt idx="2">
                  <c:v>Aaron White</c:v>
                </c:pt>
                <c:pt idx="3">
                  <c:v>Montrezl Harrell, Jordan Mickey</c:v>
                </c:pt>
                <c:pt idx="4">
                  <c:v>Jarell Martin, Chris McCullough, Kevon Looney</c:v>
                </c:pt>
                <c:pt idx="5">
                  <c:v>Bobby Portis, Larry Nance, Jr.</c:v>
                </c:pt>
                <c:pt idx="6">
                  <c:v>Trey Lyles</c:v>
                </c:pt>
              </c:strCache>
            </c:strRef>
          </c:cat>
          <c:val>
            <c:numRef>
              <c:f>PF!$B$2:$B$8</c:f>
              <c:numCache>
                <c:formatCode>General</c:formatCode>
                <c:ptCount val="7"/>
                <c:pt idx="0">
                  <c:v>4.6899999999999995</c:v>
                </c:pt>
                <c:pt idx="1">
                  <c:v>4.72</c:v>
                </c:pt>
                <c:pt idx="2">
                  <c:v>4.8499999999999996</c:v>
                </c:pt>
                <c:pt idx="3">
                  <c:v>4.88</c:v>
                </c:pt>
                <c:pt idx="4">
                  <c:v>4.92</c:v>
                </c:pt>
                <c:pt idx="5">
                  <c:v>4.96</c:v>
                </c:pt>
                <c:pt idx="6">
                  <c:v>4.9800000000000004</c:v>
                </c:pt>
              </c:numCache>
            </c:numRef>
          </c:val>
        </c:ser>
        <c:axId val="88899968"/>
        <c:axId val="88901504"/>
      </c:barChart>
      <c:catAx>
        <c:axId val="88899968"/>
        <c:scaling>
          <c:orientation val="minMax"/>
        </c:scaling>
        <c:axPos val="l"/>
        <c:tickLblPos val="nextTo"/>
        <c:crossAx val="88901504"/>
        <c:crosses val="autoZero"/>
        <c:auto val="1"/>
        <c:lblAlgn val="ctr"/>
        <c:lblOffset val="100"/>
      </c:catAx>
      <c:valAx>
        <c:axId val="88901504"/>
        <c:scaling>
          <c:orientation val="minMax"/>
          <c:max val="5"/>
        </c:scaling>
        <c:axPos val="b"/>
        <c:majorGridlines/>
        <c:numFmt formatCode="General" sourceLinked="1"/>
        <c:tickLblPos val="nextTo"/>
        <c:crossAx val="88899968"/>
        <c:crosses val="autoZero"/>
        <c:crossBetween val="between"/>
      </c:valAx>
    </c:plotArea>
    <c:legend>
      <c:legendPos val="r"/>
      <c:layout/>
    </c:legend>
    <c:plotVisOnly val="1"/>
  </c:chart>
  <c:spPr>
    <a:ln>
      <a:solidFill>
        <a:srgbClr val="FF0000"/>
      </a:solidFill>
    </a:ln>
  </c:spPr>
  <c:txPr>
    <a:bodyPr/>
    <a:lstStyle/>
    <a:p>
      <a:pPr>
        <a:defRPr sz="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barChart>
        <c:barDir val="bar"/>
        <c:grouping val="clustered"/>
        <c:ser>
          <c:idx val="0"/>
          <c:order val="0"/>
          <c:tx>
            <c:strRef>
              <c:f>SF!$B$1</c:f>
              <c:strCache>
                <c:ptCount val="1"/>
                <c:pt idx="0">
                  <c:v>Normalized PPI</c:v>
                </c:pt>
              </c:strCache>
            </c:strRef>
          </c:tx>
          <c:cat>
            <c:strRef>
              <c:f>SF!$A$2:$A$8</c:f>
              <c:strCache>
                <c:ptCount val="7"/>
                <c:pt idx="0">
                  <c:v>Stanley Johnson</c:v>
                </c:pt>
                <c:pt idx="1">
                  <c:v>Justise Winslow</c:v>
                </c:pt>
                <c:pt idx="2">
                  <c:v>Sam Dekker, Justin Anderson</c:v>
                </c:pt>
                <c:pt idx="3">
                  <c:v>Rondae Hollis-Jefferson, Anthony Brown</c:v>
                </c:pt>
                <c:pt idx="4">
                  <c:v>Juan Pablo Vaulet</c:v>
                </c:pt>
                <c:pt idx="5">
                  <c:v>Pat Connaughton</c:v>
                </c:pt>
                <c:pt idx="6">
                  <c:v>Sir'Dominic Pointer, Dani Díez, Branden Dawson, Richaun Holmes</c:v>
                </c:pt>
              </c:strCache>
            </c:strRef>
          </c:cat>
          <c:val>
            <c:numRef>
              <c:f>SF!$B$2:$B$8</c:f>
              <c:numCache>
                <c:formatCode>General</c:formatCode>
                <c:ptCount val="7"/>
                <c:pt idx="0">
                  <c:v>4.6899999999999995</c:v>
                </c:pt>
                <c:pt idx="1">
                  <c:v>4.74</c:v>
                </c:pt>
                <c:pt idx="2">
                  <c:v>4.76</c:v>
                </c:pt>
                <c:pt idx="3">
                  <c:v>4.8199999999999994</c:v>
                </c:pt>
                <c:pt idx="4">
                  <c:v>4.8599999999999994</c:v>
                </c:pt>
                <c:pt idx="5">
                  <c:v>4.9300000000000006</c:v>
                </c:pt>
                <c:pt idx="6">
                  <c:v>4.95</c:v>
                </c:pt>
              </c:numCache>
            </c:numRef>
          </c:val>
        </c:ser>
        <c:axId val="88925696"/>
        <c:axId val="88927232"/>
      </c:barChart>
      <c:catAx>
        <c:axId val="88925696"/>
        <c:scaling>
          <c:orientation val="minMax"/>
        </c:scaling>
        <c:axPos val="l"/>
        <c:tickLblPos val="nextTo"/>
        <c:crossAx val="88927232"/>
        <c:crosses val="autoZero"/>
        <c:auto val="1"/>
        <c:lblAlgn val="ctr"/>
        <c:lblOffset val="100"/>
      </c:catAx>
      <c:valAx>
        <c:axId val="88927232"/>
        <c:scaling>
          <c:orientation val="minMax"/>
        </c:scaling>
        <c:axPos val="b"/>
        <c:majorGridlines/>
        <c:numFmt formatCode="General" sourceLinked="1"/>
        <c:tickLblPos val="nextTo"/>
        <c:crossAx val="88925696"/>
        <c:crosses val="autoZero"/>
        <c:crossBetween val="between"/>
      </c:valAx>
    </c:plotArea>
    <c:legend>
      <c:legendPos val="r"/>
      <c:layout/>
    </c:legend>
    <c:plotVisOnly val="1"/>
  </c:chart>
  <c:spPr>
    <a:ln>
      <a:solidFill>
        <a:srgbClr val="FF0000"/>
      </a:solidFill>
    </a:ln>
  </c:spPr>
  <c:txPr>
    <a:bodyPr/>
    <a:lstStyle/>
    <a:p>
      <a:pPr>
        <a:defRPr sz="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bar"/>
        <c:grouping val="clustered"/>
        <c:ser>
          <c:idx val="0"/>
          <c:order val="0"/>
          <c:tx>
            <c:strRef>
              <c:f>SG!$B$1</c:f>
              <c:strCache>
                <c:ptCount val="1"/>
                <c:pt idx="0">
                  <c:v>Normalized PPI</c:v>
                </c:pt>
              </c:strCache>
            </c:strRef>
          </c:tx>
          <c:cat>
            <c:strRef>
              <c:f>SG!$A$2:$A$6</c:f>
              <c:strCache>
                <c:ptCount val="5"/>
                <c:pt idx="0">
                  <c:v>Cedi Osman, J. P. Tokoto, </c:v>
                </c:pt>
                <c:pt idx="1">
                  <c:v>Norman Powell, Marcus Eriksson, Mario Hezonja</c:v>
                </c:pt>
                <c:pt idx="2">
                  <c:v>Darrun Hilliard, Josh Richardson</c:v>
                </c:pt>
                <c:pt idx="3">
                  <c:v>Rashad Vaughn, R. J. Hunter</c:v>
                </c:pt>
                <c:pt idx="4">
                  <c:v>Devin Booker, Kelly Oubre Jr.</c:v>
                </c:pt>
              </c:strCache>
            </c:strRef>
          </c:cat>
          <c:val>
            <c:numRef>
              <c:f>SG!$B$2:$B$6</c:f>
              <c:numCache>
                <c:formatCode>General</c:formatCode>
                <c:ptCount val="5"/>
                <c:pt idx="0">
                  <c:v>4.75</c:v>
                </c:pt>
                <c:pt idx="1">
                  <c:v>4.79</c:v>
                </c:pt>
                <c:pt idx="2">
                  <c:v>4.84</c:v>
                </c:pt>
                <c:pt idx="3">
                  <c:v>4.8899999999999997</c:v>
                </c:pt>
                <c:pt idx="4">
                  <c:v>4.9800000000000004</c:v>
                </c:pt>
              </c:numCache>
            </c:numRef>
          </c:val>
        </c:ser>
        <c:axId val="89063808"/>
        <c:axId val="89065344"/>
      </c:barChart>
      <c:catAx>
        <c:axId val="89063808"/>
        <c:scaling>
          <c:orientation val="minMax"/>
        </c:scaling>
        <c:axPos val="l"/>
        <c:tickLblPos val="nextTo"/>
        <c:crossAx val="89065344"/>
        <c:crosses val="autoZero"/>
        <c:auto val="1"/>
        <c:lblAlgn val="ctr"/>
        <c:lblOffset val="100"/>
      </c:catAx>
      <c:valAx>
        <c:axId val="89065344"/>
        <c:scaling>
          <c:orientation val="minMax"/>
        </c:scaling>
        <c:axPos val="b"/>
        <c:majorGridlines/>
        <c:numFmt formatCode="General" sourceLinked="1"/>
        <c:tickLblPos val="nextTo"/>
        <c:crossAx val="89063808"/>
        <c:crosses val="autoZero"/>
        <c:crossBetween val="between"/>
      </c:valAx>
    </c:plotArea>
    <c:legend>
      <c:legendPos val="r"/>
      <c:layout/>
    </c:legend>
    <c:plotVisOnly val="1"/>
  </c:chart>
  <c:spPr>
    <a:ln>
      <a:solidFill>
        <a:srgbClr val="FF0000"/>
      </a:solidFill>
    </a:ln>
  </c:spPr>
  <c:txPr>
    <a:bodyPr/>
    <a:lstStyle/>
    <a:p>
      <a:pPr>
        <a:defRPr sz="8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a:t>Draft </a:t>
            </a:r>
            <a:r>
              <a:rPr lang="en-US" dirty="0" smtClean="0"/>
              <a:t>Composition 1</a:t>
            </a:r>
            <a:endParaRPr lang="en-US" dirty="0"/>
          </a:p>
        </c:rich>
      </c:tx>
      <c:layout/>
    </c:title>
    <c:plotArea>
      <c:layout/>
      <c:pieChart>
        <c:varyColors val="1"/>
        <c:ser>
          <c:idx val="0"/>
          <c:order val="0"/>
          <c:tx>
            <c:strRef>
              <c:f>Sheet1!$B$1</c:f>
              <c:strCache>
                <c:ptCount val="1"/>
                <c:pt idx="0">
                  <c:v>Draft Composition</c:v>
                </c:pt>
              </c:strCache>
            </c:strRef>
          </c:tx>
          <c:spPr>
            <a:ln>
              <a:solidFill>
                <a:srgbClr val="0070C0"/>
              </a:solidFill>
            </a:ln>
          </c:spPr>
          <c:cat>
            <c:strRef>
              <c:f>Sheet1!$A$2:$A$6</c:f>
              <c:strCache>
                <c:ptCount val="5"/>
                <c:pt idx="0">
                  <c:v>PF</c:v>
                </c:pt>
                <c:pt idx="1">
                  <c:v>C</c:v>
                </c:pt>
                <c:pt idx="2">
                  <c:v>PG</c:v>
                </c:pt>
                <c:pt idx="3">
                  <c:v>SF</c:v>
                </c:pt>
                <c:pt idx="4">
                  <c:v>SG</c:v>
                </c:pt>
              </c:strCache>
            </c:strRef>
          </c:cat>
          <c:val>
            <c:numRef>
              <c:f>Sheet1!$B$2:$B$6</c:f>
              <c:numCache>
                <c:formatCode>General</c:formatCode>
                <c:ptCount val="5"/>
                <c:pt idx="0">
                  <c:v>3</c:v>
                </c:pt>
                <c:pt idx="1">
                  <c:v>2</c:v>
                </c:pt>
                <c:pt idx="2">
                  <c:v>1</c:v>
                </c:pt>
                <c:pt idx="3">
                  <c:v>1</c:v>
                </c:pt>
                <c:pt idx="4">
                  <c:v>1</c:v>
                </c:pt>
              </c:numCache>
            </c:numRef>
          </c:val>
        </c:ser>
        <c:firstSliceAng val="0"/>
      </c:pieChart>
    </c:plotArea>
    <c:legend>
      <c:legendPos val="r"/>
      <c:layout/>
    </c:legend>
    <c:plotVisOnly val="1"/>
  </c:chart>
  <c:spPr>
    <a:ln>
      <a:solidFill>
        <a:srgbClr val="FF0000"/>
      </a:solidFill>
    </a:ln>
  </c:spPr>
  <c:txPr>
    <a:bodyPr/>
    <a:lstStyle/>
    <a:p>
      <a:pPr>
        <a:defRPr sz="180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US"/>
  <c:chart>
    <c:title>
      <c:layout/>
    </c:title>
    <c:plotArea>
      <c:layout/>
      <c:pieChart>
        <c:varyColors val="1"/>
        <c:ser>
          <c:idx val="0"/>
          <c:order val="0"/>
          <c:tx>
            <c:strRef>
              <c:f>Sheet1!$B$1</c:f>
              <c:strCache>
                <c:ptCount val="1"/>
                <c:pt idx="0">
                  <c:v>Draft Composition 2</c:v>
                </c:pt>
              </c:strCache>
            </c:strRef>
          </c:tx>
          <c:spPr>
            <a:ln>
              <a:solidFill>
                <a:srgbClr val="0070C0"/>
              </a:solidFill>
            </a:ln>
          </c:spPr>
          <c:cat>
            <c:strRef>
              <c:f>Sheet1!$A$2:$A$6</c:f>
              <c:strCache>
                <c:ptCount val="5"/>
                <c:pt idx="0">
                  <c:v>PF</c:v>
                </c:pt>
                <c:pt idx="1">
                  <c:v>C</c:v>
                </c:pt>
                <c:pt idx="2">
                  <c:v>PG</c:v>
                </c:pt>
                <c:pt idx="3">
                  <c:v>SF</c:v>
                </c:pt>
                <c:pt idx="4">
                  <c:v>SG</c:v>
                </c:pt>
              </c:strCache>
            </c:strRef>
          </c:cat>
          <c:val>
            <c:numRef>
              <c:f>Sheet1!$B$2:$B$6</c:f>
              <c:numCache>
                <c:formatCode>General</c:formatCode>
                <c:ptCount val="5"/>
                <c:pt idx="0">
                  <c:v>2</c:v>
                </c:pt>
                <c:pt idx="1">
                  <c:v>3</c:v>
                </c:pt>
                <c:pt idx="2">
                  <c:v>2</c:v>
                </c:pt>
                <c:pt idx="3">
                  <c:v>1</c:v>
                </c:pt>
                <c:pt idx="4">
                  <c:v>1</c:v>
                </c:pt>
              </c:numCache>
            </c:numRef>
          </c:val>
        </c:ser>
        <c:firstSliceAng val="0"/>
      </c:pieChart>
    </c:plotArea>
    <c:legend>
      <c:legendPos val="r"/>
      <c:layout/>
    </c:legend>
    <c:plotVisOnly val="1"/>
  </c:chart>
  <c:spPr>
    <a:noFill/>
    <a:ln>
      <a:solidFill>
        <a:srgbClr val="FF0000"/>
      </a:solidFill>
    </a:ln>
  </c:spPr>
  <c:txPr>
    <a:bodyPr/>
    <a:lstStyle/>
    <a:p>
      <a:pPr>
        <a:defRPr sz="1800"/>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17A0A4-B233-440E-B5C4-66498F24515F}" type="datetimeFigureOut">
              <a:rPr lang="en-US" smtClean="0"/>
              <a:pPr/>
              <a:t>9/15/2016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31E19A-19C0-4500-93C6-52F34EF7549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2070E0-19FA-42E7-A14D-7AAA8E3D8015}" type="datetime1">
              <a:rPr lang="en-US" smtClean="0"/>
              <a:pPr/>
              <a:t>9/15/2016</a:t>
            </a:fld>
            <a:endParaRPr lang="en-US" dirty="0"/>
          </a:p>
        </p:txBody>
      </p:sp>
      <p:sp>
        <p:nvSpPr>
          <p:cNvPr id="5" name="Footer Placeholder 4"/>
          <p:cNvSpPr>
            <a:spLocks noGrp="1"/>
          </p:cNvSpPr>
          <p:nvPr>
            <p:ph type="ftr" sz="quarter" idx="11"/>
          </p:nvPr>
        </p:nvSpPr>
        <p:spPr/>
        <p:txBody>
          <a:bodyPr/>
          <a:lstStyle/>
          <a:p>
            <a:r>
              <a:rPr lang="en-US" dirty="0" smtClean="0"/>
              <a:t>NBA Draft Strategy 2016-17  -- Vijay Raghunath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982A6A-BB1C-4E36-8BBF-A4E9185A4C94}" type="datetime1">
              <a:rPr lang="en-US" smtClean="0"/>
              <a:pPr/>
              <a:t>9/15/2016</a:t>
            </a:fld>
            <a:endParaRPr lang="en-US" dirty="0"/>
          </a:p>
        </p:txBody>
      </p:sp>
      <p:sp>
        <p:nvSpPr>
          <p:cNvPr id="5" name="Footer Placeholder 4"/>
          <p:cNvSpPr>
            <a:spLocks noGrp="1"/>
          </p:cNvSpPr>
          <p:nvPr>
            <p:ph type="ftr" sz="quarter" idx="11"/>
          </p:nvPr>
        </p:nvSpPr>
        <p:spPr/>
        <p:txBody>
          <a:bodyPr/>
          <a:lstStyle/>
          <a:p>
            <a:r>
              <a:rPr lang="en-US" dirty="0" smtClean="0"/>
              <a:t>NBA Draft Strategy 2016-17  -- Vijay Raghunath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F0B491-FA27-4F2C-91DF-5131D7232A7E}" type="datetime1">
              <a:rPr lang="en-US" smtClean="0"/>
              <a:pPr/>
              <a:t>9/15/2016</a:t>
            </a:fld>
            <a:endParaRPr lang="en-US" dirty="0"/>
          </a:p>
        </p:txBody>
      </p:sp>
      <p:sp>
        <p:nvSpPr>
          <p:cNvPr id="5" name="Footer Placeholder 4"/>
          <p:cNvSpPr>
            <a:spLocks noGrp="1"/>
          </p:cNvSpPr>
          <p:nvPr>
            <p:ph type="ftr" sz="quarter" idx="11"/>
          </p:nvPr>
        </p:nvSpPr>
        <p:spPr/>
        <p:txBody>
          <a:bodyPr/>
          <a:lstStyle/>
          <a:p>
            <a:r>
              <a:rPr lang="en-US" dirty="0" smtClean="0"/>
              <a:t>NBA Draft Strategy 2016-17  -- Vijay Raghunath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760DFB-E819-4906-B6F3-1E512F7EF445}" type="datetime1">
              <a:rPr lang="en-US" smtClean="0"/>
              <a:pPr/>
              <a:t>9/15/2016</a:t>
            </a:fld>
            <a:endParaRPr lang="en-US" dirty="0"/>
          </a:p>
        </p:txBody>
      </p:sp>
      <p:sp>
        <p:nvSpPr>
          <p:cNvPr id="5" name="Footer Placeholder 4"/>
          <p:cNvSpPr>
            <a:spLocks noGrp="1"/>
          </p:cNvSpPr>
          <p:nvPr>
            <p:ph type="ftr" sz="quarter" idx="11"/>
          </p:nvPr>
        </p:nvSpPr>
        <p:spPr/>
        <p:txBody>
          <a:bodyPr/>
          <a:lstStyle/>
          <a:p>
            <a:r>
              <a:rPr lang="en-US" dirty="0" smtClean="0"/>
              <a:t>NBA Draft Strategy 2016-17  -- Vijay Raghunath</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EBB65B-B722-4308-A938-A080543A84D0}" type="datetime1">
              <a:rPr lang="en-US" smtClean="0"/>
              <a:pPr/>
              <a:t>9/15/2016</a:t>
            </a:fld>
            <a:endParaRPr lang="en-US" dirty="0"/>
          </a:p>
        </p:txBody>
      </p:sp>
      <p:sp>
        <p:nvSpPr>
          <p:cNvPr id="5" name="Footer Placeholder 4"/>
          <p:cNvSpPr>
            <a:spLocks noGrp="1"/>
          </p:cNvSpPr>
          <p:nvPr>
            <p:ph type="ftr" sz="quarter" idx="11"/>
          </p:nvPr>
        </p:nvSpPr>
        <p:spPr/>
        <p:txBody>
          <a:bodyPr/>
          <a:lstStyle/>
          <a:p>
            <a:r>
              <a:rPr lang="en-US" dirty="0" smtClean="0"/>
              <a:t>NBA Draft Strategy 2016-17  -- Vijay Raghunath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B6280E-2F5A-4E91-B5C3-6DF230DF610F}" type="datetime1">
              <a:rPr lang="en-US" smtClean="0"/>
              <a:pPr/>
              <a:t>9/15/2016</a:t>
            </a:fld>
            <a:endParaRPr lang="en-US" dirty="0"/>
          </a:p>
        </p:txBody>
      </p:sp>
      <p:sp>
        <p:nvSpPr>
          <p:cNvPr id="6" name="Footer Placeholder 5"/>
          <p:cNvSpPr>
            <a:spLocks noGrp="1"/>
          </p:cNvSpPr>
          <p:nvPr>
            <p:ph type="ftr" sz="quarter" idx="11"/>
          </p:nvPr>
        </p:nvSpPr>
        <p:spPr/>
        <p:txBody>
          <a:bodyPr/>
          <a:lstStyle/>
          <a:p>
            <a:r>
              <a:rPr lang="en-US" dirty="0" smtClean="0"/>
              <a:t>NBA Draft Strategy 2016-17  -- Vijay Raghunath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F3BAD2-7BC1-4DB3-AC05-D2EB96E74654}" type="datetime1">
              <a:rPr lang="en-US" smtClean="0"/>
              <a:pPr/>
              <a:t>9/15/2016</a:t>
            </a:fld>
            <a:endParaRPr lang="en-US" dirty="0"/>
          </a:p>
        </p:txBody>
      </p:sp>
      <p:sp>
        <p:nvSpPr>
          <p:cNvPr id="8" name="Footer Placeholder 7"/>
          <p:cNvSpPr>
            <a:spLocks noGrp="1"/>
          </p:cNvSpPr>
          <p:nvPr>
            <p:ph type="ftr" sz="quarter" idx="11"/>
          </p:nvPr>
        </p:nvSpPr>
        <p:spPr/>
        <p:txBody>
          <a:bodyPr/>
          <a:lstStyle/>
          <a:p>
            <a:r>
              <a:rPr lang="en-US" dirty="0" smtClean="0"/>
              <a:t>NBA Draft Strategy 2016-17  -- Vijay Raghunath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E28265-8FD0-48A8-A3E0-BE5C71EA2A0B}" type="datetime1">
              <a:rPr lang="en-US" smtClean="0"/>
              <a:pPr/>
              <a:t>9/15/2016</a:t>
            </a:fld>
            <a:endParaRPr lang="en-US" dirty="0"/>
          </a:p>
        </p:txBody>
      </p:sp>
      <p:sp>
        <p:nvSpPr>
          <p:cNvPr id="4" name="Footer Placeholder 3"/>
          <p:cNvSpPr>
            <a:spLocks noGrp="1"/>
          </p:cNvSpPr>
          <p:nvPr>
            <p:ph type="ftr" sz="quarter" idx="11"/>
          </p:nvPr>
        </p:nvSpPr>
        <p:spPr/>
        <p:txBody>
          <a:bodyPr/>
          <a:lstStyle/>
          <a:p>
            <a:r>
              <a:rPr lang="en-US" dirty="0" smtClean="0"/>
              <a:t>NBA Draft Strategy 2016-17  -- Vijay Raghunath</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426E64-C49E-483A-A1E7-FB677D74B245}" type="datetime1">
              <a:rPr lang="en-US" smtClean="0"/>
              <a:pPr/>
              <a:t>9/15/2016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NBA Draft Strategy 2016-17  -- Vijay Raghunath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CAE782F-3659-4CAD-B6B6-F05EA40A666E}" type="datetime1">
              <a:rPr lang="en-US" smtClean="0"/>
              <a:pPr/>
              <a:t>9/15/2016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smtClean="0"/>
              <a:t>NBA Draft Strategy 2016-17  -- Vijay Raghunath</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EFD29-8B74-4188-908A-6D2C9BFB72BD}" type="datetime1">
              <a:rPr lang="en-US" smtClean="0"/>
              <a:pPr/>
              <a:t>9/15/2016</a:t>
            </a:fld>
            <a:endParaRPr lang="en-US" dirty="0"/>
          </a:p>
        </p:txBody>
      </p:sp>
      <p:sp>
        <p:nvSpPr>
          <p:cNvPr id="6" name="Footer Placeholder 5"/>
          <p:cNvSpPr>
            <a:spLocks noGrp="1"/>
          </p:cNvSpPr>
          <p:nvPr>
            <p:ph type="ftr" sz="quarter" idx="11"/>
          </p:nvPr>
        </p:nvSpPr>
        <p:spPr/>
        <p:txBody>
          <a:bodyPr/>
          <a:lstStyle/>
          <a:p>
            <a:r>
              <a:rPr lang="en-US" dirty="0" smtClean="0"/>
              <a:t>NBA Draft Strategy 2016-17  -- Vijay Raghunath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0BA1F6-C614-43DB-89DA-83B3C90B5AD9}" type="datetime1">
              <a:rPr lang="en-US" smtClean="0"/>
              <a:pPr/>
              <a:t>9/15/2016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NBA Draft Strategy 2016-17  -- Vijay Raghunath</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file:///C:\Users\ABCD\Desktop\telstra-interview\Final-Presentation\2016-16-Proposed-draft.xlsx"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chart" Target="../charts/chart7.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tats.nba.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45337" cy="1892808"/>
          </a:xfrm>
        </p:spPr>
        <p:txBody>
          <a:bodyPr>
            <a:normAutofit/>
          </a:bodyPr>
          <a:lstStyle/>
          <a:p>
            <a:r>
              <a:rPr lang="en-US" sz="6600" dirty="0" smtClean="0">
                <a:solidFill>
                  <a:srgbClr val="FF0000"/>
                </a:solidFill>
                <a:latin typeface="Lucida Console" pitchFamily="49" charset="0"/>
              </a:rPr>
              <a:t>*</a:t>
            </a:r>
            <a:r>
              <a:rPr lang="en-US" sz="4000" dirty="0" smtClean="0">
                <a:latin typeface="Lucida Console" pitchFamily="49" charset="0"/>
              </a:rPr>
              <a:t> </a:t>
            </a:r>
            <a:r>
              <a:rPr lang="en-US" sz="4800" dirty="0" smtClean="0">
                <a:effectLst>
                  <a:outerShdw blurRad="50800" dist="50800" dir="5400000" algn="ctr" rotWithShape="0">
                    <a:schemeClr val="bg1">
                      <a:lumMod val="75000"/>
                    </a:schemeClr>
                  </a:outerShdw>
                </a:effectLst>
                <a:latin typeface="Lucida Console" pitchFamily="49" charset="0"/>
              </a:rPr>
              <a:t>NBA SCOUTING DRAFT STRATEGY FOR 2016-17 SEASON</a:t>
            </a:r>
            <a:endParaRPr lang="en-US" sz="4800" dirty="0">
              <a:effectLst>
                <a:outerShdw blurRad="50800" dist="50800" dir="5400000" algn="ctr" rotWithShape="0">
                  <a:schemeClr val="bg1">
                    <a:lumMod val="75000"/>
                  </a:schemeClr>
                </a:outerShdw>
              </a:effectLst>
              <a:latin typeface="Lucida Console" pitchFamily="49" charset="0"/>
            </a:endParaRPr>
          </a:p>
        </p:txBody>
      </p:sp>
      <p:sp>
        <p:nvSpPr>
          <p:cNvPr id="5" name="TextBox 4"/>
          <p:cNvSpPr txBox="1"/>
          <p:nvPr/>
        </p:nvSpPr>
        <p:spPr>
          <a:xfrm>
            <a:off x="1201783" y="4585063"/>
            <a:ext cx="9927771" cy="830997"/>
          </a:xfrm>
          <a:prstGeom prst="rect">
            <a:avLst/>
          </a:prstGeom>
          <a:noFill/>
        </p:spPr>
        <p:txBody>
          <a:bodyPr wrap="square" rtlCol="0">
            <a:spAutoFit/>
          </a:bodyPr>
          <a:lstStyle/>
          <a:p>
            <a:r>
              <a:rPr lang="en-US" sz="2400" dirty="0" smtClean="0">
                <a:latin typeface="Lucida Console" pitchFamily="49" charset="0"/>
              </a:rPr>
              <a:t>An analytics based approach for NBA draft scouting for the 2016-17 season </a:t>
            </a:r>
            <a:endParaRPr lang="en-US" sz="2400" dirty="0">
              <a:latin typeface="Lucida Console" pitchFamily="49" charset="0"/>
            </a:endParaRPr>
          </a:p>
        </p:txBody>
      </p:sp>
      <p:sp>
        <p:nvSpPr>
          <p:cNvPr id="6" name="TextBox 5"/>
          <p:cNvSpPr txBox="1"/>
          <p:nvPr/>
        </p:nvSpPr>
        <p:spPr>
          <a:xfrm>
            <a:off x="1332411" y="5760720"/>
            <a:ext cx="2481943" cy="369332"/>
          </a:xfrm>
          <a:prstGeom prst="rect">
            <a:avLst/>
          </a:prstGeom>
          <a:noFill/>
        </p:spPr>
        <p:txBody>
          <a:bodyPr wrap="square" rtlCol="0">
            <a:spAutoFit/>
          </a:bodyPr>
          <a:lstStyle/>
          <a:p>
            <a:r>
              <a:rPr lang="en-US" dirty="0" smtClean="0">
                <a:latin typeface="Lucida Console" pitchFamily="49" charset="0"/>
              </a:rPr>
              <a:t>VIJAY RAGHUNATH </a:t>
            </a:r>
            <a:endParaRPr lang="en-US" dirty="0">
              <a:latin typeface="Lucida Console" pitchFamily="49" charset="0"/>
            </a:endParaRPr>
          </a:p>
        </p:txBody>
      </p:sp>
      <p:sp>
        <p:nvSpPr>
          <p:cNvPr id="8" name="TextBox 7"/>
          <p:cNvSpPr txBox="1"/>
          <p:nvPr/>
        </p:nvSpPr>
        <p:spPr>
          <a:xfrm>
            <a:off x="3770810" y="5756365"/>
            <a:ext cx="1959429" cy="369332"/>
          </a:xfrm>
          <a:prstGeom prst="rect">
            <a:avLst/>
          </a:prstGeom>
          <a:noFill/>
        </p:spPr>
        <p:txBody>
          <a:bodyPr wrap="square" rtlCol="0">
            <a:spAutoFit/>
          </a:bodyPr>
          <a:lstStyle/>
          <a:p>
            <a:r>
              <a:rPr lang="en-US" dirty="0" smtClean="0">
                <a:latin typeface="Lucida Console" pitchFamily="49" charset="0"/>
              </a:rPr>
              <a:t>15/09/2016</a:t>
            </a:r>
            <a:endParaRPr lang="en-US" dirty="0">
              <a:latin typeface="Lucida Console" pitchFamily="49" charset="0"/>
            </a:endParaRPr>
          </a:p>
        </p:txBody>
      </p:sp>
    </p:spTree>
    <p:extLst>
      <p:ext uri="{BB962C8B-B14F-4D97-AF65-F5344CB8AC3E}">
        <p14:creationId xmlns:p14="http://schemas.microsoft.com/office/powerpoint/2010/main" xmlns="" val="2929381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22804" cy="365125"/>
          </a:xfrm>
        </p:spPr>
        <p:txBody>
          <a:bodyPr/>
          <a:lstStyle/>
          <a:p>
            <a:pPr algn="l"/>
            <a:r>
              <a:rPr lang="en-US" sz="1100" dirty="0" smtClean="0">
                <a:solidFill>
                  <a:schemeClr val="tx1"/>
                </a:solidFill>
                <a:latin typeface="Lucida Console" pitchFamily="49" charset="0"/>
              </a:rPr>
              <a:t>NBA Draft Strategy 2016-17  -- Vijay Raghunath</a:t>
            </a:r>
            <a:endParaRPr lang="en-US" sz="1100" dirty="0">
              <a:solidFill>
                <a:schemeClr val="tx1"/>
              </a:solidFill>
              <a:latin typeface="Lucida Console" pitchFamily="49" charset="0"/>
            </a:endParaRPr>
          </a:p>
        </p:txBody>
      </p:sp>
      <p:sp>
        <p:nvSpPr>
          <p:cNvPr id="7" name="Slide Number Placeholder 6"/>
          <p:cNvSpPr>
            <a:spLocks noGrp="1"/>
          </p:cNvSpPr>
          <p:nvPr>
            <p:ph type="sldNum" sz="quarter" idx="12"/>
          </p:nvPr>
        </p:nvSpPr>
        <p:spPr>
          <a:xfrm>
            <a:off x="10397999" y="6492875"/>
            <a:ext cx="1312025" cy="365125"/>
          </a:xfrm>
        </p:spPr>
        <p:txBody>
          <a:bodyPr/>
          <a:lstStyle/>
          <a:p>
            <a:pPr algn="ctr"/>
            <a:r>
              <a:rPr lang="en-US" sz="1100" dirty="0" smtClean="0">
                <a:solidFill>
                  <a:schemeClr val="tx1"/>
                </a:solidFill>
                <a:latin typeface="Lucida Console" pitchFamily="49" charset="0"/>
              </a:rPr>
              <a:t>9</a:t>
            </a:r>
            <a:endParaRPr lang="en-US" sz="1100" dirty="0">
              <a:solidFill>
                <a:schemeClr val="tx1"/>
              </a:solidFill>
              <a:latin typeface="Lucida Console" pitchFamily="49" charset="0"/>
            </a:endParaRPr>
          </a:p>
        </p:txBody>
      </p:sp>
      <p:sp>
        <p:nvSpPr>
          <p:cNvPr id="2" name="Title 1"/>
          <p:cNvSpPr>
            <a:spLocks noGrp="1"/>
          </p:cNvSpPr>
          <p:nvPr>
            <p:ph type="title" idx="4294967295"/>
          </p:nvPr>
        </p:nvSpPr>
        <p:spPr>
          <a:xfrm>
            <a:off x="566420" y="287338"/>
            <a:ext cx="10071100" cy="692150"/>
          </a:xfrm>
        </p:spPr>
        <p:txBody>
          <a:bodyPr>
            <a:normAutofit/>
          </a:bodyPr>
          <a:lstStyle/>
          <a:p>
            <a:pPr algn="ctr"/>
            <a:r>
              <a:rPr lang="en-US" sz="3600" dirty="0" smtClean="0">
                <a:solidFill>
                  <a:schemeClr val="tx1"/>
                </a:solidFill>
                <a:latin typeface="Lucida Console" pitchFamily="49" charset="0"/>
              </a:rPr>
              <a:t>Model Accuracy Test Results</a:t>
            </a:r>
            <a:endParaRPr lang="en-US" sz="3600" dirty="0">
              <a:solidFill>
                <a:schemeClr val="tx1"/>
              </a:solidFill>
              <a:latin typeface="Lucida Console" pitchFamily="49" charset="0"/>
            </a:endParaRPr>
          </a:p>
        </p:txBody>
      </p:sp>
      <p:sp>
        <p:nvSpPr>
          <p:cNvPr id="5" name="Footer Placeholder 3"/>
          <p:cNvSpPr txBox="1">
            <a:spLocks/>
          </p:cNvSpPr>
          <p:nvPr/>
        </p:nvSpPr>
        <p:spPr>
          <a:xfrm>
            <a:off x="6260822" y="6492875"/>
            <a:ext cx="4127863"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0" normalizeH="0" baseline="0" noProof="0" dirty="0" smtClean="0">
                <a:ln>
                  <a:noFill/>
                </a:ln>
                <a:solidFill>
                  <a:schemeClr val="tx1"/>
                </a:solidFill>
                <a:effectLst/>
                <a:uLnTx/>
                <a:uFillTx/>
                <a:latin typeface="Lucida Console" pitchFamily="49" charset="0"/>
                <a:ea typeface="+mn-ea"/>
                <a:cs typeface="+mn-cs"/>
              </a:rPr>
              <a:t>15/09/2016</a:t>
            </a:r>
            <a:endParaRPr kumimoji="0" lang="en-US" sz="1100" b="0" i="0" u="none" strike="noStrike" kern="1200" cap="all" spc="0" normalizeH="0" baseline="0" noProof="0" dirty="0">
              <a:ln>
                <a:noFill/>
              </a:ln>
              <a:solidFill>
                <a:schemeClr val="tx1"/>
              </a:solidFill>
              <a:effectLst/>
              <a:uLnTx/>
              <a:uFillTx/>
              <a:latin typeface="Lucida Console" pitchFamily="49" charset="0"/>
              <a:ea typeface="+mn-ea"/>
              <a:cs typeface="+mn-cs"/>
            </a:endParaRPr>
          </a:p>
        </p:txBody>
      </p:sp>
      <p:sp>
        <p:nvSpPr>
          <p:cNvPr id="6" name="TextBox 5"/>
          <p:cNvSpPr txBox="1"/>
          <p:nvPr/>
        </p:nvSpPr>
        <p:spPr>
          <a:xfrm>
            <a:off x="195940" y="927463"/>
            <a:ext cx="4728757" cy="800219"/>
          </a:xfrm>
          <a:prstGeom prst="rect">
            <a:avLst/>
          </a:prstGeom>
          <a:noFill/>
        </p:spPr>
        <p:txBody>
          <a:bodyPr wrap="square" rtlCol="0">
            <a:spAutoFit/>
          </a:bodyPr>
          <a:lstStyle/>
          <a:p>
            <a:r>
              <a:rPr lang="en-US" dirty="0" smtClean="0">
                <a:solidFill>
                  <a:srgbClr val="0070C0"/>
                </a:solidFill>
                <a:latin typeface="Lucida Console" pitchFamily="49" charset="0"/>
              </a:rPr>
              <a:t>Actual NBA Draft top picks for 2015 season</a:t>
            </a:r>
          </a:p>
          <a:p>
            <a:r>
              <a:rPr lang="en-US" sz="1000" dirty="0" smtClean="0">
                <a:latin typeface="Lucida Console" pitchFamily="49" charset="0"/>
              </a:rPr>
              <a:t>Courtesy: http://www.nba.com/draft/2015/</a:t>
            </a:r>
            <a:endParaRPr lang="en-US" sz="1000" dirty="0">
              <a:latin typeface="Lucida Console" pitchFamily="49" charset="0"/>
            </a:endParaRPr>
          </a:p>
        </p:txBody>
      </p:sp>
      <p:graphicFrame>
        <p:nvGraphicFramePr>
          <p:cNvPr id="8" name="Table 7"/>
          <p:cNvGraphicFramePr>
            <a:graphicFrameLocks noGrp="1"/>
          </p:cNvGraphicFramePr>
          <p:nvPr/>
        </p:nvGraphicFramePr>
        <p:xfrm>
          <a:off x="307702" y="1712442"/>
          <a:ext cx="4133669" cy="4450080"/>
        </p:xfrm>
        <a:graphic>
          <a:graphicData uri="http://schemas.openxmlformats.org/drawingml/2006/table">
            <a:tbl>
              <a:tblPr firstRow="1" bandRow="1">
                <a:tableStyleId>{5C22544A-7EE6-4342-B048-85BDC9FD1C3A}</a:tableStyleId>
              </a:tblPr>
              <a:tblGrid>
                <a:gridCol w="1325154"/>
                <a:gridCol w="2808515"/>
              </a:tblGrid>
              <a:tr h="370840">
                <a:tc>
                  <a:txBody>
                    <a:bodyPr/>
                    <a:lstStyle/>
                    <a:p>
                      <a:r>
                        <a:rPr lang="en-US" sz="1200" dirty="0" smtClean="0">
                          <a:solidFill>
                            <a:schemeClr val="tx1"/>
                          </a:solidFill>
                          <a:latin typeface="Lucida Console" pitchFamily="49" charset="0"/>
                        </a:rPr>
                        <a:t>Position</a:t>
                      </a:r>
                      <a:endParaRPr lang="en-US" sz="1200" dirty="0">
                        <a:solidFill>
                          <a:schemeClr val="tx1"/>
                        </a:solidFill>
                        <a:latin typeface="Lucida Console" pitchFamily="49" charset="0"/>
                      </a:endParaRPr>
                    </a:p>
                  </a:txBody>
                  <a:tcPr/>
                </a:tc>
                <a:tc>
                  <a:txBody>
                    <a:bodyPr/>
                    <a:lstStyle/>
                    <a:p>
                      <a:r>
                        <a:rPr lang="en-US" sz="1200" dirty="0" smtClean="0">
                          <a:solidFill>
                            <a:schemeClr val="tx1"/>
                          </a:solidFill>
                          <a:latin typeface="Lucida Console" pitchFamily="49" charset="0"/>
                        </a:rPr>
                        <a:t>Player Name</a:t>
                      </a:r>
                      <a:endParaRPr lang="en-US" sz="1200" dirty="0">
                        <a:solidFill>
                          <a:schemeClr val="tx1"/>
                        </a:solidFill>
                        <a:latin typeface="Lucida Console" pitchFamily="49" charset="0"/>
                      </a:endParaRPr>
                    </a:p>
                  </a:txBody>
                  <a:tcPr/>
                </a:tc>
              </a:tr>
              <a:tr h="370840">
                <a:tc>
                  <a:txBody>
                    <a:bodyPr/>
                    <a:lstStyle/>
                    <a:p>
                      <a:r>
                        <a:rPr lang="en-US" sz="1200" dirty="0" smtClean="0">
                          <a:latin typeface="Lucida Console" pitchFamily="49" charset="0"/>
                        </a:rPr>
                        <a:t>C</a:t>
                      </a:r>
                      <a:endParaRPr lang="en-US" sz="1200" dirty="0">
                        <a:latin typeface="Lucida Console" pitchFamily="49" charset="0"/>
                      </a:endParaRPr>
                    </a:p>
                  </a:txBody>
                  <a:tcPr/>
                </a:tc>
                <a:tc>
                  <a:txBody>
                    <a:bodyPr/>
                    <a:lstStyle/>
                    <a:p>
                      <a:r>
                        <a:rPr lang="en-US" sz="1200" dirty="0" smtClean="0">
                          <a:latin typeface="Lucida Console" pitchFamily="49" charset="0"/>
                        </a:rPr>
                        <a:t>Karl-Anthony Towns</a:t>
                      </a:r>
                      <a:endParaRPr lang="en-US" sz="1200" dirty="0">
                        <a:latin typeface="Lucida Console" pitchFamily="49" charset="0"/>
                      </a:endParaRPr>
                    </a:p>
                  </a:txBody>
                  <a:tcPr/>
                </a:tc>
              </a:tr>
              <a:tr h="370840">
                <a:tc>
                  <a:txBody>
                    <a:bodyPr/>
                    <a:lstStyle/>
                    <a:p>
                      <a:r>
                        <a:rPr lang="en-US" sz="1200" dirty="0" smtClean="0">
                          <a:latin typeface="Lucida Console" pitchFamily="49" charset="0"/>
                        </a:rPr>
                        <a:t>C</a:t>
                      </a:r>
                      <a:endParaRPr lang="en-US" sz="1200" dirty="0">
                        <a:latin typeface="Lucida Console" pitchFamily="49" charset="0"/>
                      </a:endParaRPr>
                    </a:p>
                  </a:txBody>
                  <a:tcPr/>
                </a:tc>
                <a:tc>
                  <a:txBody>
                    <a:bodyPr/>
                    <a:lstStyle/>
                    <a:p>
                      <a:r>
                        <a:rPr lang="en-US" sz="1200" dirty="0" smtClean="0">
                          <a:latin typeface="Lucida Console" pitchFamily="49" charset="0"/>
                        </a:rPr>
                        <a:t>Jahlil Okafor</a:t>
                      </a:r>
                      <a:endParaRPr lang="en-US" sz="1200" dirty="0">
                        <a:latin typeface="Lucida Console" pitchFamily="49" charset="0"/>
                      </a:endParaRPr>
                    </a:p>
                  </a:txBody>
                  <a:tcPr/>
                </a:tc>
              </a:tr>
              <a:tr h="370840">
                <a:tc>
                  <a:txBody>
                    <a:bodyPr/>
                    <a:lstStyle/>
                    <a:p>
                      <a:r>
                        <a:rPr lang="en-US" sz="1200" dirty="0" smtClean="0">
                          <a:latin typeface="Lucida Console" pitchFamily="49" charset="0"/>
                        </a:rPr>
                        <a:t>C</a:t>
                      </a:r>
                      <a:endParaRPr lang="en-US" sz="1200" dirty="0">
                        <a:latin typeface="Lucida Console" pitchFamily="49" charset="0"/>
                      </a:endParaRPr>
                    </a:p>
                  </a:txBody>
                  <a:tcPr/>
                </a:tc>
                <a:tc>
                  <a:txBody>
                    <a:bodyPr/>
                    <a:lstStyle/>
                    <a:p>
                      <a:r>
                        <a:rPr lang="lv-LV" sz="1200" dirty="0" smtClean="0">
                          <a:latin typeface="Lucida Console" pitchFamily="49" charset="0"/>
                        </a:rPr>
                        <a:t>Kristaps Porziņģis</a:t>
                      </a:r>
                      <a:endParaRPr lang="en-US" sz="1200" dirty="0">
                        <a:latin typeface="Lucida Console" pitchFamily="49" charset="0"/>
                      </a:endParaRPr>
                    </a:p>
                  </a:txBody>
                  <a:tcPr/>
                </a:tc>
              </a:tr>
              <a:tr h="370840">
                <a:tc>
                  <a:txBody>
                    <a:bodyPr/>
                    <a:lstStyle/>
                    <a:p>
                      <a:r>
                        <a:rPr lang="en-US" sz="1200" dirty="0" smtClean="0">
                          <a:latin typeface="Lucida Console" pitchFamily="49" charset="0"/>
                        </a:rPr>
                        <a:t>C</a:t>
                      </a:r>
                      <a:endParaRPr lang="en-US" sz="1200" dirty="0">
                        <a:latin typeface="Lucida Console" pitchFamily="49" charset="0"/>
                      </a:endParaRPr>
                    </a:p>
                  </a:txBody>
                  <a:tcPr/>
                </a:tc>
                <a:tc>
                  <a:txBody>
                    <a:bodyPr/>
                    <a:lstStyle/>
                    <a:p>
                      <a:r>
                        <a:rPr lang="en-US" sz="1200" dirty="0" smtClean="0">
                          <a:latin typeface="Lucida Console" pitchFamily="49" charset="0"/>
                        </a:rPr>
                        <a:t>Willie Cauley-Stein</a:t>
                      </a:r>
                      <a:endParaRPr lang="en-US" sz="1200" dirty="0">
                        <a:latin typeface="Lucida Console" pitchFamily="49" charset="0"/>
                      </a:endParaRPr>
                    </a:p>
                  </a:txBody>
                  <a:tcPr/>
                </a:tc>
              </a:tr>
              <a:tr h="370840">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C</a:t>
                      </a:r>
                    </a:p>
                  </a:txBody>
                  <a:tcPr/>
                </a:tc>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Myles Turner</a:t>
                      </a:r>
                    </a:p>
                  </a:txBody>
                  <a:tcPr/>
                </a:tc>
              </a:tr>
              <a:tr h="370840">
                <a:tc>
                  <a:txBody>
                    <a:bodyPr/>
                    <a:lstStyle/>
                    <a:p>
                      <a:pPr marL="0" algn="l" defTabSz="914400" rtl="0" eaLnBrk="1" latinLnBrk="0" hangingPunct="1"/>
                      <a:endParaRPr lang="en-US" sz="1200" kern="1200" dirty="0" smtClean="0">
                        <a:solidFill>
                          <a:schemeClr val="dk1"/>
                        </a:solidFill>
                        <a:latin typeface="Lucida Console" pitchFamily="49" charset="0"/>
                        <a:ea typeface="+mn-ea"/>
                        <a:cs typeface="+mn-cs"/>
                      </a:endParaRPr>
                    </a:p>
                  </a:txBody>
                  <a:tcPr>
                    <a:solidFill>
                      <a:srgbClr val="92D050"/>
                    </a:solidFill>
                  </a:tcPr>
                </a:tc>
                <a:tc>
                  <a:txBody>
                    <a:bodyPr/>
                    <a:lstStyle/>
                    <a:p>
                      <a:pPr marL="0" algn="l" defTabSz="914400" rtl="0" eaLnBrk="1" latinLnBrk="0" hangingPunct="1"/>
                      <a:endParaRPr lang="en-US" sz="1200" kern="1200" dirty="0" smtClean="0">
                        <a:solidFill>
                          <a:schemeClr val="dk1"/>
                        </a:solidFill>
                        <a:latin typeface="Lucida Console" pitchFamily="49" charset="0"/>
                        <a:ea typeface="+mn-ea"/>
                        <a:cs typeface="+mn-cs"/>
                      </a:endParaRPr>
                    </a:p>
                  </a:txBody>
                  <a:tcPr>
                    <a:solidFill>
                      <a:srgbClr val="92D050"/>
                    </a:solidFill>
                  </a:tcPr>
                </a:tc>
              </a:tr>
              <a:tr h="370840">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PG</a:t>
                      </a:r>
                    </a:p>
                  </a:txBody>
                  <a:tcPr/>
                </a:tc>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D'Angelo Russell</a:t>
                      </a:r>
                    </a:p>
                  </a:txBody>
                  <a:tcPr/>
                </a:tc>
              </a:tr>
              <a:tr h="370840">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PG</a:t>
                      </a:r>
                    </a:p>
                  </a:txBody>
                  <a:tcPr/>
                </a:tc>
                <a:tc>
                  <a:txBody>
                    <a:bodyPr/>
                    <a:lstStyle/>
                    <a:p>
                      <a:pPr marL="0" algn="l" defTabSz="914400" rtl="0" eaLnBrk="1" latinLnBrk="0" hangingPunct="1"/>
                      <a:r>
                        <a:rPr lang="lv-LV" sz="1200" kern="1200" dirty="0" smtClean="0">
                          <a:solidFill>
                            <a:schemeClr val="dk1"/>
                          </a:solidFill>
                          <a:latin typeface="Lucida Console" pitchFamily="49" charset="0"/>
                          <a:ea typeface="+mn-ea"/>
                          <a:cs typeface="+mn-cs"/>
                        </a:rPr>
                        <a:t>Emmanuel Mudiay</a:t>
                      </a:r>
                      <a:endParaRPr lang="en-US" sz="1200" kern="1200" dirty="0" smtClean="0">
                        <a:solidFill>
                          <a:schemeClr val="dk1"/>
                        </a:solidFill>
                        <a:latin typeface="Lucida Console" pitchFamily="49" charset="0"/>
                        <a:ea typeface="+mn-ea"/>
                        <a:cs typeface="+mn-cs"/>
                      </a:endParaRPr>
                    </a:p>
                  </a:txBody>
                  <a:tcPr/>
                </a:tc>
              </a:tr>
              <a:tr h="370840">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PG</a:t>
                      </a:r>
                    </a:p>
                  </a:txBody>
                  <a:tcPr/>
                </a:tc>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Cameron Payne</a:t>
                      </a:r>
                    </a:p>
                  </a:txBody>
                  <a:tcPr/>
                </a:tc>
              </a:tr>
              <a:tr h="370840">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PG</a:t>
                      </a:r>
                    </a:p>
                  </a:txBody>
                  <a:tcPr/>
                </a:tc>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Terry Rozier</a:t>
                      </a:r>
                    </a:p>
                  </a:txBody>
                  <a:tcPr/>
                </a:tc>
              </a:tr>
              <a:tr h="370840">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PG</a:t>
                      </a:r>
                    </a:p>
                  </a:txBody>
                  <a:tcPr/>
                </a:tc>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Jerian Grant</a:t>
                      </a:r>
                    </a:p>
                  </a:txBody>
                  <a:tcPr/>
                </a:tc>
              </a:tr>
            </a:tbl>
          </a:graphicData>
        </a:graphic>
      </p:graphicFrame>
      <p:sp>
        <p:nvSpPr>
          <p:cNvPr id="10" name="TextBox 9"/>
          <p:cNvSpPr txBox="1"/>
          <p:nvPr/>
        </p:nvSpPr>
        <p:spPr>
          <a:xfrm>
            <a:off x="5277395" y="1031966"/>
            <a:ext cx="6165669" cy="369332"/>
          </a:xfrm>
          <a:prstGeom prst="rect">
            <a:avLst/>
          </a:prstGeom>
          <a:noFill/>
        </p:spPr>
        <p:txBody>
          <a:bodyPr wrap="square" rtlCol="0">
            <a:spAutoFit/>
          </a:bodyPr>
          <a:lstStyle/>
          <a:p>
            <a:r>
              <a:rPr lang="en-US" dirty="0" smtClean="0">
                <a:solidFill>
                  <a:srgbClr val="0070C0"/>
                </a:solidFill>
                <a:latin typeface="Lucida Console" pitchFamily="49" charset="0"/>
              </a:rPr>
              <a:t>Player Ranking based on normalized PPI</a:t>
            </a:r>
            <a:endParaRPr lang="en-US" dirty="0">
              <a:solidFill>
                <a:srgbClr val="0070C0"/>
              </a:solidFill>
              <a:latin typeface="Lucida Console" pitchFamily="49" charset="0"/>
            </a:endParaRPr>
          </a:p>
        </p:txBody>
      </p:sp>
      <p:graphicFrame>
        <p:nvGraphicFramePr>
          <p:cNvPr id="14" name="Chart 13"/>
          <p:cNvGraphicFramePr/>
          <p:nvPr/>
        </p:nvGraphicFramePr>
        <p:xfrm>
          <a:off x="5150168" y="1440725"/>
          <a:ext cx="5822631" cy="20339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p:nvPr/>
        </p:nvGraphicFramePr>
        <p:xfrm>
          <a:off x="5088390" y="3799659"/>
          <a:ext cx="5934077" cy="2457449"/>
        </p:xfrm>
        <a:graphic>
          <a:graphicData uri="http://schemas.openxmlformats.org/drawingml/2006/chart">
            <c:chart xmlns:c="http://schemas.openxmlformats.org/drawingml/2006/chart" xmlns:r="http://schemas.openxmlformats.org/officeDocument/2006/relationships" r:id="rId3"/>
          </a:graphicData>
        </a:graphic>
      </p:graphicFrame>
      <p:cxnSp>
        <p:nvCxnSpPr>
          <p:cNvPr id="16" name="Straight Arrow Connector 15"/>
          <p:cNvCxnSpPr/>
          <p:nvPr/>
        </p:nvCxnSpPr>
        <p:spPr>
          <a:xfrm rot="5400000" flipH="1" flipV="1">
            <a:off x="4415250" y="1463040"/>
            <a:ext cx="744580" cy="71845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4397832" y="3823064"/>
            <a:ext cx="744580" cy="71845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22804" cy="365125"/>
          </a:xfrm>
        </p:spPr>
        <p:txBody>
          <a:bodyPr/>
          <a:lstStyle/>
          <a:p>
            <a:pPr algn="l"/>
            <a:r>
              <a:rPr lang="en-US" sz="1100" dirty="0" smtClean="0">
                <a:solidFill>
                  <a:schemeClr val="tx1"/>
                </a:solidFill>
                <a:latin typeface="Lucida Console" pitchFamily="49" charset="0"/>
              </a:rPr>
              <a:t>NBA Draft Strategy 2016-17  -- Vijay Raghunath</a:t>
            </a:r>
            <a:endParaRPr lang="en-US" sz="1100" dirty="0">
              <a:solidFill>
                <a:schemeClr val="tx1"/>
              </a:solidFill>
              <a:latin typeface="Lucida Console" pitchFamily="49" charset="0"/>
            </a:endParaRPr>
          </a:p>
        </p:txBody>
      </p:sp>
      <p:sp>
        <p:nvSpPr>
          <p:cNvPr id="7" name="Slide Number Placeholder 6"/>
          <p:cNvSpPr>
            <a:spLocks noGrp="1"/>
          </p:cNvSpPr>
          <p:nvPr>
            <p:ph type="sldNum" sz="quarter" idx="12"/>
          </p:nvPr>
        </p:nvSpPr>
        <p:spPr>
          <a:xfrm>
            <a:off x="10397999" y="6492875"/>
            <a:ext cx="1312025" cy="365125"/>
          </a:xfrm>
        </p:spPr>
        <p:txBody>
          <a:bodyPr/>
          <a:lstStyle/>
          <a:p>
            <a:pPr algn="ctr"/>
            <a:r>
              <a:rPr lang="en-US" sz="1100" dirty="0" smtClean="0">
                <a:solidFill>
                  <a:schemeClr val="tx1"/>
                </a:solidFill>
                <a:latin typeface="Lucida Console" pitchFamily="49" charset="0"/>
              </a:rPr>
              <a:t>10</a:t>
            </a:r>
            <a:endParaRPr lang="en-US" sz="1100" dirty="0">
              <a:solidFill>
                <a:schemeClr val="tx1"/>
              </a:solidFill>
              <a:latin typeface="Lucida Console" pitchFamily="49" charset="0"/>
            </a:endParaRPr>
          </a:p>
        </p:txBody>
      </p:sp>
      <p:sp>
        <p:nvSpPr>
          <p:cNvPr id="2" name="Title 1"/>
          <p:cNvSpPr>
            <a:spLocks noGrp="1"/>
          </p:cNvSpPr>
          <p:nvPr>
            <p:ph type="title" idx="4294967295"/>
          </p:nvPr>
        </p:nvSpPr>
        <p:spPr>
          <a:xfrm>
            <a:off x="566420" y="287338"/>
            <a:ext cx="10071100" cy="692150"/>
          </a:xfrm>
        </p:spPr>
        <p:txBody>
          <a:bodyPr>
            <a:normAutofit/>
          </a:bodyPr>
          <a:lstStyle/>
          <a:p>
            <a:pPr algn="ctr"/>
            <a:r>
              <a:rPr lang="en-US" sz="3600" dirty="0" smtClean="0">
                <a:solidFill>
                  <a:schemeClr val="tx1"/>
                </a:solidFill>
                <a:latin typeface="Lucida Console" pitchFamily="49" charset="0"/>
              </a:rPr>
              <a:t>Model Accuracy Test Results (2)</a:t>
            </a:r>
            <a:endParaRPr lang="en-US" sz="3600" dirty="0">
              <a:solidFill>
                <a:schemeClr val="tx1"/>
              </a:solidFill>
              <a:latin typeface="Lucida Console" pitchFamily="49" charset="0"/>
            </a:endParaRPr>
          </a:p>
        </p:txBody>
      </p:sp>
      <p:sp>
        <p:nvSpPr>
          <p:cNvPr id="5" name="Footer Placeholder 3"/>
          <p:cNvSpPr txBox="1">
            <a:spLocks/>
          </p:cNvSpPr>
          <p:nvPr/>
        </p:nvSpPr>
        <p:spPr>
          <a:xfrm>
            <a:off x="6260822" y="6492875"/>
            <a:ext cx="4127863"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0" normalizeH="0" baseline="0" noProof="0" dirty="0" smtClean="0">
                <a:ln>
                  <a:noFill/>
                </a:ln>
                <a:solidFill>
                  <a:schemeClr val="tx1"/>
                </a:solidFill>
                <a:effectLst/>
                <a:uLnTx/>
                <a:uFillTx/>
                <a:latin typeface="Lucida Console" pitchFamily="49" charset="0"/>
                <a:ea typeface="+mn-ea"/>
                <a:cs typeface="+mn-cs"/>
              </a:rPr>
              <a:t>15/09/2016</a:t>
            </a:r>
            <a:endParaRPr kumimoji="0" lang="en-US" sz="1100" b="0" i="0" u="none" strike="noStrike" kern="1200" cap="all" spc="0" normalizeH="0" baseline="0" noProof="0" dirty="0">
              <a:ln>
                <a:noFill/>
              </a:ln>
              <a:solidFill>
                <a:schemeClr val="tx1"/>
              </a:solidFill>
              <a:effectLst/>
              <a:uLnTx/>
              <a:uFillTx/>
              <a:latin typeface="Lucida Console" pitchFamily="49" charset="0"/>
              <a:ea typeface="+mn-ea"/>
              <a:cs typeface="+mn-cs"/>
            </a:endParaRPr>
          </a:p>
        </p:txBody>
      </p:sp>
      <p:graphicFrame>
        <p:nvGraphicFramePr>
          <p:cNvPr id="8" name="Table 7"/>
          <p:cNvGraphicFramePr>
            <a:graphicFrameLocks noGrp="1"/>
          </p:cNvGraphicFramePr>
          <p:nvPr/>
        </p:nvGraphicFramePr>
        <p:xfrm>
          <a:off x="294640" y="1137678"/>
          <a:ext cx="4133669" cy="4450080"/>
        </p:xfrm>
        <a:graphic>
          <a:graphicData uri="http://schemas.openxmlformats.org/drawingml/2006/table">
            <a:tbl>
              <a:tblPr firstRow="1" bandRow="1">
                <a:tableStyleId>{5C22544A-7EE6-4342-B048-85BDC9FD1C3A}</a:tableStyleId>
              </a:tblPr>
              <a:tblGrid>
                <a:gridCol w="1325154"/>
                <a:gridCol w="2808515"/>
              </a:tblGrid>
              <a:tr h="370840">
                <a:tc>
                  <a:txBody>
                    <a:bodyPr/>
                    <a:lstStyle/>
                    <a:p>
                      <a:r>
                        <a:rPr lang="en-US" sz="1200" dirty="0" smtClean="0">
                          <a:solidFill>
                            <a:schemeClr val="tx1"/>
                          </a:solidFill>
                          <a:latin typeface="Lucida Console" pitchFamily="49" charset="0"/>
                        </a:rPr>
                        <a:t>Position</a:t>
                      </a:r>
                      <a:endParaRPr lang="en-US" sz="1200" dirty="0">
                        <a:solidFill>
                          <a:schemeClr val="tx1"/>
                        </a:solidFill>
                        <a:latin typeface="Lucida Console" pitchFamily="49" charset="0"/>
                      </a:endParaRPr>
                    </a:p>
                  </a:txBody>
                  <a:tcPr/>
                </a:tc>
                <a:tc>
                  <a:txBody>
                    <a:bodyPr/>
                    <a:lstStyle/>
                    <a:p>
                      <a:r>
                        <a:rPr lang="en-US" sz="1200" dirty="0" smtClean="0">
                          <a:solidFill>
                            <a:schemeClr val="tx1"/>
                          </a:solidFill>
                          <a:latin typeface="Lucida Console" pitchFamily="49" charset="0"/>
                        </a:rPr>
                        <a:t>Payer Name</a:t>
                      </a:r>
                      <a:endParaRPr lang="en-US" sz="1200" dirty="0">
                        <a:solidFill>
                          <a:schemeClr val="tx1"/>
                        </a:solidFill>
                        <a:latin typeface="Lucida Console" pitchFamily="49" charset="0"/>
                      </a:endParaRPr>
                    </a:p>
                  </a:txBody>
                  <a:tcPr/>
                </a:tc>
              </a:tr>
              <a:tr h="370840">
                <a:tc>
                  <a:txBody>
                    <a:bodyPr/>
                    <a:lstStyle/>
                    <a:p>
                      <a:r>
                        <a:rPr lang="en-US" sz="1200" dirty="0" smtClean="0">
                          <a:latin typeface="Lucida Console" pitchFamily="49" charset="0"/>
                        </a:rPr>
                        <a:t>PF</a:t>
                      </a:r>
                      <a:endParaRPr lang="en-US" sz="1200" dirty="0">
                        <a:latin typeface="Lucida Console" pitchFamily="49" charset="0"/>
                      </a:endParaRPr>
                    </a:p>
                  </a:txBody>
                  <a:tcPr/>
                </a:tc>
                <a:tc>
                  <a:txBody>
                    <a:bodyPr/>
                    <a:lstStyle/>
                    <a:p>
                      <a:r>
                        <a:rPr lang="en-US" sz="1200" dirty="0" smtClean="0">
                          <a:latin typeface="Lucida Console" pitchFamily="49" charset="0"/>
                        </a:rPr>
                        <a:t>Trey Lyles</a:t>
                      </a:r>
                      <a:endParaRPr lang="en-US" sz="1200" dirty="0">
                        <a:latin typeface="Lucida Console" pitchFamily="49" charset="0"/>
                      </a:endParaRPr>
                    </a:p>
                  </a:txBody>
                  <a:tcPr/>
                </a:tc>
              </a:tr>
              <a:tr h="370840">
                <a:tc>
                  <a:txBody>
                    <a:bodyPr/>
                    <a:lstStyle/>
                    <a:p>
                      <a:r>
                        <a:rPr lang="en-US" sz="1200" dirty="0" smtClean="0">
                          <a:latin typeface="Lucida Console" pitchFamily="49" charset="0"/>
                        </a:rPr>
                        <a:t>PF</a:t>
                      </a:r>
                      <a:endParaRPr lang="en-US" sz="1200" dirty="0">
                        <a:latin typeface="Lucida Console" pitchFamily="49" charset="0"/>
                      </a:endParaRPr>
                    </a:p>
                  </a:txBody>
                  <a:tcPr/>
                </a:tc>
                <a:tc>
                  <a:txBody>
                    <a:bodyPr/>
                    <a:lstStyle/>
                    <a:p>
                      <a:r>
                        <a:rPr lang="en-US" sz="1200" dirty="0" smtClean="0">
                          <a:latin typeface="Lucida Console" pitchFamily="49" charset="0"/>
                        </a:rPr>
                        <a:t>Bobby Portis</a:t>
                      </a:r>
                      <a:endParaRPr lang="en-US" sz="1200" dirty="0">
                        <a:latin typeface="Lucida Console"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Lucida Console" pitchFamily="49" charset="0"/>
                        </a:rPr>
                        <a:t>PF</a:t>
                      </a:r>
                      <a:endParaRPr lang="en-US" sz="1200" dirty="0">
                        <a:latin typeface="Lucida Console" pitchFamily="49" charset="0"/>
                      </a:endParaRPr>
                    </a:p>
                  </a:txBody>
                  <a:tcPr/>
                </a:tc>
                <a:tc>
                  <a:txBody>
                    <a:bodyPr/>
                    <a:lstStyle/>
                    <a:p>
                      <a:r>
                        <a:rPr lang="lv-LV" sz="1200" dirty="0" smtClean="0">
                          <a:latin typeface="Lucida Console" pitchFamily="49" charset="0"/>
                        </a:rPr>
                        <a:t>Jarell Martin</a:t>
                      </a:r>
                      <a:endParaRPr lang="en-US" sz="1200" dirty="0">
                        <a:latin typeface="Lucida Console" pitchFamily="49" charset="0"/>
                      </a:endParaRPr>
                    </a:p>
                  </a:txBody>
                  <a:tcPr/>
                </a:tc>
              </a:tr>
              <a:tr h="370840">
                <a:tc>
                  <a:txBody>
                    <a:bodyPr/>
                    <a:lstStyle/>
                    <a:p>
                      <a:r>
                        <a:rPr lang="en-US" sz="1200" dirty="0" smtClean="0">
                          <a:latin typeface="Lucida Console" pitchFamily="49" charset="0"/>
                        </a:rPr>
                        <a:t>PF</a:t>
                      </a:r>
                      <a:endParaRPr lang="en-US" sz="1200" dirty="0">
                        <a:latin typeface="Lucida Console" pitchFamily="49" charset="0"/>
                      </a:endParaRPr>
                    </a:p>
                  </a:txBody>
                  <a:tcPr/>
                </a:tc>
                <a:tc>
                  <a:txBody>
                    <a:bodyPr/>
                    <a:lstStyle/>
                    <a:p>
                      <a:r>
                        <a:rPr lang="en-US" sz="1200" dirty="0" smtClean="0">
                          <a:latin typeface="Lucida Console" pitchFamily="49" charset="0"/>
                        </a:rPr>
                        <a:t>Larry Nance, Jr.</a:t>
                      </a:r>
                      <a:endParaRPr lang="en-US" sz="1200" dirty="0">
                        <a:latin typeface="Lucida Console" pitchFamily="49" charset="0"/>
                      </a:endParaRPr>
                    </a:p>
                  </a:txBody>
                  <a:tcPr/>
                </a:tc>
              </a:tr>
              <a:tr h="370840">
                <a:tc>
                  <a:txBody>
                    <a:bodyPr/>
                    <a:lstStyle/>
                    <a:p>
                      <a:r>
                        <a:rPr lang="en-US" sz="1200" dirty="0" smtClean="0">
                          <a:latin typeface="Lucida Console" pitchFamily="49" charset="0"/>
                        </a:rPr>
                        <a:t>PF</a:t>
                      </a:r>
                      <a:endParaRPr lang="en-US" sz="1200" dirty="0">
                        <a:latin typeface="Lucida Console" pitchFamily="49" charset="0"/>
                      </a:endParaRPr>
                    </a:p>
                  </a:txBody>
                  <a:tcPr/>
                </a:tc>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Chris McCullough</a:t>
                      </a:r>
                    </a:p>
                  </a:txBody>
                  <a:tcPr/>
                </a:tc>
              </a:tr>
              <a:tr h="370840">
                <a:tc>
                  <a:txBody>
                    <a:bodyPr/>
                    <a:lstStyle/>
                    <a:p>
                      <a:endParaRPr lang="en-US" sz="1200" dirty="0">
                        <a:latin typeface="Lucida Console" pitchFamily="49" charset="0"/>
                      </a:endParaRPr>
                    </a:p>
                  </a:txBody>
                  <a:tcPr>
                    <a:solidFill>
                      <a:srgbClr val="92D050"/>
                    </a:solidFill>
                  </a:tcPr>
                </a:tc>
                <a:tc>
                  <a:txBody>
                    <a:bodyPr/>
                    <a:lstStyle/>
                    <a:p>
                      <a:pPr marL="0" algn="l" defTabSz="914400" rtl="0" eaLnBrk="1" latinLnBrk="0" hangingPunct="1"/>
                      <a:endParaRPr lang="en-US" sz="1200" kern="1200" dirty="0" smtClean="0">
                        <a:solidFill>
                          <a:schemeClr val="dk1"/>
                        </a:solidFill>
                        <a:latin typeface="Lucida Console" pitchFamily="49" charset="0"/>
                        <a:ea typeface="+mn-ea"/>
                        <a:cs typeface="+mn-cs"/>
                      </a:endParaRPr>
                    </a:p>
                  </a:txBody>
                  <a:tcPr>
                    <a:solidFill>
                      <a:srgbClr val="92D050"/>
                    </a:solidFill>
                  </a:tcPr>
                </a:tc>
              </a:tr>
              <a:tr h="370840">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SF</a:t>
                      </a:r>
                    </a:p>
                  </a:txBody>
                  <a:tcPr/>
                </a:tc>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Stanley Johnson</a:t>
                      </a:r>
                    </a:p>
                  </a:txBody>
                  <a:tcPr/>
                </a:tc>
              </a:tr>
              <a:tr h="370840">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SF</a:t>
                      </a:r>
                    </a:p>
                  </a:txBody>
                  <a:tcPr/>
                </a:tc>
                <a:tc>
                  <a:txBody>
                    <a:bodyPr/>
                    <a:lstStyle/>
                    <a:p>
                      <a:pPr marL="0" algn="l" defTabSz="914400" rtl="0" eaLnBrk="1" latinLnBrk="0" hangingPunct="1"/>
                      <a:r>
                        <a:rPr lang="lv-LV" sz="1200" kern="1200" dirty="0" smtClean="0">
                          <a:solidFill>
                            <a:schemeClr val="dk1"/>
                          </a:solidFill>
                          <a:latin typeface="Lucida Console" pitchFamily="49" charset="0"/>
                          <a:ea typeface="+mn-ea"/>
                          <a:cs typeface="+mn-cs"/>
                        </a:rPr>
                        <a:t>Justise Winslow</a:t>
                      </a:r>
                      <a:endParaRPr lang="en-US" sz="1200" kern="1200" dirty="0" smtClean="0">
                        <a:solidFill>
                          <a:schemeClr val="dk1"/>
                        </a:solidFill>
                        <a:latin typeface="Lucida Console" pitchFamily="49" charset="0"/>
                        <a:ea typeface="+mn-ea"/>
                        <a:cs typeface="+mn-cs"/>
                      </a:endParaRPr>
                    </a:p>
                  </a:txBody>
                  <a:tcPr/>
                </a:tc>
              </a:tr>
              <a:tr h="370840">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SF</a:t>
                      </a:r>
                    </a:p>
                  </a:txBody>
                  <a:tcPr/>
                </a:tc>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Sam Dekker</a:t>
                      </a:r>
                    </a:p>
                  </a:txBody>
                  <a:tcPr/>
                </a:tc>
              </a:tr>
              <a:tr h="370840">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SF</a:t>
                      </a:r>
                    </a:p>
                  </a:txBody>
                  <a:tcPr/>
                </a:tc>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Justin Anderson</a:t>
                      </a:r>
                    </a:p>
                  </a:txBody>
                  <a:tcPr/>
                </a:tc>
              </a:tr>
              <a:tr h="370840">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SF</a:t>
                      </a:r>
                    </a:p>
                  </a:txBody>
                  <a:tcPr/>
                </a:tc>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Rondae Hollis-Jefferson</a:t>
                      </a:r>
                    </a:p>
                  </a:txBody>
                  <a:tcPr/>
                </a:tc>
              </a:tr>
            </a:tbl>
          </a:graphicData>
        </a:graphic>
      </p:graphicFrame>
      <p:graphicFrame>
        <p:nvGraphicFramePr>
          <p:cNvPr id="9" name="Chart 8"/>
          <p:cNvGraphicFramePr/>
          <p:nvPr/>
        </p:nvGraphicFramePr>
        <p:xfrm>
          <a:off x="5338354" y="907868"/>
          <a:ext cx="5464628" cy="2566851"/>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Straight Arrow Connector 9"/>
          <p:cNvCxnSpPr/>
          <p:nvPr/>
        </p:nvCxnSpPr>
        <p:spPr>
          <a:xfrm flipV="1">
            <a:off x="4428309" y="953590"/>
            <a:ext cx="927463" cy="67926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Chart 11"/>
          <p:cNvGraphicFramePr/>
          <p:nvPr/>
        </p:nvGraphicFramePr>
        <p:xfrm>
          <a:off x="5338353" y="3585754"/>
          <a:ext cx="5595258" cy="2671354"/>
        </p:xfrm>
        <a:graphic>
          <a:graphicData uri="http://schemas.openxmlformats.org/drawingml/2006/chart">
            <c:chart xmlns:c="http://schemas.openxmlformats.org/drawingml/2006/chart" xmlns:r="http://schemas.openxmlformats.org/officeDocument/2006/relationships" r:id="rId3"/>
          </a:graphicData>
        </a:graphic>
      </p:graphicFrame>
      <p:cxnSp>
        <p:nvCxnSpPr>
          <p:cNvPr id="14" name="Straight Arrow Connector 13"/>
          <p:cNvCxnSpPr/>
          <p:nvPr/>
        </p:nvCxnSpPr>
        <p:spPr>
          <a:xfrm flipV="1">
            <a:off x="4428309" y="3587933"/>
            <a:ext cx="923112" cy="37011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22804" cy="365125"/>
          </a:xfrm>
        </p:spPr>
        <p:txBody>
          <a:bodyPr/>
          <a:lstStyle/>
          <a:p>
            <a:pPr algn="l"/>
            <a:r>
              <a:rPr lang="en-US" sz="1100" dirty="0" smtClean="0">
                <a:solidFill>
                  <a:schemeClr val="tx1"/>
                </a:solidFill>
                <a:latin typeface="Lucida Console" pitchFamily="49" charset="0"/>
              </a:rPr>
              <a:t>NBA Draft Strategy 2016-17  -- Vijay Raghunath</a:t>
            </a:r>
            <a:endParaRPr lang="en-US" sz="1100" dirty="0">
              <a:solidFill>
                <a:schemeClr val="tx1"/>
              </a:solidFill>
              <a:latin typeface="Lucida Console" pitchFamily="49" charset="0"/>
            </a:endParaRPr>
          </a:p>
        </p:txBody>
      </p:sp>
      <p:sp>
        <p:nvSpPr>
          <p:cNvPr id="7" name="Slide Number Placeholder 6"/>
          <p:cNvSpPr>
            <a:spLocks noGrp="1"/>
          </p:cNvSpPr>
          <p:nvPr>
            <p:ph type="sldNum" sz="quarter" idx="12"/>
          </p:nvPr>
        </p:nvSpPr>
        <p:spPr>
          <a:xfrm>
            <a:off x="10397999" y="6492875"/>
            <a:ext cx="1312025" cy="365125"/>
          </a:xfrm>
        </p:spPr>
        <p:txBody>
          <a:bodyPr/>
          <a:lstStyle/>
          <a:p>
            <a:pPr algn="ctr"/>
            <a:r>
              <a:rPr lang="en-US" sz="1100" dirty="0" smtClean="0">
                <a:solidFill>
                  <a:schemeClr val="tx1"/>
                </a:solidFill>
                <a:latin typeface="Lucida Console" pitchFamily="49" charset="0"/>
              </a:rPr>
              <a:t>11</a:t>
            </a:r>
            <a:endParaRPr lang="en-US" sz="1100" dirty="0">
              <a:solidFill>
                <a:schemeClr val="tx1"/>
              </a:solidFill>
              <a:latin typeface="Lucida Console" pitchFamily="49" charset="0"/>
            </a:endParaRPr>
          </a:p>
        </p:txBody>
      </p:sp>
      <p:sp>
        <p:nvSpPr>
          <p:cNvPr id="2" name="Title 1"/>
          <p:cNvSpPr>
            <a:spLocks noGrp="1"/>
          </p:cNvSpPr>
          <p:nvPr>
            <p:ph type="title" idx="4294967295"/>
          </p:nvPr>
        </p:nvSpPr>
        <p:spPr>
          <a:xfrm>
            <a:off x="566420" y="287338"/>
            <a:ext cx="10071100" cy="692150"/>
          </a:xfrm>
        </p:spPr>
        <p:txBody>
          <a:bodyPr>
            <a:normAutofit/>
          </a:bodyPr>
          <a:lstStyle/>
          <a:p>
            <a:pPr algn="ctr"/>
            <a:r>
              <a:rPr lang="en-US" sz="3600" dirty="0" smtClean="0">
                <a:solidFill>
                  <a:schemeClr val="tx1"/>
                </a:solidFill>
                <a:latin typeface="Lucida Console" pitchFamily="49" charset="0"/>
              </a:rPr>
              <a:t>Model Accuracy Test Results (3)</a:t>
            </a:r>
            <a:endParaRPr lang="en-US" sz="3600" dirty="0">
              <a:solidFill>
                <a:schemeClr val="tx1"/>
              </a:solidFill>
              <a:latin typeface="Lucida Console" pitchFamily="49" charset="0"/>
            </a:endParaRPr>
          </a:p>
        </p:txBody>
      </p:sp>
      <p:sp>
        <p:nvSpPr>
          <p:cNvPr id="5" name="Footer Placeholder 3"/>
          <p:cNvSpPr txBox="1">
            <a:spLocks/>
          </p:cNvSpPr>
          <p:nvPr/>
        </p:nvSpPr>
        <p:spPr>
          <a:xfrm>
            <a:off x="6260822" y="6492875"/>
            <a:ext cx="4127863"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0" normalizeH="0" baseline="0" noProof="0" dirty="0" smtClean="0">
                <a:ln>
                  <a:noFill/>
                </a:ln>
                <a:solidFill>
                  <a:schemeClr val="tx1"/>
                </a:solidFill>
                <a:effectLst/>
                <a:uLnTx/>
                <a:uFillTx/>
                <a:latin typeface="Lucida Console" pitchFamily="49" charset="0"/>
                <a:ea typeface="+mn-ea"/>
                <a:cs typeface="+mn-cs"/>
              </a:rPr>
              <a:t>15/09/2016</a:t>
            </a:r>
            <a:endParaRPr kumimoji="0" lang="en-US" sz="1100" b="0" i="0" u="none" strike="noStrike" kern="1200" cap="all" spc="0" normalizeH="0" baseline="0" noProof="0" dirty="0">
              <a:ln>
                <a:noFill/>
              </a:ln>
              <a:solidFill>
                <a:schemeClr val="tx1"/>
              </a:solidFill>
              <a:effectLst/>
              <a:uLnTx/>
              <a:uFillTx/>
              <a:latin typeface="Lucida Console" pitchFamily="49" charset="0"/>
              <a:ea typeface="+mn-ea"/>
              <a:cs typeface="+mn-cs"/>
            </a:endParaRPr>
          </a:p>
        </p:txBody>
      </p:sp>
      <p:graphicFrame>
        <p:nvGraphicFramePr>
          <p:cNvPr id="6" name="Table 5"/>
          <p:cNvGraphicFramePr>
            <a:graphicFrameLocks noGrp="1"/>
          </p:cNvGraphicFramePr>
          <p:nvPr/>
        </p:nvGraphicFramePr>
        <p:xfrm>
          <a:off x="294640" y="1137680"/>
          <a:ext cx="4133669" cy="2376834"/>
        </p:xfrm>
        <a:graphic>
          <a:graphicData uri="http://schemas.openxmlformats.org/drawingml/2006/table">
            <a:tbl>
              <a:tblPr firstRow="1" bandRow="1">
                <a:tableStyleId>{5C22544A-7EE6-4342-B048-85BDC9FD1C3A}</a:tableStyleId>
              </a:tblPr>
              <a:tblGrid>
                <a:gridCol w="1325154"/>
                <a:gridCol w="2808515"/>
              </a:tblGrid>
              <a:tr h="396139">
                <a:tc>
                  <a:txBody>
                    <a:bodyPr/>
                    <a:lstStyle/>
                    <a:p>
                      <a:r>
                        <a:rPr lang="en-US" sz="1200" dirty="0" smtClean="0">
                          <a:solidFill>
                            <a:schemeClr val="tx1"/>
                          </a:solidFill>
                          <a:latin typeface="Lucida Console" pitchFamily="49" charset="0"/>
                        </a:rPr>
                        <a:t>Position</a:t>
                      </a:r>
                      <a:endParaRPr lang="en-US" sz="1200" dirty="0">
                        <a:solidFill>
                          <a:schemeClr val="tx1"/>
                        </a:solidFill>
                        <a:latin typeface="Lucida Console" pitchFamily="49" charset="0"/>
                      </a:endParaRPr>
                    </a:p>
                  </a:txBody>
                  <a:tcPr/>
                </a:tc>
                <a:tc>
                  <a:txBody>
                    <a:bodyPr/>
                    <a:lstStyle/>
                    <a:p>
                      <a:r>
                        <a:rPr lang="en-US" sz="1200" dirty="0" smtClean="0">
                          <a:solidFill>
                            <a:schemeClr val="tx1"/>
                          </a:solidFill>
                          <a:latin typeface="Lucida Console" pitchFamily="49" charset="0"/>
                        </a:rPr>
                        <a:t>Payer Name</a:t>
                      </a:r>
                      <a:endParaRPr lang="en-US" sz="1200" dirty="0">
                        <a:solidFill>
                          <a:schemeClr val="tx1"/>
                        </a:solidFill>
                        <a:latin typeface="Lucida Console" pitchFamily="49" charset="0"/>
                      </a:endParaRPr>
                    </a:p>
                  </a:txBody>
                  <a:tcPr/>
                </a:tc>
              </a:tr>
              <a:tr h="396139">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SG</a:t>
                      </a:r>
                    </a:p>
                  </a:txBody>
                  <a:tcPr/>
                </a:tc>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Devin Booker</a:t>
                      </a:r>
                    </a:p>
                  </a:txBody>
                  <a:tcPr/>
                </a:tc>
              </a:tr>
              <a:tr h="396139">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SG</a:t>
                      </a:r>
                    </a:p>
                  </a:txBody>
                  <a:tcPr/>
                </a:tc>
                <a:tc>
                  <a:txBody>
                    <a:bodyPr/>
                    <a:lstStyle/>
                    <a:p>
                      <a:pPr marL="0" algn="l" defTabSz="914400" rtl="0" eaLnBrk="1" latinLnBrk="0" hangingPunct="1"/>
                      <a:r>
                        <a:rPr lang="lv-LV" sz="1200" kern="1200" dirty="0" smtClean="0">
                          <a:solidFill>
                            <a:schemeClr val="dk1"/>
                          </a:solidFill>
                          <a:latin typeface="Lucida Console" pitchFamily="49" charset="0"/>
                          <a:ea typeface="+mn-ea"/>
                          <a:cs typeface="+mn-cs"/>
                        </a:rPr>
                        <a:t>Kelly Oubre Jr.</a:t>
                      </a:r>
                      <a:endParaRPr lang="en-US" sz="1200" kern="1200" dirty="0" smtClean="0">
                        <a:solidFill>
                          <a:schemeClr val="dk1"/>
                        </a:solidFill>
                        <a:latin typeface="Lucida Console" pitchFamily="49" charset="0"/>
                        <a:ea typeface="+mn-ea"/>
                        <a:cs typeface="+mn-cs"/>
                      </a:endParaRPr>
                    </a:p>
                  </a:txBody>
                  <a:tcPr/>
                </a:tc>
              </a:tr>
              <a:tr h="396139">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SG</a:t>
                      </a:r>
                    </a:p>
                  </a:txBody>
                  <a:tcPr/>
                </a:tc>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Rashad Vaughn</a:t>
                      </a:r>
                    </a:p>
                  </a:txBody>
                  <a:tcPr/>
                </a:tc>
              </a:tr>
              <a:tr h="396139">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SG</a:t>
                      </a:r>
                    </a:p>
                  </a:txBody>
                  <a:tcPr/>
                </a:tc>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R. J. Hunter</a:t>
                      </a:r>
                    </a:p>
                  </a:txBody>
                  <a:tcPr/>
                </a:tc>
              </a:tr>
              <a:tr h="396139">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SG</a:t>
                      </a:r>
                    </a:p>
                  </a:txBody>
                  <a:tcPr/>
                </a:tc>
                <a:tc>
                  <a:txBody>
                    <a:bodyPr/>
                    <a:lstStyle/>
                    <a:p>
                      <a:pPr marL="0" algn="l" defTabSz="914400" rtl="0" eaLnBrk="1" latinLnBrk="0" hangingPunct="1"/>
                      <a:r>
                        <a:rPr lang="en-US" sz="1200" kern="1200" dirty="0" smtClean="0">
                          <a:solidFill>
                            <a:schemeClr val="dk1"/>
                          </a:solidFill>
                          <a:latin typeface="Lucida Console" pitchFamily="49" charset="0"/>
                          <a:ea typeface="+mn-ea"/>
                          <a:cs typeface="+mn-cs"/>
                        </a:rPr>
                        <a:t>Darrun Hilliard</a:t>
                      </a:r>
                    </a:p>
                  </a:txBody>
                  <a:tcPr/>
                </a:tc>
              </a:tr>
            </a:tbl>
          </a:graphicData>
        </a:graphic>
      </p:graphicFrame>
      <p:graphicFrame>
        <p:nvGraphicFramePr>
          <p:cNvPr id="9" name="Chart 8"/>
          <p:cNvGraphicFramePr/>
          <p:nvPr/>
        </p:nvGraphicFramePr>
        <p:xfrm>
          <a:off x="5482045" y="1103811"/>
          <a:ext cx="6000205" cy="2331720"/>
        </p:xfrm>
        <a:graphic>
          <a:graphicData uri="http://schemas.openxmlformats.org/drawingml/2006/chart">
            <c:chart xmlns:c="http://schemas.openxmlformats.org/drawingml/2006/chart" xmlns:r="http://schemas.openxmlformats.org/officeDocument/2006/relationships" r:id="rId2"/>
          </a:graphicData>
        </a:graphic>
      </p:graphicFrame>
      <p:sp>
        <p:nvSpPr>
          <p:cNvPr id="17" name="Right Brace 16"/>
          <p:cNvSpPr/>
          <p:nvPr/>
        </p:nvSpPr>
        <p:spPr>
          <a:xfrm>
            <a:off x="4454434" y="1541417"/>
            <a:ext cx="209006" cy="731520"/>
          </a:xfrm>
          <a:prstGeom prst="rightBrace">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Arrow Connector 17"/>
          <p:cNvCxnSpPr>
            <a:stCxn id="17" idx="1"/>
          </p:cNvCxnSpPr>
          <p:nvPr/>
        </p:nvCxnSpPr>
        <p:spPr>
          <a:xfrm rot="10800000" flipH="1">
            <a:off x="4663440" y="1606731"/>
            <a:ext cx="1711234" cy="30044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ight Brace 20"/>
          <p:cNvSpPr/>
          <p:nvPr/>
        </p:nvSpPr>
        <p:spPr>
          <a:xfrm>
            <a:off x="4480559" y="2351314"/>
            <a:ext cx="129323" cy="796835"/>
          </a:xfrm>
          <a:prstGeom prst="rightBrace">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2" name="Straight Arrow Connector 21"/>
          <p:cNvCxnSpPr/>
          <p:nvPr/>
        </p:nvCxnSpPr>
        <p:spPr>
          <a:xfrm flipV="1">
            <a:off x="4619897" y="1946366"/>
            <a:ext cx="1780903" cy="805543"/>
          </a:xfrm>
          <a:prstGeom prst="straightConnector1">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4389121" y="3174275"/>
            <a:ext cx="130628" cy="339634"/>
          </a:xfrm>
          <a:prstGeom prst="rightBrace">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5" name="Straight Arrow Connector 24"/>
          <p:cNvCxnSpPr/>
          <p:nvPr/>
        </p:nvCxnSpPr>
        <p:spPr>
          <a:xfrm flipV="1">
            <a:off x="4515395" y="2377440"/>
            <a:ext cx="2159725" cy="1001486"/>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7694023" y="2455818"/>
            <a:ext cx="2090057" cy="574765"/>
          </a:xfrm>
          <a:prstGeom prst="roundRect">
            <a:avLst/>
          </a:prstGeom>
          <a:noFill/>
          <a:ln w="31750">
            <a:solidFill>
              <a:srgbClr val="7030A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p:cNvCxnSpPr/>
          <p:nvPr/>
        </p:nvCxnSpPr>
        <p:spPr>
          <a:xfrm rot="16200000" flipH="1">
            <a:off x="8754293" y="3437707"/>
            <a:ext cx="827319" cy="4356"/>
          </a:xfrm>
          <a:prstGeom prst="straightConnector1">
            <a:avLst/>
          </a:prstGeom>
          <a:ln w="317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7210695" y="3879670"/>
            <a:ext cx="4193179" cy="862148"/>
          </a:xfrm>
          <a:prstGeom prst="round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Lucida Console" pitchFamily="49" charset="0"/>
              </a:rPr>
              <a:t>Cluster of players who can be included in draft with +-2% difference in performance</a:t>
            </a:r>
            <a:endParaRPr lang="en-US" dirty="0">
              <a:solidFill>
                <a:schemeClr val="tx1"/>
              </a:solidFill>
              <a:latin typeface="Lucida Console" pitchFamily="49" charset="0"/>
            </a:endParaRPr>
          </a:p>
        </p:txBody>
      </p:sp>
      <p:sp>
        <p:nvSpPr>
          <p:cNvPr id="35" name="TextBox 34"/>
          <p:cNvSpPr txBox="1"/>
          <p:nvPr/>
        </p:nvSpPr>
        <p:spPr>
          <a:xfrm>
            <a:off x="627018" y="4924697"/>
            <a:ext cx="9875520" cy="1200329"/>
          </a:xfrm>
          <a:prstGeom prst="rect">
            <a:avLst/>
          </a:prstGeom>
          <a:noFill/>
        </p:spPr>
        <p:txBody>
          <a:bodyPr wrap="square" rtlCol="0">
            <a:spAutoFit/>
          </a:bodyPr>
          <a:lstStyle/>
          <a:p>
            <a:r>
              <a:rPr lang="en-US" sz="2400" dirty="0" smtClean="0">
                <a:latin typeface="Lucida Console" pitchFamily="49" charset="0"/>
              </a:rPr>
              <a:t>The player ranking developed by predictive model derived PPI match to 98% of the actual NBA draft for 2015 season</a:t>
            </a:r>
            <a:endParaRPr lang="en-US" sz="2400" dirty="0">
              <a:latin typeface="Lucida Console"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22804" cy="365125"/>
          </a:xfrm>
        </p:spPr>
        <p:txBody>
          <a:bodyPr/>
          <a:lstStyle/>
          <a:p>
            <a:pPr algn="l"/>
            <a:r>
              <a:rPr lang="en-US" sz="1100" dirty="0" smtClean="0">
                <a:solidFill>
                  <a:schemeClr val="tx1"/>
                </a:solidFill>
                <a:latin typeface="Lucida Console" pitchFamily="49" charset="0"/>
              </a:rPr>
              <a:t>NBA Draft Strategy 2016-17  -- Vijay Raghunath</a:t>
            </a:r>
            <a:endParaRPr lang="en-US" sz="1100" dirty="0">
              <a:solidFill>
                <a:schemeClr val="tx1"/>
              </a:solidFill>
              <a:latin typeface="Lucida Console" pitchFamily="49" charset="0"/>
            </a:endParaRPr>
          </a:p>
        </p:txBody>
      </p:sp>
      <p:sp>
        <p:nvSpPr>
          <p:cNvPr id="7" name="Slide Number Placeholder 6"/>
          <p:cNvSpPr>
            <a:spLocks noGrp="1"/>
          </p:cNvSpPr>
          <p:nvPr>
            <p:ph type="sldNum" sz="quarter" idx="12"/>
          </p:nvPr>
        </p:nvSpPr>
        <p:spPr>
          <a:xfrm>
            <a:off x="10397999" y="6492875"/>
            <a:ext cx="1312025" cy="365125"/>
          </a:xfrm>
        </p:spPr>
        <p:txBody>
          <a:bodyPr/>
          <a:lstStyle/>
          <a:p>
            <a:pPr algn="ctr"/>
            <a:r>
              <a:rPr lang="en-US" sz="1100" dirty="0" smtClean="0">
                <a:solidFill>
                  <a:schemeClr val="tx1"/>
                </a:solidFill>
                <a:latin typeface="Lucida Console" pitchFamily="49" charset="0"/>
              </a:rPr>
              <a:t>12</a:t>
            </a:r>
            <a:endParaRPr lang="en-US" sz="1100" dirty="0">
              <a:solidFill>
                <a:schemeClr val="tx1"/>
              </a:solidFill>
              <a:latin typeface="Lucida Console" pitchFamily="49" charset="0"/>
            </a:endParaRPr>
          </a:p>
        </p:txBody>
      </p:sp>
      <p:sp>
        <p:nvSpPr>
          <p:cNvPr id="2" name="Title 1"/>
          <p:cNvSpPr>
            <a:spLocks noGrp="1"/>
          </p:cNvSpPr>
          <p:nvPr>
            <p:ph type="title" idx="4294967295"/>
          </p:nvPr>
        </p:nvSpPr>
        <p:spPr>
          <a:xfrm>
            <a:off x="566420" y="287338"/>
            <a:ext cx="10071100" cy="692150"/>
          </a:xfrm>
        </p:spPr>
        <p:txBody>
          <a:bodyPr>
            <a:normAutofit/>
          </a:bodyPr>
          <a:lstStyle/>
          <a:p>
            <a:pPr algn="ctr"/>
            <a:r>
              <a:rPr lang="en-US" sz="3600" dirty="0" smtClean="0">
                <a:solidFill>
                  <a:schemeClr val="tx1"/>
                </a:solidFill>
                <a:latin typeface="Lucida Console" pitchFamily="49" charset="0"/>
              </a:rPr>
              <a:t>Proposed 2016-17 Draft</a:t>
            </a:r>
            <a:endParaRPr lang="en-US" sz="3600" dirty="0">
              <a:solidFill>
                <a:schemeClr val="tx1"/>
              </a:solidFill>
              <a:latin typeface="Lucida Console" pitchFamily="49" charset="0"/>
            </a:endParaRPr>
          </a:p>
        </p:txBody>
      </p:sp>
      <p:sp>
        <p:nvSpPr>
          <p:cNvPr id="5" name="Footer Placeholder 3"/>
          <p:cNvSpPr txBox="1">
            <a:spLocks/>
          </p:cNvSpPr>
          <p:nvPr/>
        </p:nvSpPr>
        <p:spPr>
          <a:xfrm>
            <a:off x="6260822" y="6492875"/>
            <a:ext cx="4127863"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0" normalizeH="0" baseline="0" noProof="0" dirty="0" smtClean="0">
                <a:ln>
                  <a:noFill/>
                </a:ln>
                <a:solidFill>
                  <a:schemeClr val="tx1"/>
                </a:solidFill>
                <a:effectLst/>
                <a:uLnTx/>
                <a:uFillTx/>
                <a:latin typeface="Lucida Console" pitchFamily="49" charset="0"/>
                <a:ea typeface="+mn-ea"/>
                <a:cs typeface="+mn-cs"/>
              </a:rPr>
              <a:t>15/09/2016</a:t>
            </a:r>
            <a:endParaRPr kumimoji="0" lang="en-US" sz="1100" b="0" i="0" u="none" strike="noStrike" kern="1200" cap="all" spc="0" normalizeH="0" baseline="0" noProof="0" dirty="0">
              <a:ln>
                <a:noFill/>
              </a:ln>
              <a:solidFill>
                <a:schemeClr val="tx1"/>
              </a:solidFill>
              <a:effectLst/>
              <a:uLnTx/>
              <a:uFillTx/>
              <a:latin typeface="Lucida Console" pitchFamily="49" charset="0"/>
              <a:ea typeface="+mn-ea"/>
              <a:cs typeface="+mn-cs"/>
            </a:endParaRPr>
          </a:p>
        </p:txBody>
      </p:sp>
      <p:sp>
        <p:nvSpPr>
          <p:cNvPr id="8" name="TextBox 7"/>
          <p:cNvSpPr txBox="1"/>
          <p:nvPr/>
        </p:nvSpPr>
        <p:spPr>
          <a:xfrm>
            <a:off x="770708" y="1489165"/>
            <a:ext cx="10593978" cy="1477328"/>
          </a:xfrm>
          <a:prstGeom prst="rect">
            <a:avLst/>
          </a:prstGeom>
          <a:noFill/>
        </p:spPr>
        <p:txBody>
          <a:bodyPr wrap="square" rtlCol="0">
            <a:spAutoFit/>
          </a:bodyPr>
          <a:lstStyle/>
          <a:p>
            <a:r>
              <a:rPr lang="en-US" dirty="0" smtClean="0">
                <a:solidFill>
                  <a:srgbClr val="0070C0"/>
                </a:solidFill>
                <a:latin typeface="Lucida Console" pitchFamily="49" charset="0"/>
              </a:rPr>
              <a:t>List of the players classified as per their PPI’s and position of play</a:t>
            </a:r>
          </a:p>
          <a:p>
            <a:endParaRPr lang="en-US" dirty="0" smtClean="0">
              <a:solidFill>
                <a:srgbClr val="0070C0"/>
              </a:solidFill>
              <a:latin typeface="Lucida Console" pitchFamily="49" charset="0"/>
            </a:endParaRPr>
          </a:p>
          <a:p>
            <a:endParaRPr lang="en-US" dirty="0" smtClean="0">
              <a:solidFill>
                <a:srgbClr val="0070C0"/>
              </a:solidFill>
              <a:latin typeface="Lucida Console" pitchFamily="49" charset="0"/>
            </a:endParaRPr>
          </a:p>
          <a:p>
            <a:endParaRPr lang="en-US" dirty="0" smtClean="0">
              <a:solidFill>
                <a:srgbClr val="0070C0"/>
              </a:solidFill>
              <a:latin typeface="Lucida Console" pitchFamily="49" charset="0"/>
            </a:endParaRPr>
          </a:p>
          <a:p>
            <a:r>
              <a:rPr lang="en-US" dirty="0" smtClean="0">
                <a:solidFill>
                  <a:srgbClr val="0070C0"/>
                </a:solidFill>
                <a:latin typeface="Lucida Console" pitchFamily="49" charset="0"/>
              </a:rPr>
              <a:t> </a:t>
            </a:r>
            <a:endParaRPr lang="en-US" dirty="0">
              <a:solidFill>
                <a:srgbClr val="0070C0"/>
              </a:solidFill>
              <a:latin typeface="Lucida Console" pitchFamily="49" charset="0"/>
            </a:endParaRPr>
          </a:p>
        </p:txBody>
      </p:sp>
      <p:graphicFrame>
        <p:nvGraphicFramePr>
          <p:cNvPr id="10" name="Object 9"/>
          <p:cNvGraphicFramePr>
            <a:graphicFrameLocks noChangeAspect="1"/>
          </p:cNvGraphicFramePr>
          <p:nvPr/>
        </p:nvGraphicFramePr>
        <p:xfrm>
          <a:off x="1314993" y="1905182"/>
          <a:ext cx="1715589" cy="771525"/>
        </p:xfrm>
        <a:graphic>
          <a:graphicData uri="http://schemas.openxmlformats.org/presentationml/2006/ole">
            <p:oleObj spid="_x0000_s1027" name="Worksheet" showAsIcon="1" r:id="rId3" imgW="914400" imgH="771480" progId="Excel.Sheet.12">
              <p:link updateAutomatic="1"/>
            </p:oleObj>
          </a:graphicData>
        </a:graphic>
      </p:graphicFrame>
      <p:sp>
        <p:nvSpPr>
          <p:cNvPr id="12" name="TextBox 11"/>
          <p:cNvSpPr txBox="1"/>
          <p:nvPr/>
        </p:nvSpPr>
        <p:spPr>
          <a:xfrm>
            <a:off x="809896" y="3148148"/>
            <a:ext cx="9392195" cy="646331"/>
          </a:xfrm>
          <a:prstGeom prst="rect">
            <a:avLst/>
          </a:prstGeom>
          <a:noFill/>
        </p:spPr>
        <p:txBody>
          <a:bodyPr wrap="square" rtlCol="0">
            <a:spAutoFit/>
          </a:bodyPr>
          <a:lstStyle/>
          <a:p>
            <a:r>
              <a:rPr lang="en-US" dirty="0" smtClean="0">
                <a:solidFill>
                  <a:srgbClr val="0070C0"/>
                </a:solidFill>
                <a:latin typeface="Lucida Console" pitchFamily="49" charset="0"/>
              </a:rPr>
              <a:t>Proposed team selection with emphasis on shooting and athleticism</a:t>
            </a:r>
            <a:r>
              <a:rPr lang="en-US" dirty="0" smtClean="0">
                <a:latin typeface="Lucida Console" pitchFamily="49" charset="0"/>
              </a:rPr>
              <a:t> </a:t>
            </a:r>
          </a:p>
          <a:p>
            <a:endParaRPr lang="en-US" dirty="0">
              <a:latin typeface="Lucida Console" pitchFamily="49" charset="0"/>
            </a:endParaRPr>
          </a:p>
        </p:txBody>
      </p:sp>
      <p:graphicFrame>
        <p:nvGraphicFramePr>
          <p:cNvPr id="13" name="Chart 12"/>
          <p:cNvGraphicFramePr/>
          <p:nvPr/>
        </p:nvGraphicFramePr>
        <p:xfrm>
          <a:off x="1240972" y="3683727"/>
          <a:ext cx="3135085" cy="2455817"/>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4833257" y="4715691"/>
            <a:ext cx="1567543" cy="369332"/>
          </a:xfrm>
          <a:prstGeom prst="rect">
            <a:avLst/>
          </a:prstGeom>
          <a:noFill/>
        </p:spPr>
        <p:txBody>
          <a:bodyPr wrap="square" rtlCol="0">
            <a:spAutoFit/>
          </a:bodyPr>
          <a:lstStyle/>
          <a:p>
            <a:pPr algn="ctr"/>
            <a:r>
              <a:rPr lang="en-US" dirty="0" smtClean="0">
                <a:solidFill>
                  <a:srgbClr val="0070C0"/>
                </a:solidFill>
                <a:latin typeface="Lucida Console" pitchFamily="49" charset="0"/>
              </a:rPr>
              <a:t>OR</a:t>
            </a:r>
            <a:endParaRPr lang="en-US" dirty="0">
              <a:solidFill>
                <a:srgbClr val="0070C0"/>
              </a:solidFill>
              <a:latin typeface="Lucida Console" pitchFamily="49" charset="0"/>
            </a:endParaRPr>
          </a:p>
        </p:txBody>
      </p:sp>
      <p:graphicFrame>
        <p:nvGraphicFramePr>
          <p:cNvPr id="14" name="Chart 13"/>
          <p:cNvGraphicFramePr/>
          <p:nvPr/>
        </p:nvGraphicFramePr>
        <p:xfrm>
          <a:off x="6648994" y="3709851"/>
          <a:ext cx="3331029" cy="2376231"/>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22804" cy="365125"/>
          </a:xfrm>
        </p:spPr>
        <p:txBody>
          <a:bodyPr/>
          <a:lstStyle/>
          <a:p>
            <a:pPr algn="l"/>
            <a:r>
              <a:rPr lang="en-US" sz="1100" dirty="0" smtClean="0">
                <a:solidFill>
                  <a:schemeClr val="tx1"/>
                </a:solidFill>
                <a:latin typeface="Lucida Console" pitchFamily="49" charset="0"/>
              </a:rPr>
              <a:t>NBA Draft Strategy 2016-17  -- Vijay Raghunath</a:t>
            </a:r>
            <a:endParaRPr lang="en-US" sz="1100" dirty="0">
              <a:solidFill>
                <a:schemeClr val="tx1"/>
              </a:solidFill>
              <a:latin typeface="Lucida Console" pitchFamily="49" charset="0"/>
            </a:endParaRPr>
          </a:p>
        </p:txBody>
      </p:sp>
      <p:sp>
        <p:nvSpPr>
          <p:cNvPr id="7" name="Slide Number Placeholder 6"/>
          <p:cNvSpPr>
            <a:spLocks noGrp="1"/>
          </p:cNvSpPr>
          <p:nvPr>
            <p:ph type="sldNum" sz="quarter" idx="12"/>
          </p:nvPr>
        </p:nvSpPr>
        <p:spPr>
          <a:xfrm>
            <a:off x="10397999" y="6492875"/>
            <a:ext cx="1312025" cy="365125"/>
          </a:xfrm>
        </p:spPr>
        <p:txBody>
          <a:bodyPr/>
          <a:lstStyle/>
          <a:p>
            <a:pPr algn="ctr"/>
            <a:r>
              <a:rPr lang="en-US" sz="1100" dirty="0" smtClean="0">
                <a:solidFill>
                  <a:schemeClr val="tx1"/>
                </a:solidFill>
                <a:latin typeface="Lucida Console" pitchFamily="49" charset="0"/>
              </a:rPr>
              <a:t>13</a:t>
            </a:r>
            <a:endParaRPr lang="en-US" sz="1100" dirty="0">
              <a:solidFill>
                <a:schemeClr val="tx1"/>
              </a:solidFill>
              <a:latin typeface="Lucida Console" pitchFamily="49" charset="0"/>
            </a:endParaRPr>
          </a:p>
        </p:txBody>
      </p:sp>
      <p:sp>
        <p:nvSpPr>
          <p:cNvPr id="5" name="Footer Placeholder 3"/>
          <p:cNvSpPr txBox="1">
            <a:spLocks/>
          </p:cNvSpPr>
          <p:nvPr/>
        </p:nvSpPr>
        <p:spPr>
          <a:xfrm>
            <a:off x="6260822" y="6492875"/>
            <a:ext cx="4127863"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0" normalizeH="0" baseline="0" noProof="0" dirty="0" smtClean="0">
                <a:ln>
                  <a:noFill/>
                </a:ln>
                <a:solidFill>
                  <a:schemeClr val="tx1"/>
                </a:solidFill>
                <a:effectLst/>
                <a:uLnTx/>
                <a:uFillTx/>
                <a:latin typeface="Lucida Console" pitchFamily="49" charset="0"/>
                <a:ea typeface="+mn-ea"/>
                <a:cs typeface="+mn-cs"/>
              </a:rPr>
              <a:t>15/09/2016</a:t>
            </a:r>
            <a:endParaRPr kumimoji="0" lang="en-US" sz="1100" b="0" i="0" u="none" strike="noStrike" kern="1200" cap="all" spc="0" normalizeH="0" baseline="0" noProof="0" dirty="0">
              <a:ln>
                <a:noFill/>
              </a:ln>
              <a:solidFill>
                <a:schemeClr val="tx1"/>
              </a:solidFill>
              <a:effectLst/>
              <a:uLnTx/>
              <a:uFillTx/>
              <a:latin typeface="Lucida Console" pitchFamily="49" charset="0"/>
              <a:ea typeface="+mn-ea"/>
              <a:cs typeface="+mn-cs"/>
            </a:endParaRPr>
          </a:p>
        </p:txBody>
      </p:sp>
      <p:sp>
        <p:nvSpPr>
          <p:cNvPr id="6" name="TextBox 5"/>
          <p:cNvSpPr txBox="1"/>
          <p:nvPr/>
        </p:nvSpPr>
        <p:spPr>
          <a:xfrm>
            <a:off x="1345474" y="2455817"/>
            <a:ext cx="9117875" cy="646331"/>
          </a:xfrm>
          <a:prstGeom prst="rect">
            <a:avLst/>
          </a:prstGeom>
          <a:noFill/>
        </p:spPr>
        <p:txBody>
          <a:bodyPr wrap="square" rtlCol="0">
            <a:spAutoFit/>
            <a:scene3d>
              <a:camera prst="orthographicFront">
                <a:rot lat="0" lon="300000" rev="0"/>
              </a:camera>
              <a:lightRig rig="threePt" dir="t"/>
            </a:scene3d>
          </a:bodyPr>
          <a:lstStyle/>
          <a:p>
            <a:pPr algn="ctr"/>
            <a:r>
              <a:rPr lang="en-US" sz="3600" dirty="0" smtClean="0">
                <a:ln cmpd="sng">
                  <a:solidFill>
                    <a:schemeClr val="tx1"/>
                  </a:solidFill>
                  <a:prstDash val="solid"/>
                </a:ln>
                <a:latin typeface="Lucida Console" pitchFamily="49" charset="0"/>
              </a:rPr>
              <a:t>Thank you!</a:t>
            </a:r>
            <a:endParaRPr lang="en-US" sz="3600" dirty="0">
              <a:ln cmpd="sng">
                <a:solidFill>
                  <a:schemeClr val="tx1"/>
                </a:solidFill>
                <a:prstDash val="solid"/>
              </a:ln>
              <a:latin typeface="Lucida Console"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70297" y="966652"/>
          <a:ext cx="7334070" cy="5318143"/>
        </p:xfrm>
        <a:graphic>
          <a:graphicData uri="http://schemas.openxmlformats.org/drawingml/2006/table">
            <a:tbl>
              <a:tblPr firstRow="1" bandRow="1">
                <a:tableStyleId>{5C22544A-7EE6-4342-B048-85BDC9FD1C3A}</a:tableStyleId>
              </a:tblPr>
              <a:tblGrid>
                <a:gridCol w="3667035"/>
                <a:gridCol w="3667035"/>
              </a:tblGrid>
              <a:tr h="480503">
                <a:tc>
                  <a:txBody>
                    <a:bodyPr/>
                    <a:lstStyle/>
                    <a:p>
                      <a:r>
                        <a:rPr lang="en-US" sz="2800" dirty="0" smtClean="0">
                          <a:solidFill>
                            <a:schemeClr val="tx1"/>
                          </a:solidFill>
                          <a:latin typeface="Lucida Console" pitchFamily="49" charset="0"/>
                        </a:rPr>
                        <a:t>Position</a:t>
                      </a:r>
                      <a:endParaRPr lang="en-US" sz="2800" dirty="0">
                        <a:solidFill>
                          <a:schemeClr val="tx1"/>
                        </a:solidFill>
                        <a:latin typeface="Lucida Console" pitchFamily="49" charset="0"/>
                      </a:endParaRPr>
                    </a:p>
                  </a:txBody>
                  <a:tcPr/>
                </a:tc>
                <a:tc>
                  <a:txBody>
                    <a:bodyPr/>
                    <a:lstStyle/>
                    <a:p>
                      <a:r>
                        <a:rPr lang="en-US" sz="2800" dirty="0" smtClean="0">
                          <a:solidFill>
                            <a:schemeClr val="tx1"/>
                          </a:solidFill>
                          <a:latin typeface="Lucida Console" pitchFamily="49" charset="0"/>
                        </a:rPr>
                        <a:t>Description</a:t>
                      </a:r>
                      <a:endParaRPr lang="en-US" sz="2800" dirty="0">
                        <a:solidFill>
                          <a:schemeClr val="tx1"/>
                        </a:solidFill>
                        <a:latin typeface="Lucida Console" pitchFamily="49" charset="0"/>
                      </a:endParaRPr>
                    </a:p>
                  </a:txBody>
                  <a:tcPr/>
                </a:tc>
              </a:tr>
              <a:tr h="658758">
                <a:tc>
                  <a:txBody>
                    <a:bodyPr/>
                    <a:lstStyle/>
                    <a:p>
                      <a:r>
                        <a:rPr lang="en-US" sz="1000" dirty="0" smtClean="0">
                          <a:latin typeface="Lucida Console" pitchFamily="49" charset="0"/>
                        </a:rPr>
                        <a:t>Power Forward (PF)</a:t>
                      </a:r>
                      <a:endParaRPr lang="en-US" sz="1000" dirty="0">
                        <a:latin typeface="Lucida Console" pitchFamily="49" charset="0"/>
                      </a:endParaRPr>
                    </a:p>
                  </a:txBody>
                  <a:tcPr/>
                </a:tc>
                <a:tc>
                  <a:txBody>
                    <a:bodyPr/>
                    <a:lstStyle/>
                    <a:p>
                      <a:r>
                        <a:rPr lang="en-US" sz="1000" dirty="0" smtClean="0">
                          <a:latin typeface="Lucida Console" pitchFamily="49" charset="0"/>
                        </a:rPr>
                        <a:t>The larger of the two forwards, the power forward specializes in the rebounds and defense.</a:t>
                      </a:r>
                    </a:p>
                    <a:p>
                      <a:endParaRPr lang="en-US" sz="1000" dirty="0">
                        <a:latin typeface="Lucida Console" pitchFamily="49" charset="0"/>
                      </a:endParaRPr>
                    </a:p>
                  </a:txBody>
                  <a:tcPr/>
                </a:tc>
              </a:tr>
              <a:tr h="1683495">
                <a:tc>
                  <a:txBody>
                    <a:bodyPr/>
                    <a:lstStyle/>
                    <a:p>
                      <a:r>
                        <a:rPr lang="en-US" sz="1000" dirty="0" smtClean="0">
                          <a:latin typeface="Lucida Console" pitchFamily="49" charset="0"/>
                        </a:rPr>
                        <a:t>Center (C)</a:t>
                      </a:r>
                      <a:endParaRPr lang="en-US" sz="1000" dirty="0">
                        <a:latin typeface="Lucida Console" pitchFamily="49" charset="0"/>
                      </a:endParaRPr>
                    </a:p>
                  </a:txBody>
                  <a:tcPr/>
                </a:tc>
                <a:tc>
                  <a:txBody>
                    <a:bodyPr/>
                    <a:lstStyle/>
                    <a:p>
                      <a:r>
                        <a:rPr lang="en-US" sz="1000" dirty="0" smtClean="0">
                          <a:latin typeface="Lucida Console" pitchFamily="49" charset="0"/>
                        </a:rPr>
                        <a:t>The center is likely to be the tallest player.  During an attack, the center will usually take a position under the hoop and with his back to it, in order to receive the pass or protect a team-mate in possession. The other players tend to revolve around the center in these situations. In defense, the center will take on shot blocking and rebound duties. They are often called the big man or post player.</a:t>
                      </a:r>
                      <a:endParaRPr lang="en-US" sz="1000" dirty="0">
                        <a:latin typeface="Lucida Console" pitchFamily="49" charset="0"/>
                      </a:endParaRPr>
                    </a:p>
                  </a:txBody>
                  <a:tcPr/>
                </a:tc>
              </a:tr>
              <a:tr h="658758">
                <a:tc>
                  <a:txBody>
                    <a:bodyPr/>
                    <a:lstStyle/>
                    <a:p>
                      <a:r>
                        <a:rPr lang="en-US" sz="1000" dirty="0" smtClean="0">
                          <a:latin typeface="Lucida Console" pitchFamily="49" charset="0"/>
                        </a:rPr>
                        <a:t>Point Guard (PG)</a:t>
                      </a:r>
                      <a:endParaRPr lang="en-US" sz="1000" dirty="0">
                        <a:latin typeface="Lucida Console" pitchFamily="49" charset="0"/>
                      </a:endParaRPr>
                    </a:p>
                  </a:txBody>
                  <a:tcPr/>
                </a:tc>
                <a:tc>
                  <a:txBody>
                    <a:bodyPr/>
                    <a:lstStyle/>
                    <a:p>
                      <a:r>
                        <a:rPr lang="en-US" sz="1000" dirty="0" smtClean="0">
                          <a:latin typeface="Lucida Console" pitchFamily="49" charset="0"/>
                        </a:rPr>
                        <a:t>The point guard will be an excellent ball-handler and essentially the ‘playmaker’ running most of the side’s attacking plays.</a:t>
                      </a:r>
                      <a:endParaRPr lang="en-US" sz="1000" dirty="0">
                        <a:latin typeface="Lucida Console" pitchFamily="49" charset="0"/>
                      </a:endParaRPr>
                    </a:p>
                  </a:txBody>
                  <a:tcPr/>
                </a:tc>
              </a:tr>
              <a:tr h="805150">
                <a:tc>
                  <a:txBody>
                    <a:bodyPr/>
                    <a:lstStyle/>
                    <a:p>
                      <a:r>
                        <a:rPr lang="en-US" sz="1000" dirty="0" smtClean="0">
                          <a:latin typeface="Lucida Console" pitchFamily="49" charset="0"/>
                        </a:rPr>
                        <a:t>Shooting Guard (SG)</a:t>
                      </a:r>
                      <a:endParaRPr lang="en-US" sz="1000" dirty="0">
                        <a:latin typeface="Lucida Console" pitchFamily="49" charset="0"/>
                      </a:endParaRPr>
                    </a:p>
                  </a:txBody>
                  <a:tcPr/>
                </a:tc>
                <a:tc>
                  <a:txBody>
                    <a:bodyPr/>
                    <a:lstStyle/>
                    <a:p>
                      <a:r>
                        <a:rPr lang="en-US" sz="1000" dirty="0" smtClean="0">
                          <a:latin typeface="Lucida Console" pitchFamily="49" charset="0"/>
                        </a:rPr>
                        <a:t>Skilled long-range shooter, and shares duties in attack and defense with the point guard, but can also play in tandem with the ‘small forward’ in a wide offensive role.</a:t>
                      </a:r>
                      <a:endParaRPr lang="en-US" sz="1000" dirty="0">
                        <a:latin typeface="Lucida Console" pitchFamily="49" charset="0"/>
                      </a:endParaRPr>
                    </a:p>
                  </a:txBody>
                  <a:tcPr/>
                </a:tc>
              </a:tr>
              <a:tr h="951540">
                <a:tc>
                  <a:txBody>
                    <a:bodyPr/>
                    <a:lstStyle/>
                    <a:p>
                      <a:r>
                        <a:rPr lang="en-US" sz="1000" dirty="0" smtClean="0">
                          <a:latin typeface="Lucida Console" pitchFamily="49" charset="0"/>
                        </a:rPr>
                        <a:t>Small Forward (SF)</a:t>
                      </a:r>
                      <a:endParaRPr lang="en-US" sz="1000" dirty="0">
                        <a:latin typeface="Lucida Console" pitchFamily="49" charset="0"/>
                      </a:endParaRPr>
                    </a:p>
                  </a:txBody>
                  <a:tcPr/>
                </a:tc>
                <a:tc>
                  <a:txBody>
                    <a:bodyPr/>
                    <a:lstStyle/>
                    <a:p>
                      <a:r>
                        <a:rPr lang="en-US" sz="1000" dirty="0" smtClean="0">
                          <a:latin typeface="Lucida Console" pitchFamily="49" charset="0"/>
                        </a:rPr>
                        <a:t>A vital skill in the locker should be the ability to score with medium-range shot, but the small forward will also be expected to get his fair share of rebounds as well as covering defensive duties.</a:t>
                      </a:r>
                      <a:endParaRPr lang="en-US" sz="1000" dirty="0">
                        <a:latin typeface="Lucida Console" pitchFamily="49" charset="0"/>
                      </a:endParaRPr>
                    </a:p>
                  </a:txBody>
                  <a:tcPr/>
                </a:tc>
              </a:tr>
            </a:tbl>
          </a:graphicData>
        </a:graphic>
      </p:graphicFrame>
      <p:sp>
        <p:nvSpPr>
          <p:cNvPr id="5" name="Title 1"/>
          <p:cNvSpPr txBox="1">
            <a:spLocks/>
          </p:cNvSpPr>
          <p:nvPr/>
        </p:nvSpPr>
        <p:spPr>
          <a:xfrm>
            <a:off x="527231" y="195898"/>
            <a:ext cx="10071100" cy="692150"/>
          </a:xfrm>
          <a:prstGeom prst="rect">
            <a:avLst/>
          </a:prstGeom>
        </p:spPr>
        <p:txBody>
          <a:bodyPr vert="horz" lIns="91440" tIns="45720" rIns="91440" bIns="45720" rtlCol="0" anchor="b">
            <a:normAutofit fontScale="77500" lnSpcReduction="20000"/>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3600" b="0" i="0" u="none" strike="noStrike" kern="1200" cap="none" spc="-50" normalizeH="0" baseline="0" noProof="0" dirty="0" smtClean="0">
                <a:ln>
                  <a:noFill/>
                </a:ln>
                <a:solidFill>
                  <a:schemeClr val="tx1"/>
                </a:solidFill>
                <a:effectLst/>
                <a:uLnTx/>
                <a:uFillTx/>
                <a:latin typeface="Lucida Console" pitchFamily="49" charset="0"/>
                <a:ea typeface="+mj-ea"/>
                <a:cs typeface="+mj-cs"/>
              </a:rPr>
              <a:t>Appendix A – Basketball</a:t>
            </a:r>
            <a:r>
              <a:rPr kumimoji="0" lang="en-US" sz="3600" b="0" i="0" u="none" strike="noStrike" kern="1200" cap="none" spc="-50" normalizeH="0" noProof="0" dirty="0" smtClean="0">
                <a:ln>
                  <a:noFill/>
                </a:ln>
                <a:solidFill>
                  <a:schemeClr val="tx1"/>
                </a:solidFill>
                <a:effectLst/>
                <a:uLnTx/>
                <a:uFillTx/>
                <a:latin typeface="Lucida Console" pitchFamily="49" charset="0"/>
                <a:ea typeface="+mj-ea"/>
                <a:cs typeface="+mj-cs"/>
              </a:rPr>
              <a:t> Position Description</a:t>
            </a:r>
            <a:endParaRPr kumimoji="0" lang="en-US" sz="3600" b="0" i="0" u="none" strike="noStrike" kern="1200" cap="none" spc="-50" normalizeH="0" baseline="0" noProof="0" dirty="0">
              <a:ln>
                <a:noFill/>
              </a:ln>
              <a:solidFill>
                <a:schemeClr val="tx1"/>
              </a:solidFill>
              <a:effectLst/>
              <a:uLnTx/>
              <a:uFillTx/>
              <a:latin typeface="Lucida Console" pitchFamily="49" charset="0"/>
              <a:ea typeface="+mj-ea"/>
              <a:cs typeface="+mj-cs"/>
            </a:endParaRPr>
          </a:p>
        </p:txBody>
      </p:sp>
      <p:sp>
        <p:nvSpPr>
          <p:cNvPr id="8" name="Footer Placeholder 3"/>
          <p:cNvSpPr>
            <a:spLocks noGrp="1"/>
          </p:cNvSpPr>
          <p:nvPr>
            <p:ph type="ftr" sz="quarter" idx="11"/>
          </p:nvPr>
        </p:nvSpPr>
        <p:spPr>
          <a:xfrm>
            <a:off x="156754" y="6492875"/>
            <a:ext cx="4822804" cy="365125"/>
          </a:xfrm>
        </p:spPr>
        <p:txBody>
          <a:bodyPr/>
          <a:lstStyle/>
          <a:p>
            <a:pPr algn="l"/>
            <a:r>
              <a:rPr lang="en-US" sz="1100" dirty="0" smtClean="0">
                <a:solidFill>
                  <a:schemeClr val="tx1"/>
                </a:solidFill>
                <a:latin typeface="Lucida Console" pitchFamily="49" charset="0"/>
              </a:rPr>
              <a:t>NBA Draft Strategy 2016-17  -- Vijay Raghunath</a:t>
            </a:r>
            <a:endParaRPr lang="en-US" sz="1100" dirty="0">
              <a:solidFill>
                <a:schemeClr val="tx1"/>
              </a:solidFill>
              <a:latin typeface="Lucida Console" pitchFamily="49" charset="0"/>
            </a:endParaRPr>
          </a:p>
        </p:txBody>
      </p:sp>
      <p:sp>
        <p:nvSpPr>
          <p:cNvPr id="10" name="Footer Placeholder 3"/>
          <p:cNvSpPr txBox="1">
            <a:spLocks/>
          </p:cNvSpPr>
          <p:nvPr/>
        </p:nvSpPr>
        <p:spPr>
          <a:xfrm>
            <a:off x="5973439" y="6492875"/>
            <a:ext cx="4127863"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0" normalizeH="0" baseline="0" noProof="0" dirty="0" smtClean="0">
                <a:ln>
                  <a:noFill/>
                </a:ln>
                <a:solidFill>
                  <a:schemeClr val="tx1"/>
                </a:solidFill>
                <a:effectLst/>
                <a:uLnTx/>
                <a:uFillTx/>
                <a:latin typeface="Lucida Console" pitchFamily="49" charset="0"/>
                <a:ea typeface="+mn-ea"/>
                <a:cs typeface="+mn-cs"/>
              </a:rPr>
              <a:t>15/09/2016</a:t>
            </a:r>
            <a:endParaRPr kumimoji="0" lang="en-US" sz="1100" b="0" i="0" u="none" strike="noStrike" kern="1200" cap="all" spc="0" normalizeH="0" baseline="0" noProof="0" dirty="0">
              <a:ln>
                <a:noFill/>
              </a:ln>
              <a:solidFill>
                <a:schemeClr val="tx1"/>
              </a:solidFill>
              <a:effectLst/>
              <a:uLnTx/>
              <a:uFillTx/>
              <a:latin typeface="Lucida Console" pitchFamily="49" charset="0"/>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22804" cy="365125"/>
          </a:xfrm>
        </p:spPr>
        <p:txBody>
          <a:bodyPr/>
          <a:lstStyle/>
          <a:p>
            <a:pPr algn="l"/>
            <a:r>
              <a:rPr lang="en-US" sz="1100" dirty="0" smtClean="0">
                <a:solidFill>
                  <a:schemeClr val="tx1"/>
                </a:solidFill>
                <a:latin typeface="Lucida Console" pitchFamily="49" charset="0"/>
              </a:rPr>
              <a:t>NBA Draft Strategy 2016-17  -- Vijay Raghunath</a:t>
            </a:r>
            <a:endParaRPr lang="en-US" sz="1100" dirty="0">
              <a:solidFill>
                <a:schemeClr val="tx1"/>
              </a:solidFill>
              <a:latin typeface="Lucida Console" pitchFamily="49" charset="0"/>
            </a:endParaRPr>
          </a:p>
        </p:txBody>
      </p:sp>
      <p:sp>
        <p:nvSpPr>
          <p:cNvPr id="7" name="Slide Number Placeholder 6"/>
          <p:cNvSpPr>
            <a:spLocks noGrp="1"/>
          </p:cNvSpPr>
          <p:nvPr>
            <p:ph type="sldNum" sz="quarter" idx="12"/>
          </p:nvPr>
        </p:nvSpPr>
        <p:spPr>
          <a:xfrm>
            <a:off x="10397999" y="6492875"/>
            <a:ext cx="1312025" cy="365125"/>
          </a:xfrm>
        </p:spPr>
        <p:txBody>
          <a:bodyPr/>
          <a:lstStyle/>
          <a:p>
            <a:pPr algn="ctr"/>
            <a:r>
              <a:rPr lang="en-US" sz="1100" dirty="0" smtClean="0">
                <a:solidFill>
                  <a:schemeClr val="tx1"/>
                </a:solidFill>
                <a:latin typeface="Lucida Console" pitchFamily="49" charset="0"/>
              </a:rPr>
              <a:t>2</a:t>
            </a:r>
            <a:endParaRPr lang="en-US" sz="1100" dirty="0">
              <a:solidFill>
                <a:schemeClr val="tx1"/>
              </a:solidFill>
              <a:latin typeface="Lucida Console" pitchFamily="49" charset="0"/>
            </a:endParaRPr>
          </a:p>
        </p:txBody>
      </p:sp>
      <p:sp>
        <p:nvSpPr>
          <p:cNvPr id="2" name="Title 1"/>
          <p:cNvSpPr>
            <a:spLocks noGrp="1"/>
          </p:cNvSpPr>
          <p:nvPr>
            <p:ph type="title" idx="4294967295"/>
          </p:nvPr>
        </p:nvSpPr>
        <p:spPr>
          <a:xfrm>
            <a:off x="566420" y="287338"/>
            <a:ext cx="10071100" cy="692150"/>
          </a:xfrm>
        </p:spPr>
        <p:txBody>
          <a:bodyPr>
            <a:normAutofit/>
          </a:bodyPr>
          <a:lstStyle/>
          <a:p>
            <a:pPr algn="ctr"/>
            <a:r>
              <a:rPr lang="en-US" sz="3600" dirty="0" smtClean="0">
                <a:solidFill>
                  <a:schemeClr val="tx1"/>
                </a:solidFill>
                <a:latin typeface="Lucida Console" pitchFamily="49" charset="0"/>
              </a:rPr>
              <a:t>The Problem Statement</a:t>
            </a:r>
            <a:endParaRPr lang="en-US" sz="3600" dirty="0">
              <a:solidFill>
                <a:schemeClr val="tx1"/>
              </a:solidFill>
              <a:latin typeface="Lucida Console" pitchFamily="49" charset="0"/>
            </a:endParaRPr>
          </a:p>
        </p:txBody>
      </p:sp>
      <p:sp>
        <p:nvSpPr>
          <p:cNvPr id="5" name="Footer Placeholder 3"/>
          <p:cNvSpPr txBox="1">
            <a:spLocks/>
          </p:cNvSpPr>
          <p:nvPr/>
        </p:nvSpPr>
        <p:spPr>
          <a:xfrm>
            <a:off x="6260822" y="6492875"/>
            <a:ext cx="4127863"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0" normalizeH="0" baseline="0" noProof="0" dirty="0" smtClean="0">
                <a:ln>
                  <a:noFill/>
                </a:ln>
                <a:solidFill>
                  <a:schemeClr val="tx1"/>
                </a:solidFill>
                <a:effectLst/>
                <a:uLnTx/>
                <a:uFillTx/>
                <a:latin typeface="Lucida Console" pitchFamily="49" charset="0"/>
                <a:ea typeface="+mn-ea"/>
                <a:cs typeface="+mn-cs"/>
              </a:rPr>
              <a:t>15/09/2016</a:t>
            </a:r>
            <a:endParaRPr kumimoji="0" lang="en-US" sz="1100" b="0" i="0" u="none" strike="noStrike" kern="1200" cap="all" spc="0" normalizeH="0" baseline="0" noProof="0" dirty="0">
              <a:ln>
                <a:noFill/>
              </a:ln>
              <a:solidFill>
                <a:schemeClr val="tx1"/>
              </a:solidFill>
              <a:effectLst/>
              <a:uLnTx/>
              <a:uFillTx/>
              <a:latin typeface="Lucida Console" pitchFamily="49" charset="0"/>
              <a:ea typeface="+mn-ea"/>
              <a:cs typeface="+mn-cs"/>
            </a:endParaRPr>
          </a:p>
        </p:txBody>
      </p:sp>
      <p:sp>
        <p:nvSpPr>
          <p:cNvPr id="11" name="TextBox 10"/>
          <p:cNvSpPr txBox="1"/>
          <p:nvPr/>
        </p:nvSpPr>
        <p:spPr>
          <a:xfrm>
            <a:off x="299293" y="1108806"/>
            <a:ext cx="11470341" cy="5693866"/>
          </a:xfrm>
          <a:prstGeom prst="rect">
            <a:avLst/>
          </a:prstGeom>
          <a:noFill/>
        </p:spPr>
        <p:txBody>
          <a:bodyPr wrap="square" rtlCol="0">
            <a:spAutoFit/>
          </a:bodyPr>
          <a:lstStyle/>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r>
              <a:rPr lang="en-US" sz="2800" dirty="0" smtClean="0">
                <a:solidFill>
                  <a:srgbClr val="FF3300"/>
                </a:solidFill>
                <a:latin typeface="Lucida Console" pitchFamily="49" charset="0"/>
              </a:rPr>
              <a:t> </a:t>
            </a:r>
            <a:r>
              <a:rPr lang="en-US" sz="2800" dirty="0" smtClean="0">
                <a:latin typeface="Lucida Console" pitchFamily="49" charset="0"/>
              </a:rPr>
              <a:t>Formulate a winning NBA draft strategy for the </a:t>
            </a:r>
          </a:p>
          <a:p>
            <a:r>
              <a:rPr lang="en-US" sz="2800" dirty="0" smtClean="0">
                <a:latin typeface="Lucida Console" pitchFamily="49" charset="0"/>
              </a:rPr>
              <a:t>up-coming 2016-17 season. </a:t>
            </a:r>
          </a:p>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r>
              <a:rPr lang="en-US" sz="2800" dirty="0" smtClean="0">
                <a:solidFill>
                  <a:srgbClr val="FF3300"/>
                </a:solidFill>
                <a:latin typeface="Lucida Console" pitchFamily="49" charset="0"/>
              </a:rPr>
              <a:t> </a:t>
            </a:r>
            <a:r>
              <a:rPr lang="en-US" sz="2800" dirty="0" smtClean="0">
                <a:latin typeface="Lucida Console" pitchFamily="49" charset="0"/>
              </a:rPr>
              <a:t>The player selection criterion depends upon a lot of player statistics and team performance data.</a:t>
            </a:r>
          </a:p>
          <a:p>
            <a:pPr>
              <a:buFont typeface="Arial" pitchFamily="34" charset="0"/>
              <a:buChar char="•"/>
            </a:pPr>
            <a:endParaRPr lang="en-US" sz="2800" dirty="0" smtClean="0">
              <a:latin typeface="Lucida Console" pitchFamily="49" charset="0"/>
            </a:endParaRPr>
          </a:p>
          <a:p>
            <a:pPr>
              <a:buFont typeface="Arial" pitchFamily="34" charset="0"/>
              <a:buChar char="•"/>
            </a:pPr>
            <a:r>
              <a:rPr lang="en-US" sz="2800" dirty="0" smtClean="0">
                <a:solidFill>
                  <a:srgbClr val="FF3300"/>
                </a:solidFill>
                <a:latin typeface="Lucida Console" pitchFamily="49" charset="0"/>
              </a:rPr>
              <a:t> </a:t>
            </a:r>
            <a:r>
              <a:rPr lang="en-US" sz="2800" dirty="0" smtClean="0">
                <a:latin typeface="Lucida Console" pitchFamily="49" charset="0"/>
              </a:rPr>
              <a:t>The player selection criterion depends upon a lot of player statistics and team performance data.</a:t>
            </a:r>
            <a:endParaRPr lang="en-US" sz="2800" dirty="0" smtClean="0">
              <a:solidFill>
                <a:srgbClr val="FF3300"/>
              </a:solidFill>
              <a:latin typeface="Lucida Console" pitchFamily="49" charset="0"/>
            </a:endParaRPr>
          </a:p>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endParaRPr lang="en-US" sz="2800" dirty="0">
              <a:solidFill>
                <a:srgbClr val="FF3300"/>
              </a:solidFill>
              <a:latin typeface="Lucida Console"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22804" cy="365125"/>
          </a:xfrm>
        </p:spPr>
        <p:txBody>
          <a:bodyPr/>
          <a:lstStyle/>
          <a:p>
            <a:pPr algn="l"/>
            <a:r>
              <a:rPr lang="en-US" sz="1100" dirty="0" smtClean="0">
                <a:solidFill>
                  <a:schemeClr val="tx1"/>
                </a:solidFill>
                <a:latin typeface="Lucida Console" pitchFamily="49" charset="0"/>
              </a:rPr>
              <a:t>NBA Draft Strategy 2016-17  -- Vijay Raghunath</a:t>
            </a:r>
            <a:endParaRPr lang="en-US" sz="1100" dirty="0">
              <a:solidFill>
                <a:schemeClr val="tx1"/>
              </a:solidFill>
              <a:latin typeface="Lucida Console" pitchFamily="49" charset="0"/>
            </a:endParaRPr>
          </a:p>
        </p:txBody>
      </p:sp>
      <p:sp>
        <p:nvSpPr>
          <p:cNvPr id="7" name="Slide Number Placeholder 6"/>
          <p:cNvSpPr>
            <a:spLocks noGrp="1"/>
          </p:cNvSpPr>
          <p:nvPr>
            <p:ph type="sldNum" sz="quarter" idx="12"/>
          </p:nvPr>
        </p:nvSpPr>
        <p:spPr>
          <a:xfrm>
            <a:off x="10397999" y="6492875"/>
            <a:ext cx="1312025" cy="365125"/>
          </a:xfrm>
        </p:spPr>
        <p:txBody>
          <a:bodyPr/>
          <a:lstStyle/>
          <a:p>
            <a:pPr algn="ctr"/>
            <a:r>
              <a:rPr lang="en-US" sz="1100" dirty="0" smtClean="0">
                <a:solidFill>
                  <a:schemeClr val="tx1"/>
                </a:solidFill>
                <a:latin typeface="Lucida Console" pitchFamily="49" charset="0"/>
              </a:rPr>
              <a:t>1</a:t>
            </a:r>
            <a:endParaRPr lang="en-US" sz="1100" dirty="0">
              <a:solidFill>
                <a:schemeClr val="tx1"/>
              </a:solidFill>
              <a:latin typeface="Lucida Console" pitchFamily="49" charset="0"/>
            </a:endParaRPr>
          </a:p>
        </p:txBody>
      </p:sp>
      <p:sp>
        <p:nvSpPr>
          <p:cNvPr id="2" name="Title 1"/>
          <p:cNvSpPr>
            <a:spLocks noGrp="1"/>
          </p:cNvSpPr>
          <p:nvPr>
            <p:ph type="title" idx="4294967295"/>
          </p:nvPr>
        </p:nvSpPr>
        <p:spPr>
          <a:xfrm>
            <a:off x="566420" y="169772"/>
            <a:ext cx="10071100" cy="692150"/>
          </a:xfrm>
        </p:spPr>
        <p:txBody>
          <a:bodyPr>
            <a:normAutofit/>
          </a:bodyPr>
          <a:lstStyle/>
          <a:p>
            <a:pPr algn="ctr"/>
            <a:r>
              <a:rPr lang="en-US" sz="3600" dirty="0" smtClean="0">
                <a:solidFill>
                  <a:schemeClr val="tx1"/>
                </a:solidFill>
                <a:latin typeface="Lucida Console" pitchFamily="49" charset="0"/>
              </a:rPr>
              <a:t>Proposed Solution</a:t>
            </a:r>
            <a:endParaRPr lang="en-US" sz="3600" dirty="0">
              <a:solidFill>
                <a:schemeClr val="tx1"/>
              </a:solidFill>
              <a:latin typeface="Lucida Console" pitchFamily="49" charset="0"/>
            </a:endParaRPr>
          </a:p>
        </p:txBody>
      </p:sp>
      <p:sp>
        <p:nvSpPr>
          <p:cNvPr id="5" name="Footer Placeholder 3"/>
          <p:cNvSpPr txBox="1">
            <a:spLocks/>
          </p:cNvSpPr>
          <p:nvPr/>
        </p:nvSpPr>
        <p:spPr>
          <a:xfrm>
            <a:off x="6260822" y="6492875"/>
            <a:ext cx="4127863"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0" normalizeH="0" baseline="0" noProof="0" dirty="0" smtClean="0">
                <a:ln>
                  <a:noFill/>
                </a:ln>
                <a:solidFill>
                  <a:schemeClr val="tx1"/>
                </a:solidFill>
                <a:effectLst/>
                <a:uLnTx/>
                <a:uFillTx/>
                <a:latin typeface="Lucida Console" pitchFamily="49" charset="0"/>
                <a:ea typeface="+mn-ea"/>
                <a:cs typeface="+mn-cs"/>
              </a:rPr>
              <a:t>15/09/2016</a:t>
            </a:r>
            <a:endParaRPr kumimoji="0" lang="en-US" sz="1100" b="0" i="0" u="none" strike="noStrike" kern="1200" cap="all" spc="0" normalizeH="0" baseline="0" noProof="0" dirty="0">
              <a:ln>
                <a:noFill/>
              </a:ln>
              <a:solidFill>
                <a:schemeClr val="tx1"/>
              </a:solidFill>
              <a:effectLst/>
              <a:uLnTx/>
              <a:uFillTx/>
              <a:latin typeface="Lucida Console" pitchFamily="49" charset="0"/>
              <a:ea typeface="+mn-ea"/>
              <a:cs typeface="+mn-cs"/>
            </a:endParaRPr>
          </a:p>
        </p:txBody>
      </p:sp>
      <p:sp>
        <p:nvSpPr>
          <p:cNvPr id="12" name="TextBox 11"/>
          <p:cNvSpPr txBox="1"/>
          <p:nvPr/>
        </p:nvSpPr>
        <p:spPr>
          <a:xfrm>
            <a:off x="287383" y="483325"/>
            <a:ext cx="11560628" cy="7417415"/>
          </a:xfrm>
          <a:prstGeom prst="rect">
            <a:avLst/>
          </a:prstGeom>
          <a:noFill/>
        </p:spPr>
        <p:txBody>
          <a:bodyPr wrap="square" rtlCol="0">
            <a:spAutoFit/>
          </a:bodyPr>
          <a:lstStyle/>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r>
              <a:rPr lang="en-US" sz="2800" dirty="0" smtClean="0">
                <a:solidFill>
                  <a:srgbClr val="FF3300"/>
                </a:solidFill>
                <a:latin typeface="Lucida Console" pitchFamily="49" charset="0"/>
              </a:rPr>
              <a:t> </a:t>
            </a:r>
            <a:r>
              <a:rPr lang="en-US" sz="2800" dirty="0" smtClean="0">
                <a:latin typeface="Lucida Console" pitchFamily="49" charset="0"/>
              </a:rPr>
              <a:t>There are 5 </a:t>
            </a:r>
            <a:r>
              <a:rPr lang="en-US" sz="2800" dirty="0" smtClean="0">
                <a:latin typeface="Lucida Console" pitchFamily="49" charset="0"/>
              </a:rPr>
              <a:t>in </a:t>
            </a:r>
            <a:r>
              <a:rPr lang="en-US" sz="2800" dirty="0" smtClean="0">
                <a:latin typeface="Lucida Console" pitchFamily="49" charset="0"/>
              </a:rPr>
              <a:t>a NBA basket ball </a:t>
            </a:r>
            <a:r>
              <a:rPr lang="en-US" sz="2800" dirty="0" smtClean="0">
                <a:latin typeface="Lucida Console" pitchFamily="49" charset="0"/>
              </a:rPr>
              <a:t>team.</a:t>
            </a:r>
          </a:p>
          <a:p>
            <a:pPr lvl="2">
              <a:buFont typeface="Wingdings" pitchFamily="2" charset="2"/>
              <a:buChar char="Ø"/>
            </a:pPr>
            <a:r>
              <a:rPr lang="en-US" sz="2800" dirty="0" smtClean="0">
                <a:latin typeface="Lucida Console" pitchFamily="49" charset="0"/>
              </a:rPr>
              <a:t>Power Forward (PF)</a:t>
            </a:r>
          </a:p>
          <a:p>
            <a:pPr lvl="2">
              <a:buFont typeface="Wingdings" pitchFamily="2" charset="2"/>
              <a:buChar char="Ø"/>
            </a:pPr>
            <a:r>
              <a:rPr lang="en-US" sz="2800" dirty="0" smtClean="0">
                <a:latin typeface="Lucida Console" pitchFamily="49" charset="0"/>
              </a:rPr>
              <a:t>Center (C)</a:t>
            </a:r>
          </a:p>
          <a:p>
            <a:pPr lvl="2">
              <a:buFont typeface="Wingdings" pitchFamily="2" charset="2"/>
              <a:buChar char="Ø"/>
            </a:pPr>
            <a:r>
              <a:rPr lang="en-US" sz="2800" dirty="0" smtClean="0">
                <a:latin typeface="Lucida Console" pitchFamily="49" charset="0"/>
              </a:rPr>
              <a:t>Shooting Guard (SG)</a:t>
            </a:r>
          </a:p>
          <a:p>
            <a:pPr lvl="2">
              <a:buFont typeface="Wingdings" pitchFamily="2" charset="2"/>
              <a:buChar char="Ø"/>
            </a:pPr>
            <a:r>
              <a:rPr lang="en-US" sz="2800" dirty="0" smtClean="0">
                <a:latin typeface="Lucida Console" pitchFamily="49" charset="0"/>
              </a:rPr>
              <a:t>Small Forward (SF)</a:t>
            </a:r>
          </a:p>
          <a:p>
            <a:pPr lvl="2">
              <a:buFont typeface="Wingdings" pitchFamily="2" charset="2"/>
              <a:buChar char="Ø"/>
            </a:pPr>
            <a:r>
              <a:rPr lang="en-US" sz="2800" dirty="0" smtClean="0">
                <a:latin typeface="Lucida Console" pitchFamily="49" charset="0"/>
              </a:rPr>
              <a:t>Point Guard (PG)</a:t>
            </a:r>
          </a:p>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r>
              <a:rPr lang="en-US" sz="2800" dirty="0" smtClean="0">
                <a:solidFill>
                  <a:srgbClr val="FF3300"/>
                </a:solidFill>
                <a:latin typeface="Lucida Console" pitchFamily="49" charset="0"/>
              </a:rPr>
              <a:t> </a:t>
            </a:r>
            <a:r>
              <a:rPr lang="en-US" sz="2800" dirty="0" smtClean="0">
                <a:latin typeface="Lucida Console" pitchFamily="49" charset="0"/>
              </a:rPr>
              <a:t>Based on key historical data create a </a:t>
            </a:r>
            <a:r>
              <a:rPr lang="en-US" sz="2800" dirty="0" smtClean="0">
                <a:latin typeface="Lucida Console" pitchFamily="49" charset="0"/>
              </a:rPr>
              <a:t>Player Performance </a:t>
            </a:r>
            <a:r>
              <a:rPr lang="en-US" sz="2800" dirty="0" smtClean="0">
                <a:latin typeface="Lucida Console" pitchFamily="49" charset="0"/>
              </a:rPr>
              <a:t>I</a:t>
            </a:r>
            <a:r>
              <a:rPr lang="en-US" sz="2800" dirty="0" smtClean="0">
                <a:latin typeface="Lucida Console" pitchFamily="49" charset="0"/>
              </a:rPr>
              <a:t>ndex </a:t>
            </a:r>
            <a:r>
              <a:rPr lang="en-US" sz="2800" dirty="0" smtClean="0">
                <a:latin typeface="Lucida Console" pitchFamily="49" charset="0"/>
              </a:rPr>
              <a:t>(PPI) for each player</a:t>
            </a:r>
            <a:r>
              <a:rPr lang="en-US" sz="2800" dirty="0" smtClean="0">
                <a:latin typeface="Lucida Console" pitchFamily="49" charset="0"/>
              </a:rPr>
              <a:t>.</a:t>
            </a:r>
          </a:p>
          <a:p>
            <a:endParaRPr lang="en-US" sz="2800" dirty="0" smtClean="0">
              <a:latin typeface="Lucida Console" pitchFamily="49" charset="0"/>
            </a:endParaRPr>
          </a:p>
          <a:p>
            <a:pPr>
              <a:buFont typeface="Arial" pitchFamily="34" charset="0"/>
              <a:buChar char="•"/>
            </a:pPr>
            <a:r>
              <a:rPr lang="en-US" sz="2800" dirty="0" smtClean="0">
                <a:solidFill>
                  <a:srgbClr val="FF3300"/>
                </a:solidFill>
                <a:latin typeface="Lucida Console" pitchFamily="49" charset="0"/>
              </a:rPr>
              <a:t> </a:t>
            </a:r>
            <a:r>
              <a:rPr lang="en-US" sz="2800" dirty="0" smtClean="0">
                <a:latin typeface="Lucida Console" pitchFamily="49" charset="0"/>
              </a:rPr>
              <a:t>Sort the players in descending order of PPI within each playing positions.</a:t>
            </a:r>
            <a:endParaRPr lang="en-US" sz="2800" dirty="0" smtClean="0">
              <a:solidFill>
                <a:srgbClr val="FF3300"/>
              </a:solidFill>
              <a:latin typeface="Lucida Console" pitchFamily="49" charset="0"/>
            </a:endParaRPr>
          </a:p>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endParaRPr lang="en-US" sz="2800" dirty="0">
              <a:solidFill>
                <a:srgbClr val="FF3300"/>
              </a:solidFill>
              <a:latin typeface="Lucida Console"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22804" cy="365125"/>
          </a:xfrm>
        </p:spPr>
        <p:txBody>
          <a:bodyPr/>
          <a:lstStyle/>
          <a:p>
            <a:pPr algn="l"/>
            <a:r>
              <a:rPr lang="en-US" sz="1100" dirty="0" smtClean="0">
                <a:solidFill>
                  <a:schemeClr val="tx1"/>
                </a:solidFill>
                <a:latin typeface="Lucida Console" pitchFamily="49" charset="0"/>
              </a:rPr>
              <a:t>NBA Draft Strategy 2016-17  -- Vijay Raghunath</a:t>
            </a:r>
            <a:endParaRPr lang="en-US" sz="1100" dirty="0">
              <a:solidFill>
                <a:schemeClr val="tx1"/>
              </a:solidFill>
              <a:latin typeface="Lucida Console" pitchFamily="49" charset="0"/>
            </a:endParaRPr>
          </a:p>
        </p:txBody>
      </p:sp>
      <p:sp>
        <p:nvSpPr>
          <p:cNvPr id="7" name="Slide Number Placeholder 6"/>
          <p:cNvSpPr>
            <a:spLocks noGrp="1"/>
          </p:cNvSpPr>
          <p:nvPr>
            <p:ph type="sldNum" sz="quarter" idx="12"/>
          </p:nvPr>
        </p:nvSpPr>
        <p:spPr>
          <a:xfrm>
            <a:off x="10397999" y="6492875"/>
            <a:ext cx="1312025" cy="365125"/>
          </a:xfrm>
        </p:spPr>
        <p:txBody>
          <a:bodyPr/>
          <a:lstStyle/>
          <a:p>
            <a:pPr algn="ctr"/>
            <a:r>
              <a:rPr lang="en-US" sz="1100" dirty="0" smtClean="0">
                <a:solidFill>
                  <a:schemeClr val="tx1"/>
                </a:solidFill>
                <a:latin typeface="Lucida Console" pitchFamily="49" charset="0"/>
              </a:rPr>
              <a:t>3</a:t>
            </a:r>
            <a:endParaRPr lang="en-US" sz="1100" dirty="0">
              <a:solidFill>
                <a:schemeClr val="tx1"/>
              </a:solidFill>
              <a:latin typeface="Lucida Console" pitchFamily="49" charset="0"/>
            </a:endParaRPr>
          </a:p>
        </p:txBody>
      </p:sp>
      <p:sp>
        <p:nvSpPr>
          <p:cNvPr id="2" name="Title 1"/>
          <p:cNvSpPr>
            <a:spLocks noGrp="1"/>
          </p:cNvSpPr>
          <p:nvPr>
            <p:ph type="title" idx="4294967295"/>
          </p:nvPr>
        </p:nvSpPr>
        <p:spPr>
          <a:xfrm>
            <a:off x="566420" y="287338"/>
            <a:ext cx="10071100" cy="692150"/>
          </a:xfrm>
        </p:spPr>
        <p:txBody>
          <a:bodyPr>
            <a:normAutofit/>
          </a:bodyPr>
          <a:lstStyle/>
          <a:p>
            <a:pPr algn="ctr"/>
            <a:r>
              <a:rPr lang="en-US" sz="3600" dirty="0" smtClean="0">
                <a:solidFill>
                  <a:schemeClr val="tx1"/>
                </a:solidFill>
                <a:latin typeface="Lucida Console" pitchFamily="49" charset="0"/>
              </a:rPr>
              <a:t>Proposed Solution (2)</a:t>
            </a:r>
            <a:endParaRPr lang="en-US" sz="3600" dirty="0">
              <a:solidFill>
                <a:schemeClr val="tx1"/>
              </a:solidFill>
              <a:latin typeface="Lucida Console" pitchFamily="49" charset="0"/>
            </a:endParaRPr>
          </a:p>
        </p:txBody>
      </p:sp>
      <p:sp>
        <p:nvSpPr>
          <p:cNvPr id="5" name="Footer Placeholder 3"/>
          <p:cNvSpPr txBox="1">
            <a:spLocks/>
          </p:cNvSpPr>
          <p:nvPr/>
        </p:nvSpPr>
        <p:spPr>
          <a:xfrm>
            <a:off x="6260822" y="6492875"/>
            <a:ext cx="4127863"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0" normalizeH="0" baseline="0" noProof="0" dirty="0" smtClean="0">
                <a:ln>
                  <a:noFill/>
                </a:ln>
                <a:solidFill>
                  <a:schemeClr val="tx1"/>
                </a:solidFill>
                <a:effectLst/>
                <a:uLnTx/>
                <a:uFillTx/>
                <a:latin typeface="Lucida Console" pitchFamily="49" charset="0"/>
                <a:ea typeface="+mn-ea"/>
                <a:cs typeface="+mn-cs"/>
              </a:rPr>
              <a:t>15/09/2016</a:t>
            </a:r>
            <a:endParaRPr kumimoji="0" lang="en-US" sz="1100" b="0" i="0" u="none" strike="noStrike" kern="1200" cap="all" spc="0" normalizeH="0" baseline="0" noProof="0" dirty="0">
              <a:ln>
                <a:noFill/>
              </a:ln>
              <a:solidFill>
                <a:schemeClr val="tx1"/>
              </a:solidFill>
              <a:effectLst/>
              <a:uLnTx/>
              <a:uFillTx/>
              <a:latin typeface="Lucida Console" pitchFamily="49" charset="0"/>
              <a:ea typeface="+mn-ea"/>
              <a:cs typeface="+mn-cs"/>
            </a:endParaRPr>
          </a:p>
        </p:txBody>
      </p:sp>
      <p:sp>
        <p:nvSpPr>
          <p:cNvPr id="6" name="TextBox 5"/>
          <p:cNvSpPr txBox="1"/>
          <p:nvPr/>
        </p:nvSpPr>
        <p:spPr>
          <a:xfrm>
            <a:off x="299293" y="1108806"/>
            <a:ext cx="11470341" cy="6124754"/>
          </a:xfrm>
          <a:prstGeom prst="rect">
            <a:avLst/>
          </a:prstGeom>
          <a:noFill/>
        </p:spPr>
        <p:txBody>
          <a:bodyPr wrap="square" rtlCol="0">
            <a:spAutoFit/>
          </a:bodyPr>
          <a:lstStyle/>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r>
              <a:rPr lang="en-US" sz="2800" dirty="0" smtClean="0">
                <a:solidFill>
                  <a:srgbClr val="FF3300"/>
                </a:solidFill>
                <a:latin typeface="Lucida Console" pitchFamily="49" charset="0"/>
              </a:rPr>
              <a:t> </a:t>
            </a:r>
            <a:r>
              <a:rPr lang="en-US" sz="2800" dirty="0" smtClean="0">
                <a:latin typeface="Lucida Console" pitchFamily="49" charset="0"/>
              </a:rPr>
              <a:t>Create a pool of top </a:t>
            </a:r>
            <a:r>
              <a:rPr lang="en-US" sz="2800" dirty="0" smtClean="0">
                <a:latin typeface="Lucida Console" pitchFamily="49" charset="0"/>
              </a:rPr>
              <a:t>ranking players, based on </a:t>
            </a:r>
            <a:r>
              <a:rPr lang="en-US" sz="2800" smtClean="0">
                <a:latin typeface="Lucida Console" pitchFamily="49" charset="0"/>
              </a:rPr>
              <a:t>a quantifiable </a:t>
            </a:r>
            <a:r>
              <a:rPr lang="en-US" sz="2800" dirty="0" smtClean="0">
                <a:latin typeface="Lucida Console" pitchFamily="49" charset="0"/>
              </a:rPr>
              <a:t>factor, </a:t>
            </a:r>
            <a:r>
              <a:rPr lang="en-US" sz="2800" dirty="0" smtClean="0">
                <a:latin typeface="Lucida Console" pitchFamily="49" charset="0"/>
              </a:rPr>
              <a:t>within each playing positions, in a manner that selection within the group will produce a performance swing of +-2%. </a:t>
            </a:r>
          </a:p>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r>
              <a:rPr lang="en-US" sz="2800" dirty="0" smtClean="0">
                <a:solidFill>
                  <a:srgbClr val="FF3300"/>
                </a:solidFill>
                <a:latin typeface="Lucida Console" pitchFamily="49" charset="0"/>
              </a:rPr>
              <a:t> </a:t>
            </a:r>
            <a:r>
              <a:rPr lang="en-US" sz="2800" dirty="0" smtClean="0">
                <a:latin typeface="Lucida Console" pitchFamily="49" charset="0"/>
              </a:rPr>
              <a:t>Pool creation gives flexibility to the team management to select a player on non quantifiable parameters, which include, but not limited to the team budget, coach's personal preference, mental and social health of the players.</a:t>
            </a:r>
            <a:endParaRPr lang="en-US" sz="2800" dirty="0" smtClean="0">
              <a:solidFill>
                <a:srgbClr val="FF3300"/>
              </a:solidFill>
              <a:latin typeface="Lucida Console" pitchFamily="49" charset="0"/>
            </a:endParaRPr>
          </a:p>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endParaRPr lang="en-US" sz="2800" dirty="0">
              <a:solidFill>
                <a:srgbClr val="FF3300"/>
              </a:solidFill>
              <a:latin typeface="Lucida Console"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22804" cy="365125"/>
          </a:xfrm>
        </p:spPr>
        <p:txBody>
          <a:bodyPr/>
          <a:lstStyle/>
          <a:p>
            <a:pPr algn="l"/>
            <a:r>
              <a:rPr lang="en-US" sz="1100" dirty="0" smtClean="0">
                <a:solidFill>
                  <a:schemeClr val="tx1"/>
                </a:solidFill>
                <a:latin typeface="Lucida Console" pitchFamily="49" charset="0"/>
              </a:rPr>
              <a:t>NBA Draft Strategy 2016-17  -- Vijay Raghunath</a:t>
            </a:r>
            <a:endParaRPr lang="en-US" sz="1100" dirty="0">
              <a:solidFill>
                <a:schemeClr val="tx1"/>
              </a:solidFill>
              <a:latin typeface="Lucida Console" pitchFamily="49" charset="0"/>
            </a:endParaRPr>
          </a:p>
        </p:txBody>
      </p:sp>
      <p:sp>
        <p:nvSpPr>
          <p:cNvPr id="7" name="Slide Number Placeholder 6"/>
          <p:cNvSpPr>
            <a:spLocks noGrp="1"/>
          </p:cNvSpPr>
          <p:nvPr>
            <p:ph type="sldNum" sz="quarter" idx="12"/>
          </p:nvPr>
        </p:nvSpPr>
        <p:spPr>
          <a:xfrm>
            <a:off x="10397999" y="6492875"/>
            <a:ext cx="1312025" cy="365125"/>
          </a:xfrm>
        </p:spPr>
        <p:txBody>
          <a:bodyPr/>
          <a:lstStyle/>
          <a:p>
            <a:pPr algn="ctr"/>
            <a:r>
              <a:rPr lang="en-US" sz="1100" dirty="0" smtClean="0">
                <a:solidFill>
                  <a:schemeClr val="tx1"/>
                </a:solidFill>
                <a:latin typeface="Lucida Console" pitchFamily="49" charset="0"/>
              </a:rPr>
              <a:t>6</a:t>
            </a:r>
            <a:endParaRPr lang="en-US" sz="1100" dirty="0">
              <a:solidFill>
                <a:schemeClr val="tx1"/>
              </a:solidFill>
              <a:latin typeface="Lucida Console" pitchFamily="49" charset="0"/>
            </a:endParaRPr>
          </a:p>
        </p:txBody>
      </p:sp>
      <p:sp>
        <p:nvSpPr>
          <p:cNvPr id="2" name="Title 1"/>
          <p:cNvSpPr>
            <a:spLocks noGrp="1"/>
          </p:cNvSpPr>
          <p:nvPr>
            <p:ph type="title" idx="4294967295"/>
          </p:nvPr>
        </p:nvSpPr>
        <p:spPr>
          <a:xfrm>
            <a:off x="579483" y="195898"/>
            <a:ext cx="10071100" cy="692150"/>
          </a:xfrm>
        </p:spPr>
        <p:txBody>
          <a:bodyPr>
            <a:normAutofit/>
          </a:bodyPr>
          <a:lstStyle/>
          <a:p>
            <a:pPr algn="ctr"/>
            <a:r>
              <a:rPr lang="en-US" sz="3600" dirty="0" smtClean="0">
                <a:solidFill>
                  <a:schemeClr val="tx1"/>
                </a:solidFill>
                <a:latin typeface="Lucida Console" pitchFamily="49" charset="0"/>
              </a:rPr>
              <a:t>Data</a:t>
            </a:r>
            <a:endParaRPr lang="en-US" sz="3600" dirty="0">
              <a:solidFill>
                <a:schemeClr val="tx1"/>
              </a:solidFill>
              <a:latin typeface="Lucida Console" pitchFamily="49" charset="0"/>
            </a:endParaRPr>
          </a:p>
        </p:txBody>
      </p:sp>
      <p:sp>
        <p:nvSpPr>
          <p:cNvPr id="5" name="Footer Placeholder 3"/>
          <p:cNvSpPr txBox="1">
            <a:spLocks/>
          </p:cNvSpPr>
          <p:nvPr/>
        </p:nvSpPr>
        <p:spPr>
          <a:xfrm>
            <a:off x="6260822" y="6492875"/>
            <a:ext cx="4127863"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0" normalizeH="0" baseline="0" noProof="0" dirty="0" smtClean="0">
                <a:ln>
                  <a:noFill/>
                </a:ln>
                <a:solidFill>
                  <a:schemeClr val="tx1"/>
                </a:solidFill>
                <a:effectLst/>
                <a:uLnTx/>
                <a:uFillTx/>
                <a:latin typeface="Lucida Console" pitchFamily="49" charset="0"/>
                <a:ea typeface="+mn-ea"/>
                <a:cs typeface="+mn-cs"/>
              </a:rPr>
              <a:t>15/09/2016</a:t>
            </a:r>
            <a:endParaRPr kumimoji="0" lang="en-US" sz="1100" b="0" i="0" u="none" strike="noStrike" kern="1200" cap="all" spc="0" normalizeH="0" baseline="0" noProof="0" dirty="0">
              <a:ln>
                <a:noFill/>
              </a:ln>
              <a:solidFill>
                <a:schemeClr val="tx1"/>
              </a:solidFill>
              <a:effectLst/>
              <a:uLnTx/>
              <a:uFillTx/>
              <a:latin typeface="Lucida Console" pitchFamily="49" charset="0"/>
              <a:ea typeface="+mn-ea"/>
              <a:cs typeface="+mn-cs"/>
            </a:endParaRPr>
          </a:p>
        </p:txBody>
      </p:sp>
      <p:sp>
        <p:nvSpPr>
          <p:cNvPr id="6" name="TextBox 5"/>
          <p:cNvSpPr txBox="1"/>
          <p:nvPr/>
        </p:nvSpPr>
        <p:spPr>
          <a:xfrm>
            <a:off x="403796" y="1017368"/>
            <a:ext cx="11470341" cy="2062103"/>
          </a:xfrm>
          <a:prstGeom prst="rect">
            <a:avLst/>
          </a:prstGeom>
          <a:noFill/>
        </p:spPr>
        <p:txBody>
          <a:bodyPr wrap="square" rtlCol="0">
            <a:spAutoFit/>
          </a:bodyPr>
          <a:lstStyle/>
          <a:p>
            <a:r>
              <a:rPr lang="en-US" sz="2800" dirty="0" smtClean="0">
                <a:latin typeface="Lucida Console" pitchFamily="49" charset="0"/>
              </a:rPr>
              <a:t>Glimpse of the </a:t>
            </a:r>
            <a:r>
              <a:rPr lang="en-US" sz="2800" dirty="0" smtClean="0">
                <a:latin typeface="Lucida Console" pitchFamily="49" charset="0"/>
              </a:rPr>
              <a:t>sample data </a:t>
            </a:r>
            <a:r>
              <a:rPr lang="en-US" sz="2800" dirty="0" smtClean="0">
                <a:latin typeface="Lucida Console" pitchFamily="49" charset="0"/>
              </a:rPr>
              <a:t>sets used to build the model</a:t>
            </a:r>
          </a:p>
          <a:p>
            <a:r>
              <a:rPr lang="en-US" sz="1600" dirty="0" smtClean="0">
                <a:latin typeface="Lucida Console" pitchFamily="49" charset="0"/>
              </a:rPr>
              <a:t>(Courtesy: </a:t>
            </a:r>
            <a:r>
              <a:rPr lang="en-US" sz="1600" dirty="0" smtClean="0">
                <a:hlinkClick r:id="rId2"/>
              </a:rPr>
              <a:t>http://stats.nba.com/</a:t>
            </a:r>
            <a:r>
              <a:rPr lang="en-US" sz="1600" dirty="0" smtClean="0"/>
              <a:t> </a:t>
            </a:r>
            <a:r>
              <a:rPr lang="en-US" sz="1600" dirty="0" smtClean="0">
                <a:latin typeface="Lucida Console" pitchFamily="49" charset="0"/>
              </a:rPr>
              <a:t>)</a:t>
            </a:r>
          </a:p>
          <a:p>
            <a:endParaRPr lang="en-US" sz="2800" dirty="0" smtClean="0">
              <a:latin typeface="Lucida Console" pitchFamily="49" charset="0"/>
            </a:endParaRPr>
          </a:p>
          <a:p>
            <a:endParaRPr lang="en-US" sz="2800" dirty="0">
              <a:latin typeface="Lucida Console" pitchFamily="49" charset="0"/>
            </a:endParaRPr>
          </a:p>
        </p:txBody>
      </p:sp>
      <p:graphicFrame>
        <p:nvGraphicFramePr>
          <p:cNvPr id="8" name="Table 7"/>
          <p:cNvGraphicFramePr>
            <a:graphicFrameLocks noGrp="1"/>
          </p:cNvGraphicFramePr>
          <p:nvPr/>
        </p:nvGraphicFramePr>
        <p:xfrm>
          <a:off x="535577" y="1869198"/>
          <a:ext cx="10593977" cy="4297680"/>
        </p:xfrm>
        <a:graphic>
          <a:graphicData uri="http://schemas.openxmlformats.org/drawingml/2006/table">
            <a:tbl>
              <a:tblPr firstRow="1" bandRow="1">
                <a:tableStyleId>{5C22544A-7EE6-4342-B048-85BDC9FD1C3A}</a:tableStyleId>
              </a:tblPr>
              <a:tblGrid>
                <a:gridCol w="1685109"/>
                <a:gridCol w="4434803"/>
                <a:gridCol w="2157570"/>
                <a:gridCol w="2316495"/>
              </a:tblGrid>
              <a:tr h="508242">
                <a:tc>
                  <a:txBody>
                    <a:bodyPr/>
                    <a:lstStyle/>
                    <a:p>
                      <a:r>
                        <a:rPr lang="en-US" dirty="0" smtClean="0">
                          <a:solidFill>
                            <a:schemeClr val="tx1"/>
                          </a:solidFill>
                          <a:latin typeface="Lucida Console" pitchFamily="49" charset="0"/>
                        </a:rPr>
                        <a:t>Data Set</a:t>
                      </a:r>
                      <a:endParaRPr lang="en-US" dirty="0">
                        <a:solidFill>
                          <a:schemeClr val="tx1"/>
                        </a:solidFill>
                        <a:latin typeface="Lucida Console" pitchFamily="49" charset="0"/>
                      </a:endParaRPr>
                    </a:p>
                  </a:txBody>
                  <a:tcPr/>
                </a:tc>
                <a:tc>
                  <a:txBody>
                    <a:bodyPr/>
                    <a:lstStyle/>
                    <a:p>
                      <a:r>
                        <a:rPr lang="en-US" dirty="0" smtClean="0">
                          <a:solidFill>
                            <a:schemeClr val="tx1"/>
                          </a:solidFill>
                          <a:latin typeface="Lucida Console" pitchFamily="49" charset="0"/>
                        </a:rPr>
                        <a:t>Description</a:t>
                      </a:r>
                      <a:endParaRPr lang="en-US" dirty="0">
                        <a:solidFill>
                          <a:schemeClr val="tx1"/>
                        </a:solidFill>
                        <a:latin typeface="Lucida Console" pitchFamily="49" charset="0"/>
                      </a:endParaRPr>
                    </a:p>
                  </a:txBody>
                  <a:tcPr/>
                </a:tc>
                <a:tc>
                  <a:txBody>
                    <a:bodyPr/>
                    <a:lstStyle/>
                    <a:p>
                      <a:r>
                        <a:rPr lang="en-US" dirty="0" smtClean="0">
                          <a:solidFill>
                            <a:schemeClr val="tx1"/>
                          </a:solidFill>
                          <a:latin typeface="Lucida Console" pitchFamily="49" charset="0"/>
                        </a:rPr>
                        <a:t>Number of observations</a:t>
                      </a:r>
                      <a:endParaRPr lang="en-US" dirty="0">
                        <a:solidFill>
                          <a:schemeClr val="tx1"/>
                        </a:solidFill>
                        <a:latin typeface="Lucida Console" pitchFamily="49" charset="0"/>
                      </a:endParaRPr>
                    </a:p>
                  </a:txBody>
                  <a:tcPr/>
                </a:tc>
                <a:tc>
                  <a:txBody>
                    <a:bodyPr/>
                    <a:lstStyle/>
                    <a:p>
                      <a:r>
                        <a:rPr lang="en-US" dirty="0" smtClean="0">
                          <a:solidFill>
                            <a:schemeClr val="tx1"/>
                          </a:solidFill>
                          <a:latin typeface="Lucida Console" pitchFamily="49" charset="0"/>
                        </a:rPr>
                        <a:t>Number of factors</a:t>
                      </a:r>
                      <a:endParaRPr lang="en-US" dirty="0">
                        <a:solidFill>
                          <a:schemeClr val="tx1"/>
                        </a:solidFill>
                        <a:latin typeface="Lucida Console" pitchFamily="49" charset="0"/>
                      </a:endParaRPr>
                    </a:p>
                  </a:txBody>
                  <a:tcPr/>
                </a:tc>
              </a:tr>
              <a:tr h="370840">
                <a:tc>
                  <a:txBody>
                    <a:bodyPr/>
                    <a:lstStyle/>
                    <a:p>
                      <a:r>
                        <a:rPr lang="en-US" dirty="0" smtClean="0"/>
                        <a:t>raw_draft.csv</a:t>
                      </a:r>
                      <a:endParaRPr lang="en-US" dirty="0"/>
                    </a:p>
                  </a:txBody>
                  <a:tcPr/>
                </a:tc>
                <a:tc>
                  <a:txBody>
                    <a:bodyPr/>
                    <a:lstStyle/>
                    <a:p>
                      <a:r>
                        <a:rPr lang="en-US" dirty="0" smtClean="0"/>
                        <a:t>Draft combine results enumerating player specific features from 2012-13 to the most recent NBA draft</a:t>
                      </a:r>
                      <a:endParaRPr lang="en-US" dirty="0"/>
                    </a:p>
                  </a:txBody>
                  <a:tcPr/>
                </a:tc>
                <a:tc>
                  <a:txBody>
                    <a:bodyPr/>
                    <a:lstStyle/>
                    <a:p>
                      <a:r>
                        <a:rPr lang="en-US" dirty="0" smtClean="0"/>
                        <a:t>214</a:t>
                      </a:r>
                      <a:endParaRPr lang="en-US" dirty="0"/>
                    </a:p>
                  </a:txBody>
                  <a:tcPr/>
                </a:tc>
                <a:tc>
                  <a:txBody>
                    <a:bodyPr/>
                    <a:lstStyle/>
                    <a:p>
                      <a:r>
                        <a:rPr lang="en-US" dirty="0" smtClean="0"/>
                        <a:t>120</a:t>
                      </a:r>
                      <a:endParaRPr lang="en-US" dirty="0"/>
                    </a:p>
                  </a:txBody>
                  <a:tcPr/>
                </a:tc>
              </a:tr>
              <a:tr h="370840">
                <a:tc>
                  <a:txBody>
                    <a:bodyPr/>
                    <a:lstStyle/>
                    <a:p>
                      <a:r>
                        <a:rPr lang="en-US" dirty="0" smtClean="0"/>
                        <a:t>raw_game.csv</a:t>
                      </a:r>
                      <a:endParaRPr lang="en-US" dirty="0"/>
                    </a:p>
                  </a:txBody>
                  <a:tcPr/>
                </a:tc>
                <a:tc>
                  <a:txBody>
                    <a:bodyPr/>
                    <a:lstStyle/>
                    <a:p>
                      <a:r>
                        <a:rPr lang="en-US" dirty="0" smtClean="0"/>
                        <a:t>Contains game by game player box scores from 2012-13 to the most recent NBA season, 2015-16</a:t>
                      </a:r>
                      <a:endParaRPr lang="en-US" dirty="0"/>
                    </a:p>
                  </a:txBody>
                  <a:tcPr/>
                </a:tc>
                <a:tc>
                  <a:txBody>
                    <a:bodyPr/>
                    <a:lstStyle/>
                    <a:p>
                      <a:r>
                        <a:rPr lang="en-US" dirty="0" smtClean="0"/>
                        <a:t>103,434</a:t>
                      </a:r>
                      <a:endParaRPr lang="en-US" dirty="0"/>
                    </a:p>
                  </a:txBody>
                  <a:tcPr/>
                </a:tc>
                <a:tc>
                  <a:txBody>
                    <a:bodyPr/>
                    <a:lstStyle/>
                    <a:p>
                      <a:r>
                        <a:rPr lang="en-US" dirty="0" smtClean="0"/>
                        <a:t>31</a:t>
                      </a:r>
                      <a:endParaRPr lang="en-US" dirty="0"/>
                    </a:p>
                  </a:txBody>
                  <a:tcPr/>
                </a:tc>
              </a:tr>
              <a:tr h="370840">
                <a:tc>
                  <a:txBody>
                    <a:bodyPr/>
                    <a:lstStyle/>
                    <a:p>
                      <a:r>
                        <a:rPr lang="en-US" dirty="0" smtClean="0"/>
                        <a:t>raw_speed.csv</a:t>
                      </a:r>
                      <a:endParaRPr lang="en-US" dirty="0"/>
                    </a:p>
                  </a:txBody>
                  <a:tcPr/>
                </a:tc>
                <a:tc>
                  <a:txBody>
                    <a:bodyPr/>
                    <a:lstStyle/>
                    <a:p>
                      <a:r>
                        <a:rPr lang="en-US" dirty="0" smtClean="0"/>
                        <a:t>Contains game by game speed and distance tracking from the most recent NBA</a:t>
                      </a:r>
                    </a:p>
                    <a:p>
                      <a:r>
                        <a:rPr lang="en-US" dirty="0" smtClean="0"/>
                        <a:t>season, 2015-16</a:t>
                      </a:r>
                      <a:endParaRPr lang="en-US" dirty="0"/>
                    </a:p>
                  </a:txBody>
                  <a:tcPr/>
                </a:tc>
                <a:tc>
                  <a:txBody>
                    <a:bodyPr/>
                    <a:lstStyle/>
                    <a:p>
                      <a:r>
                        <a:rPr lang="en-US" dirty="0" smtClean="0"/>
                        <a:t>20,632</a:t>
                      </a:r>
                      <a:endParaRPr lang="en-US" dirty="0"/>
                    </a:p>
                  </a:txBody>
                  <a:tcPr/>
                </a:tc>
                <a:tc>
                  <a:txBody>
                    <a:bodyPr/>
                    <a:lstStyle/>
                    <a:p>
                      <a:r>
                        <a:rPr lang="en-US" dirty="0" smtClean="0"/>
                        <a:t>18</a:t>
                      </a:r>
                      <a:endParaRPr lang="en-US" dirty="0"/>
                    </a:p>
                  </a:txBody>
                  <a:tcPr/>
                </a:tc>
              </a:tr>
              <a:tr h="370840">
                <a:tc>
                  <a:txBody>
                    <a:bodyPr/>
                    <a:lstStyle/>
                    <a:p>
                      <a:r>
                        <a:rPr lang="en-US" dirty="0" smtClean="0"/>
                        <a:t>raw_shot.csv</a:t>
                      </a:r>
                      <a:endParaRPr lang="en-US" dirty="0"/>
                    </a:p>
                  </a:txBody>
                  <a:tcPr/>
                </a:tc>
                <a:tc>
                  <a:txBody>
                    <a:bodyPr/>
                    <a:lstStyle/>
                    <a:p>
                      <a:r>
                        <a:rPr lang="en-US" dirty="0" smtClean="0"/>
                        <a:t>Contains shot tracking for each shot a player took from the most recent NBA</a:t>
                      </a:r>
                    </a:p>
                    <a:p>
                      <a:r>
                        <a:rPr lang="en-US" dirty="0" smtClean="0"/>
                        <a:t>season, 2015-16</a:t>
                      </a:r>
                      <a:endParaRPr lang="en-US" dirty="0"/>
                    </a:p>
                  </a:txBody>
                  <a:tcPr/>
                </a:tc>
                <a:tc>
                  <a:txBody>
                    <a:bodyPr/>
                    <a:lstStyle/>
                    <a:p>
                      <a:r>
                        <a:rPr lang="en-US" dirty="0" smtClean="0"/>
                        <a:t>53,025</a:t>
                      </a:r>
                      <a:endParaRPr lang="en-US" dirty="0"/>
                    </a:p>
                  </a:txBody>
                  <a:tcPr/>
                </a:tc>
                <a:tc>
                  <a:txBody>
                    <a:bodyPr/>
                    <a:lstStyle/>
                    <a:p>
                      <a:r>
                        <a:rPr lang="en-US" dirty="0" smtClean="0"/>
                        <a:t>22</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22804" cy="365125"/>
          </a:xfrm>
        </p:spPr>
        <p:txBody>
          <a:bodyPr/>
          <a:lstStyle/>
          <a:p>
            <a:pPr algn="l"/>
            <a:r>
              <a:rPr lang="en-US" sz="1100" dirty="0" smtClean="0">
                <a:solidFill>
                  <a:schemeClr val="tx1"/>
                </a:solidFill>
                <a:latin typeface="Lucida Console" pitchFamily="49" charset="0"/>
              </a:rPr>
              <a:t>NBA Draft Strategy 2016-17  -- Vijay Raghunath</a:t>
            </a:r>
            <a:endParaRPr lang="en-US" sz="1100" dirty="0">
              <a:solidFill>
                <a:schemeClr val="tx1"/>
              </a:solidFill>
              <a:latin typeface="Lucida Console" pitchFamily="49" charset="0"/>
            </a:endParaRPr>
          </a:p>
        </p:txBody>
      </p:sp>
      <p:sp>
        <p:nvSpPr>
          <p:cNvPr id="7" name="Slide Number Placeholder 6"/>
          <p:cNvSpPr>
            <a:spLocks noGrp="1"/>
          </p:cNvSpPr>
          <p:nvPr>
            <p:ph type="sldNum" sz="quarter" idx="12"/>
          </p:nvPr>
        </p:nvSpPr>
        <p:spPr>
          <a:xfrm>
            <a:off x="10397999" y="6492875"/>
            <a:ext cx="1312025" cy="365125"/>
          </a:xfrm>
        </p:spPr>
        <p:txBody>
          <a:bodyPr/>
          <a:lstStyle/>
          <a:p>
            <a:pPr algn="ctr"/>
            <a:r>
              <a:rPr lang="en-US" sz="1100" dirty="0" smtClean="0">
                <a:solidFill>
                  <a:schemeClr val="tx1"/>
                </a:solidFill>
                <a:latin typeface="Lucida Console" pitchFamily="49" charset="0"/>
              </a:rPr>
              <a:t>4</a:t>
            </a:r>
            <a:endParaRPr lang="en-US" sz="1100" dirty="0">
              <a:solidFill>
                <a:schemeClr val="tx1"/>
              </a:solidFill>
              <a:latin typeface="Lucida Console" pitchFamily="49" charset="0"/>
            </a:endParaRPr>
          </a:p>
        </p:txBody>
      </p:sp>
      <p:sp>
        <p:nvSpPr>
          <p:cNvPr id="2" name="Title 1"/>
          <p:cNvSpPr>
            <a:spLocks noGrp="1"/>
          </p:cNvSpPr>
          <p:nvPr>
            <p:ph type="title" idx="4294967295"/>
          </p:nvPr>
        </p:nvSpPr>
        <p:spPr>
          <a:xfrm>
            <a:off x="566420" y="287338"/>
            <a:ext cx="10071100" cy="692150"/>
          </a:xfrm>
        </p:spPr>
        <p:txBody>
          <a:bodyPr>
            <a:normAutofit/>
          </a:bodyPr>
          <a:lstStyle/>
          <a:p>
            <a:pPr algn="ctr"/>
            <a:r>
              <a:rPr lang="en-US" sz="3600" dirty="0" smtClean="0">
                <a:solidFill>
                  <a:schemeClr val="tx1"/>
                </a:solidFill>
                <a:latin typeface="Lucida Console" pitchFamily="49" charset="0"/>
              </a:rPr>
              <a:t>Method used to build predictive mode</a:t>
            </a:r>
            <a:endParaRPr lang="en-US" sz="3600" dirty="0">
              <a:solidFill>
                <a:schemeClr val="tx1"/>
              </a:solidFill>
              <a:latin typeface="Lucida Console" pitchFamily="49" charset="0"/>
            </a:endParaRPr>
          </a:p>
        </p:txBody>
      </p:sp>
      <p:sp>
        <p:nvSpPr>
          <p:cNvPr id="5" name="Footer Placeholder 3"/>
          <p:cNvSpPr txBox="1">
            <a:spLocks/>
          </p:cNvSpPr>
          <p:nvPr/>
        </p:nvSpPr>
        <p:spPr>
          <a:xfrm>
            <a:off x="6260822" y="6492875"/>
            <a:ext cx="4127863"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0" normalizeH="0" baseline="0" noProof="0" dirty="0" smtClean="0">
                <a:ln>
                  <a:noFill/>
                </a:ln>
                <a:solidFill>
                  <a:schemeClr val="tx1"/>
                </a:solidFill>
                <a:effectLst/>
                <a:uLnTx/>
                <a:uFillTx/>
                <a:latin typeface="Lucida Console" pitchFamily="49" charset="0"/>
                <a:ea typeface="+mn-ea"/>
                <a:cs typeface="+mn-cs"/>
              </a:rPr>
              <a:t>15/09/2016</a:t>
            </a:r>
            <a:endParaRPr kumimoji="0" lang="en-US" sz="1100" b="0" i="0" u="none" strike="noStrike" kern="1200" cap="all" spc="0" normalizeH="0" baseline="0" noProof="0" dirty="0">
              <a:ln>
                <a:noFill/>
              </a:ln>
              <a:solidFill>
                <a:schemeClr val="tx1"/>
              </a:solidFill>
              <a:effectLst/>
              <a:uLnTx/>
              <a:uFillTx/>
              <a:latin typeface="Lucida Console" pitchFamily="49" charset="0"/>
              <a:ea typeface="+mn-ea"/>
              <a:cs typeface="+mn-cs"/>
            </a:endParaRPr>
          </a:p>
        </p:txBody>
      </p:sp>
      <p:sp>
        <p:nvSpPr>
          <p:cNvPr id="6" name="TextBox 5"/>
          <p:cNvSpPr txBox="1"/>
          <p:nvPr/>
        </p:nvSpPr>
        <p:spPr>
          <a:xfrm>
            <a:off x="299293" y="1108806"/>
            <a:ext cx="11470341" cy="5262979"/>
          </a:xfrm>
          <a:prstGeom prst="rect">
            <a:avLst/>
          </a:prstGeom>
          <a:noFill/>
        </p:spPr>
        <p:txBody>
          <a:bodyPr wrap="square" rtlCol="0">
            <a:spAutoFit/>
          </a:bodyPr>
          <a:lstStyle/>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r>
              <a:rPr lang="en-US" sz="2800" dirty="0" smtClean="0">
                <a:solidFill>
                  <a:srgbClr val="FF3300"/>
                </a:solidFill>
                <a:latin typeface="Lucida Console" pitchFamily="49" charset="0"/>
              </a:rPr>
              <a:t> </a:t>
            </a:r>
            <a:r>
              <a:rPr lang="en-US" sz="2800" dirty="0" smtClean="0">
                <a:latin typeface="Lucida Console" pitchFamily="49" charset="0"/>
              </a:rPr>
              <a:t>Data from different CSV files were merged and grouped as per the player positions.</a:t>
            </a:r>
          </a:p>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r>
              <a:rPr lang="en-US" sz="2800" dirty="0" smtClean="0">
                <a:solidFill>
                  <a:srgbClr val="FF3300"/>
                </a:solidFill>
                <a:latin typeface="Lucida Console" pitchFamily="49" charset="0"/>
              </a:rPr>
              <a:t> </a:t>
            </a:r>
            <a:r>
              <a:rPr lang="en-US" sz="2800" dirty="0" smtClean="0">
                <a:latin typeface="Lucida Console" pitchFamily="49" charset="0"/>
              </a:rPr>
              <a:t>All categorical factors were converted to dummy numerical variables to represent each level.</a:t>
            </a:r>
          </a:p>
          <a:p>
            <a:r>
              <a:rPr lang="en-US" sz="2800" dirty="0" smtClean="0">
                <a:latin typeface="Lucida Console" pitchFamily="49" charset="0"/>
              </a:rPr>
              <a:t> </a:t>
            </a:r>
          </a:p>
          <a:p>
            <a:pPr>
              <a:buFont typeface="Arial" pitchFamily="34" charset="0"/>
              <a:buChar char="•"/>
            </a:pPr>
            <a:r>
              <a:rPr lang="en-US" sz="2800" dirty="0" smtClean="0">
                <a:solidFill>
                  <a:srgbClr val="FF0000"/>
                </a:solidFill>
                <a:latin typeface="Lucida Console" pitchFamily="49" charset="0"/>
              </a:rPr>
              <a:t> </a:t>
            </a:r>
            <a:r>
              <a:rPr lang="en-US" sz="2800" dirty="0" smtClean="0">
                <a:latin typeface="Lucida Console" pitchFamily="49" charset="0"/>
              </a:rPr>
              <a:t>Normalization of numerical data is carried out to exclude any outlier and any data that has an undue bias to the final outcome.</a:t>
            </a:r>
            <a:endParaRPr lang="en-US" sz="2800" dirty="0" smtClean="0">
              <a:solidFill>
                <a:srgbClr val="FF3300"/>
              </a:solidFill>
              <a:latin typeface="Lucida Console" pitchFamily="49" charset="0"/>
            </a:endParaRPr>
          </a:p>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endParaRPr lang="en-US" sz="2800" dirty="0">
              <a:solidFill>
                <a:srgbClr val="FF3300"/>
              </a:solidFill>
              <a:latin typeface="Lucida Console"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22804" cy="365125"/>
          </a:xfrm>
        </p:spPr>
        <p:txBody>
          <a:bodyPr/>
          <a:lstStyle/>
          <a:p>
            <a:pPr algn="l"/>
            <a:r>
              <a:rPr lang="en-US" sz="1100" dirty="0" smtClean="0">
                <a:solidFill>
                  <a:schemeClr val="tx1"/>
                </a:solidFill>
                <a:latin typeface="Lucida Console" pitchFamily="49" charset="0"/>
              </a:rPr>
              <a:t>NBA Draft Strategy 2016-17  -- Vijay Raghunath</a:t>
            </a:r>
            <a:endParaRPr lang="en-US" sz="1100" dirty="0">
              <a:solidFill>
                <a:schemeClr val="tx1"/>
              </a:solidFill>
              <a:latin typeface="Lucida Console" pitchFamily="49" charset="0"/>
            </a:endParaRPr>
          </a:p>
        </p:txBody>
      </p:sp>
      <p:sp>
        <p:nvSpPr>
          <p:cNvPr id="7" name="Slide Number Placeholder 6"/>
          <p:cNvSpPr>
            <a:spLocks noGrp="1"/>
          </p:cNvSpPr>
          <p:nvPr>
            <p:ph type="sldNum" sz="quarter" idx="12"/>
          </p:nvPr>
        </p:nvSpPr>
        <p:spPr>
          <a:xfrm>
            <a:off x="10397999" y="6492875"/>
            <a:ext cx="1312025" cy="365125"/>
          </a:xfrm>
        </p:spPr>
        <p:txBody>
          <a:bodyPr/>
          <a:lstStyle/>
          <a:p>
            <a:pPr algn="ctr"/>
            <a:r>
              <a:rPr lang="en-US" sz="1100" dirty="0" smtClean="0">
                <a:solidFill>
                  <a:schemeClr val="tx1"/>
                </a:solidFill>
                <a:latin typeface="Lucida Console" pitchFamily="49" charset="0"/>
              </a:rPr>
              <a:t>5</a:t>
            </a:r>
            <a:endParaRPr lang="en-US" sz="1100" dirty="0">
              <a:solidFill>
                <a:schemeClr val="tx1"/>
              </a:solidFill>
              <a:latin typeface="Lucida Console" pitchFamily="49" charset="0"/>
            </a:endParaRPr>
          </a:p>
        </p:txBody>
      </p:sp>
      <p:sp>
        <p:nvSpPr>
          <p:cNvPr id="2" name="Title 1"/>
          <p:cNvSpPr>
            <a:spLocks noGrp="1"/>
          </p:cNvSpPr>
          <p:nvPr>
            <p:ph type="title" idx="4294967295"/>
          </p:nvPr>
        </p:nvSpPr>
        <p:spPr>
          <a:xfrm>
            <a:off x="514168" y="208961"/>
            <a:ext cx="10071100" cy="692150"/>
          </a:xfrm>
        </p:spPr>
        <p:txBody>
          <a:bodyPr>
            <a:normAutofit fontScale="90000"/>
          </a:bodyPr>
          <a:lstStyle/>
          <a:p>
            <a:pPr algn="ctr"/>
            <a:r>
              <a:rPr lang="en-US" sz="3600" dirty="0" smtClean="0">
                <a:solidFill>
                  <a:schemeClr val="tx1"/>
                </a:solidFill>
                <a:latin typeface="Lucida Console" pitchFamily="49" charset="0"/>
              </a:rPr>
              <a:t>Method used to build predictive model (2)</a:t>
            </a:r>
            <a:endParaRPr lang="en-US" sz="3600" dirty="0">
              <a:solidFill>
                <a:schemeClr val="tx1"/>
              </a:solidFill>
              <a:latin typeface="Lucida Console" pitchFamily="49" charset="0"/>
            </a:endParaRPr>
          </a:p>
        </p:txBody>
      </p:sp>
      <p:sp>
        <p:nvSpPr>
          <p:cNvPr id="5" name="Footer Placeholder 3"/>
          <p:cNvSpPr txBox="1">
            <a:spLocks/>
          </p:cNvSpPr>
          <p:nvPr/>
        </p:nvSpPr>
        <p:spPr>
          <a:xfrm>
            <a:off x="6260822" y="6492875"/>
            <a:ext cx="4127863"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0" normalizeH="0" baseline="0" noProof="0" dirty="0" smtClean="0">
                <a:ln>
                  <a:noFill/>
                </a:ln>
                <a:solidFill>
                  <a:schemeClr val="tx1"/>
                </a:solidFill>
                <a:effectLst/>
                <a:uLnTx/>
                <a:uFillTx/>
                <a:latin typeface="Lucida Console" pitchFamily="49" charset="0"/>
                <a:ea typeface="+mn-ea"/>
                <a:cs typeface="+mn-cs"/>
              </a:rPr>
              <a:t>15/09/2016</a:t>
            </a:r>
            <a:endParaRPr kumimoji="0" lang="en-US" sz="1100" b="0" i="0" u="none" strike="noStrike" kern="1200" cap="all" spc="0" normalizeH="0" baseline="0" noProof="0" dirty="0">
              <a:ln>
                <a:noFill/>
              </a:ln>
              <a:solidFill>
                <a:schemeClr val="tx1"/>
              </a:solidFill>
              <a:effectLst/>
              <a:uLnTx/>
              <a:uFillTx/>
              <a:latin typeface="Lucida Console" pitchFamily="49" charset="0"/>
              <a:ea typeface="+mn-ea"/>
              <a:cs typeface="+mn-cs"/>
            </a:endParaRPr>
          </a:p>
        </p:txBody>
      </p:sp>
      <p:sp>
        <p:nvSpPr>
          <p:cNvPr id="6" name="TextBox 5"/>
          <p:cNvSpPr txBox="1"/>
          <p:nvPr/>
        </p:nvSpPr>
        <p:spPr>
          <a:xfrm>
            <a:off x="286229" y="808360"/>
            <a:ext cx="11470341" cy="6555641"/>
          </a:xfrm>
          <a:prstGeom prst="rect">
            <a:avLst/>
          </a:prstGeom>
          <a:noFill/>
        </p:spPr>
        <p:txBody>
          <a:bodyPr wrap="square" rtlCol="0">
            <a:spAutoFit/>
          </a:bodyPr>
          <a:lstStyle/>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r>
              <a:rPr lang="en-US" sz="2800" dirty="0" smtClean="0">
                <a:solidFill>
                  <a:srgbClr val="FF3300"/>
                </a:solidFill>
                <a:latin typeface="Lucida Console" pitchFamily="49" charset="0"/>
              </a:rPr>
              <a:t> </a:t>
            </a:r>
            <a:r>
              <a:rPr lang="en-US" sz="2800" dirty="0" smtClean="0">
                <a:latin typeface="Lucida Console" pitchFamily="49" charset="0"/>
              </a:rPr>
              <a:t>Dimensionality reductionnality of the factors is carried out to  remove multi using </a:t>
            </a:r>
            <a:r>
              <a:rPr lang="en-US" sz="2800" i="1" dirty="0" smtClean="0">
                <a:latin typeface="Lucida Console" pitchFamily="49" charset="0"/>
              </a:rPr>
              <a:t>Principal Component Analysis (PCA)</a:t>
            </a:r>
            <a:r>
              <a:rPr lang="en-US" sz="2800" dirty="0" smtClean="0">
                <a:latin typeface="Lucida Console" pitchFamily="49" charset="0"/>
              </a:rPr>
              <a:t> technique. This step brings out the strongly influencing factors that affect the PPI.</a:t>
            </a:r>
          </a:p>
          <a:p>
            <a:endParaRPr lang="en-US" sz="2800" dirty="0" smtClean="0">
              <a:solidFill>
                <a:srgbClr val="FF3300"/>
              </a:solidFill>
              <a:latin typeface="Lucida Console" pitchFamily="49" charset="0"/>
            </a:endParaRPr>
          </a:p>
          <a:p>
            <a:pPr>
              <a:buFont typeface="Arial" pitchFamily="34" charset="0"/>
              <a:buChar char="•"/>
            </a:pPr>
            <a:r>
              <a:rPr lang="en-US" sz="2800" dirty="0" smtClean="0">
                <a:solidFill>
                  <a:srgbClr val="FF3300"/>
                </a:solidFill>
                <a:latin typeface="Lucida Console" pitchFamily="49" charset="0"/>
              </a:rPr>
              <a:t> </a:t>
            </a:r>
            <a:r>
              <a:rPr lang="en-US" sz="2800" dirty="0" smtClean="0">
                <a:latin typeface="Lucida Console" pitchFamily="49" charset="0"/>
              </a:rPr>
              <a:t>A multiple linear regression model is developed to determine the dependent variable, PPI.</a:t>
            </a:r>
          </a:p>
          <a:p>
            <a:r>
              <a:rPr lang="en-US" sz="2800" dirty="0" smtClean="0">
                <a:latin typeface="Lucida Console" pitchFamily="49" charset="0"/>
              </a:rPr>
              <a:t> </a:t>
            </a:r>
          </a:p>
          <a:p>
            <a:pPr>
              <a:buFont typeface="Arial" pitchFamily="34" charset="0"/>
              <a:buChar char="•"/>
            </a:pPr>
            <a:r>
              <a:rPr lang="en-US" sz="2800" dirty="0" smtClean="0">
                <a:solidFill>
                  <a:srgbClr val="FF0000"/>
                </a:solidFill>
                <a:latin typeface="Lucida Console" pitchFamily="49" charset="0"/>
              </a:rPr>
              <a:t> </a:t>
            </a:r>
            <a:r>
              <a:rPr lang="en-US" sz="2800" dirty="0" smtClean="0">
                <a:latin typeface="Lucida Console" pitchFamily="49" charset="0"/>
              </a:rPr>
              <a:t>Based on PPI ratings a cluster of similar ranking players is created for each player position</a:t>
            </a:r>
            <a:r>
              <a:rPr lang="en-US" sz="2800" dirty="0" smtClean="0">
                <a:latin typeface="Lucida Console" pitchFamily="49" charset="0"/>
              </a:rPr>
              <a:t>.</a:t>
            </a:r>
          </a:p>
          <a:p>
            <a:r>
              <a:rPr lang="en-US" sz="1600" dirty="0" smtClean="0">
                <a:latin typeface="Lucida Console" pitchFamily="49" charset="0"/>
              </a:rPr>
              <a:t>(Clustering is done after filtering out the  draft selections from the previous seasons)</a:t>
            </a:r>
            <a:endParaRPr lang="en-US" sz="1600" dirty="0" smtClean="0">
              <a:latin typeface="Lucida Console" pitchFamily="49" charset="0"/>
            </a:endParaRPr>
          </a:p>
          <a:p>
            <a:pPr>
              <a:buFont typeface="Arial" pitchFamily="34" charset="0"/>
              <a:buChar char="•"/>
            </a:pPr>
            <a:endParaRPr lang="en-US" sz="2800" dirty="0" smtClean="0">
              <a:solidFill>
                <a:srgbClr val="FF3300"/>
              </a:solidFill>
              <a:latin typeface="Lucida Console" pitchFamily="49" charset="0"/>
            </a:endParaRPr>
          </a:p>
          <a:p>
            <a:pPr>
              <a:buFont typeface="Arial" pitchFamily="34" charset="0"/>
              <a:buChar char="•"/>
            </a:pPr>
            <a:endParaRPr lang="en-US" sz="2800" dirty="0">
              <a:solidFill>
                <a:srgbClr val="FF3300"/>
              </a:solidFill>
              <a:latin typeface="Lucida Console"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22804" cy="365125"/>
          </a:xfrm>
        </p:spPr>
        <p:txBody>
          <a:bodyPr/>
          <a:lstStyle/>
          <a:p>
            <a:pPr algn="l"/>
            <a:r>
              <a:rPr lang="en-US" sz="1100" dirty="0" smtClean="0">
                <a:solidFill>
                  <a:schemeClr val="tx1"/>
                </a:solidFill>
                <a:latin typeface="Lucida Console" pitchFamily="49" charset="0"/>
              </a:rPr>
              <a:t>NBA Draft Strategy 2016-17  -- Vijay Raghunath</a:t>
            </a:r>
            <a:endParaRPr lang="en-US" sz="1100" dirty="0">
              <a:solidFill>
                <a:schemeClr val="tx1"/>
              </a:solidFill>
              <a:latin typeface="Lucida Console" pitchFamily="49" charset="0"/>
            </a:endParaRPr>
          </a:p>
        </p:txBody>
      </p:sp>
      <p:sp>
        <p:nvSpPr>
          <p:cNvPr id="7" name="Slide Number Placeholder 6"/>
          <p:cNvSpPr>
            <a:spLocks noGrp="1"/>
          </p:cNvSpPr>
          <p:nvPr>
            <p:ph type="sldNum" sz="quarter" idx="12"/>
          </p:nvPr>
        </p:nvSpPr>
        <p:spPr>
          <a:xfrm>
            <a:off x="10397999" y="6492875"/>
            <a:ext cx="1312025" cy="365125"/>
          </a:xfrm>
        </p:spPr>
        <p:txBody>
          <a:bodyPr/>
          <a:lstStyle/>
          <a:p>
            <a:pPr algn="ctr"/>
            <a:r>
              <a:rPr lang="en-US" sz="1100" dirty="0" smtClean="0">
                <a:solidFill>
                  <a:schemeClr val="tx1"/>
                </a:solidFill>
                <a:latin typeface="Lucida Console" pitchFamily="49" charset="0"/>
              </a:rPr>
              <a:t>7</a:t>
            </a:r>
            <a:endParaRPr lang="en-US" sz="1100" dirty="0">
              <a:solidFill>
                <a:schemeClr val="tx1"/>
              </a:solidFill>
              <a:latin typeface="Lucida Console" pitchFamily="49" charset="0"/>
            </a:endParaRPr>
          </a:p>
        </p:txBody>
      </p:sp>
      <p:sp>
        <p:nvSpPr>
          <p:cNvPr id="2" name="Title 1"/>
          <p:cNvSpPr>
            <a:spLocks noGrp="1"/>
          </p:cNvSpPr>
          <p:nvPr>
            <p:ph type="title" idx="4294967295"/>
          </p:nvPr>
        </p:nvSpPr>
        <p:spPr>
          <a:xfrm>
            <a:off x="566420" y="287338"/>
            <a:ext cx="10071100" cy="692150"/>
          </a:xfrm>
        </p:spPr>
        <p:txBody>
          <a:bodyPr>
            <a:normAutofit/>
          </a:bodyPr>
          <a:lstStyle/>
          <a:p>
            <a:pPr algn="ctr"/>
            <a:r>
              <a:rPr lang="en-US" sz="3600" dirty="0" smtClean="0">
                <a:solidFill>
                  <a:schemeClr val="tx1"/>
                </a:solidFill>
                <a:latin typeface="Lucida Console" pitchFamily="49" charset="0"/>
              </a:rPr>
              <a:t>Multiple Regression Analysis Results</a:t>
            </a:r>
            <a:endParaRPr lang="en-US" sz="3600" dirty="0">
              <a:solidFill>
                <a:schemeClr val="tx1"/>
              </a:solidFill>
              <a:latin typeface="Lucida Console" pitchFamily="49" charset="0"/>
            </a:endParaRPr>
          </a:p>
        </p:txBody>
      </p:sp>
      <p:sp>
        <p:nvSpPr>
          <p:cNvPr id="5" name="Footer Placeholder 3"/>
          <p:cNvSpPr txBox="1">
            <a:spLocks/>
          </p:cNvSpPr>
          <p:nvPr/>
        </p:nvSpPr>
        <p:spPr>
          <a:xfrm>
            <a:off x="6260822" y="6492875"/>
            <a:ext cx="4127863"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0" normalizeH="0" baseline="0" noProof="0" dirty="0" smtClean="0">
                <a:ln>
                  <a:noFill/>
                </a:ln>
                <a:solidFill>
                  <a:schemeClr val="tx1"/>
                </a:solidFill>
                <a:effectLst/>
                <a:uLnTx/>
                <a:uFillTx/>
                <a:latin typeface="Lucida Console" pitchFamily="49" charset="0"/>
                <a:ea typeface="+mn-ea"/>
                <a:cs typeface="+mn-cs"/>
              </a:rPr>
              <a:t>15/09/2016</a:t>
            </a:r>
            <a:endParaRPr kumimoji="0" lang="en-US" sz="1100" b="0" i="0" u="none" strike="noStrike" kern="1200" cap="all" spc="0" normalizeH="0" baseline="0" noProof="0" dirty="0">
              <a:ln>
                <a:noFill/>
              </a:ln>
              <a:solidFill>
                <a:schemeClr val="tx1"/>
              </a:solidFill>
              <a:effectLst/>
              <a:uLnTx/>
              <a:uFillTx/>
              <a:latin typeface="Lucida Console" pitchFamily="49" charset="0"/>
              <a:ea typeface="+mn-ea"/>
              <a:cs typeface="+mn-cs"/>
            </a:endParaRPr>
          </a:p>
        </p:txBody>
      </p:sp>
      <p:sp>
        <p:nvSpPr>
          <p:cNvPr id="8" name="TextBox 7"/>
          <p:cNvSpPr txBox="1"/>
          <p:nvPr/>
        </p:nvSpPr>
        <p:spPr>
          <a:xfrm>
            <a:off x="261258" y="2129245"/>
            <a:ext cx="10985862" cy="461665"/>
          </a:xfrm>
          <a:prstGeom prst="rect">
            <a:avLst/>
          </a:prstGeom>
          <a:noFill/>
        </p:spPr>
        <p:txBody>
          <a:bodyPr wrap="square" rtlCol="0">
            <a:spAutoFit/>
          </a:bodyPr>
          <a:lstStyle/>
          <a:p>
            <a:r>
              <a:rPr lang="en-US" sz="2400" dirty="0" smtClean="0">
                <a:latin typeface="Lucida Console" pitchFamily="49" charset="0"/>
              </a:rPr>
              <a:t> </a:t>
            </a:r>
            <a:r>
              <a:rPr lang="en-US" sz="2400" dirty="0" smtClean="0">
                <a:solidFill>
                  <a:srgbClr val="0070C0"/>
                </a:solidFill>
                <a:latin typeface="Lucida Console" pitchFamily="49" charset="0"/>
              </a:rPr>
              <a:t>For PG</a:t>
            </a:r>
            <a:r>
              <a:rPr lang="en-US" sz="2400" dirty="0" smtClean="0">
                <a:solidFill>
                  <a:srgbClr val="FF0000"/>
                </a:solidFill>
                <a:latin typeface="Lucida Console" pitchFamily="49" charset="0"/>
              </a:rPr>
              <a:t>							</a:t>
            </a:r>
            <a:r>
              <a:rPr lang="en-US" sz="2400" dirty="0" smtClean="0">
                <a:solidFill>
                  <a:srgbClr val="0070C0"/>
                </a:solidFill>
                <a:latin typeface="Lucida Console" pitchFamily="49" charset="0"/>
              </a:rPr>
              <a:t>For SG</a:t>
            </a:r>
            <a:r>
              <a:rPr lang="en-US" sz="2400" dirty="0" smtClean="0">
                <a:solidFill>
                  <a:srgbClr val="FF0000"/>
                </a:solidFill>
                <a:latin typeface="Lucida Console" pitchFamily="49" charset="0"/>
              </a:rPr>
              <a:t>							</a:t>
            </a:r>
            <a:r>
              <a:rPr lang="en-US" sz="2400" dirty="0" smtClean="0">
                <a:solidFill>
                  <a:srgbClr val="0070C0"/>
                </a:solidFill>
                <a:latin typeface="Lucida Console" pitchFamily="49" charset="0"/>
              </a:rPr>
              <a:t>For SF</a:t>
            </a:r>
            <a:endParaRPr lang="en-US" sz="2400" dirty="0">
              <a:solidFill>
                <a:srgbClr val="0070C0"/>
              </a:solidFill>
              <a:latin typeface="Lucida Console" pitchFamily="49" charset="0"/>
            </a:endParaRPr>
          </a:p>
        </p:txBody>
      </p:sp>
      <p:graphicFrame>
        <p:nvGraphicFramePr>
          <p:cNvPr id="9" name="Table 8"/>
          <p:cNvGraphicFramePr>
            <a:graphicFrameLocks noGrp="1"/>
          </p:cNvGraphicFramePr>
          <p:nvPr/>
        </p:nvGraphicFramePr>
        <p:xfrm>
          <a:off x="229323" y="2731346"/>
          <a:ext cx="2788203" cy="2352040"/>
        </p:xfrm>
        <a:graphic>
          <a:graphicData uri="http://schemas.openxmlformats.org/drawingml/2006/table">
            <a:tbl>
              <a:tblPr firstRow="1" bandRow="1">
                <a:tableStyleId>{5C22544A-7EE6-4342-B048-85BDC9FD1C3A}</a:tableStyleId>
              </a:tblPr>
              <a:tblGrid>
                <a:gridCol w="1734942"/>
                <a:gridCol w="1053261"/>
              </a:tblGrid>
              <a:tr h="370840">
                <a:tc>
                  <a:txBody>
                    <a:bodyPr/>
                    <a:lstStyle/>
                    <a:p>
                      <a:r>
                        <a:rPr lang="en-US" sz="1600" dirty="0" smtClean="0">
                          <a:solidFill>
                            <a:schemeClr val="tx1"/>
                          </a:solidFill>
                          <a:latin typeface="Lucida Console" pitchFamily="49" charset="0"/>
                        </a:rPr>
                        <a:t>Statistic</a:t>
                      </a:r>
                      <a:endParaRPr lang="en-US" sz="1600" dirty="0">
                        <a:solidFill>
                          <a:schemeClr val="tx1"/>
                        </a:solidFill>
                        <a:latin typeface="Lucida Console" pitchFamily="49" charset="0"/>
                      </a:endParaRPr>
                    </a:p>
                  </a:txBody>
                  <a:tcPr/>
                </a:tc>
                <a:tc>
                  <a:txBody>
                    <a:bodyPr/>
                    <a:lstStyle/>
                    <a:p>
                      <a:r>
                        <a:rPr lang="en-US" sz="1600" dirty="0" smtClean="0">
                          <a:solidFill>
                            <a:schemeClr val="tx1"/>
                          </a:solidFill>
                          <a:latin typeface="Lucida Console" pitchFamily="49" charset="0"/>
                        </a:rPr>
                        <a:t>Value</a:t>
                      </a:r>
                      <a:endParaRPr lang="en-US" sz="1600" dirty="0">
                        <a:solidFill>
                          <a:schemeClr val="tx1"/>
                        </a:solidFill>
                        <a:latin typeface="Lucida Console" pitchFamily="49" charset="0"/>
                      </a:endParaRPr>
                    </a:p>
                  </a:txBody>
                  <a:tcPr/>
                </a:tc>
              </a:tr>
              <a:tr h="370840">
                <a:tc>
                  <a:txBody>
                    <a:bodyPr/>
                    <a:lstStyle/>
                    <a:p>
                      <a:r>
                        <a:rPr lang="en-US" sz="1600" dirty="0" smtClean="0">
                          <a:latin typeface="Lucida Console" pitchFamily="49" charset="0"/>
                        </a:rPr>
                        <a:t>Residual standard error</a:t>
                      </a:r>
                      <a:endParaRPr lang="en-US" sz="1600" dirty="0">
                        <a:latin typeface="Lucida Console" pitchFamily="49" charset="0"/>
                      </a:endParaRPr>
                    </a:p>
                  </a:txBody>
                  <a:tcPr/>
                </a:tc>
                <a:tc>
                  <a:txBody>
                    <a:bodyPr/>
                    <a:lstStyle/>
                    <a:p>
                      <a:r>
                        <a:rPr lang="en-US" sz="1600" dirty="0" smtClean="0">
                          <a:latin typeface="Lucida Console" pitchFamily="49" charset="0"/>
                        </a:rPr>
                        <a:t>0.07059</a:t>
                      </a:r>
                      <a:endParaRPr lang="en-US" sz="1600" dirty="0">
                        <a:latin typeface="Lucida Console" pitchFamily="49" charset="0"/>
                      </a:endParaRPr>
                    </a:p>
                  </a:txBody>
                  <a:tcPr/>
                </a:tc>
              </a:tr>
              <a:tr h="370840">
                <a:tc>
                  <a:txBody>
                    <a:bodyPr/>
                    <a:lstStyle/>
                    <a:p>
                      <a:r>
                        <a:rPr lang="en-US" sz="1600" dirty="0" smtClean="0">
                          <a:latin typeface="Lucida Console" pitchFamily="49" charset="0"/>
                        </a:rPr>
                        <a:t>Multiple R-squared</a:t>
                      </a:r>
                      <a:endParaRPr lang="en-US" sz="1600" dirty="0">
                        <a:latin typeface="Lucida Console" pitchFamily="49" charset="0"/>
                      </a:endParaRPr>
                    </a:p>
                  </a:txBody>
                  <a:tcPr/>
                </a:tc>
                <a:tc>
                  <a:txBody>
                    <a:bodyPr/>
                    <a:lstStyle/>
                    <a:p>
                      <a:r>
                        <a:rPr lang="en-US" sz="1600" dirty="0" smtClean="0">
                          <a:latin typeface="Lucida Console" pitchFamily="49" charset="0"/>
                        </a:rPr>
                        <a:t>0.9984</a:t>
                      </a:r>
                      <a:endParaRPr lang="en-US" sz="1600" dirty="0">
                        <a:latin typeface="Lucida Console" pitchFamily="49" charset="0"/>
                      </a:endParaRPr>
                    </a:p>
                  </a:txBody>
                  <a:tcPr/>
                </a:tc>
              </a:tr>
              <a:tr h="370840">
                <a:tc>
                  <a:txBody>
                    <a:bodyPr/>
                    <a:lstStyle/>
                    <a:p>
                      <a:r>
                        <a:rPr lang="en-US" sz="1600" dirty="0" smtClean="0">
                          <a:latin typeface="Lucida Console" pitchFamily="49" charset="0"/>
                        </a:rPr>
                        <a:t>Adjusted R-squared</a:t>
                      </a:r>
                      <a:endParaRPr lang="en-US" sz="1600" dirty="0">
                        <a:latin typeface="Lucida Console" pitchFamily="49" charset="0"/>
                      </a:endParaRPr>
                    </a:p>
                  </a:txBody>
                  <a:tcPr/>
                </a:tc>
                <a:tc>
                  <a:txBody>
                    <a:bodyPr/>
                    <a:lstStyle/>
                    <a:p>
                      <a:r>
                        <a:rPr lang="en-US" sz="1600" dirty="0" smtClean="0">
                          <a:latin typeface="Lucida Console" pitchFamily="49" charset="0"/>
                        </a:rPr>
                        <a:t>0.9983</a:t>
                      </a:r>
                      <a:endParaRPr lang="en-US" sz="1600" dirty="0">
                        <a:latin typeface="Lucida Console" pitchFamily="49" charset="0"/>
                      </a:endParaRPr>
                    </a:p>
                  </a:txBody>
                  <a:tcPr/>
                </a:tc>
              </a:tr>
            </a:tbl>
          </a:graphicData>
        </a:graphic>
      </p:graphicFrame>
      <p:sp>
        <p:nvSpPr>
          <p:cNvPr id="11" name="TextBox 10"/>
          <p:cNvSpPr txBox="1"/>
          <p:nvPr/>
        </p:nvSpPr>
        <p:spPr>
          <a:xfrm>
            <a:off x="574766" y="1254034"/>
            <a:ext cx="8530045" cy="707886"/>
          </a:xfrm>
          <a:prstGeom prst="rect">
            <a:avLst/>
          </a:prstGeom>
          <a:noFill/>
        </p:spPr>
        <p:txBody>
          <a:bodyPr wrap="square" rtlCol="0">
            <a:spAutoFit/>
          </a:bodyPr>
          <a:lstStyle/>
          <a:p>
            <a:r>
              <a:rPr lang="en-US" sz="2000" dirty="0" smtClean="0">
                <a:latin typeface="Lucida Console" pitchFamily="49" charset="0"/>
              </a:rPr>
              <a:t>For acceptance of the Regression model Multiple R^2 and Adjusted R^2 &gt; 0.6</a:t>
            </a:r>
            <a:endParaRPr lang="en-US" sz="2000" dirty="0">
              <a:latin typeface="Lucida Console" pitchFamily="49" charset="0"/>
            </a:endParaRPr>
          </a:p>
        </p:txBody>
      </p:sp>
      <p:graphicFrame>
        <p:nvGraphicFramePr>
          <p:cNvPr id="12" name="Table 11"/>
          <p:cNvGraphicFramePr>
            <a:graphicFrameLocks noGrp="1"/>
          </p:cNvGraphicFramePr>
          <p:nvPr/>
        </p:nvGraphicFramePr>
        <p:xfrm>
          <a:off x="4235268" y="2726991"/>
          <a:ext cx="2788203" cy="2352040"/>
        </p:xfrm>
        <a:graphic>
          <a:graphicData uri="http://schemas.openxmlformats.org/drawingml/2006/table">
            <a:tbl>
              <a:tblPr firstRow="1" bandRow="1">
                <a:tableStyleId>{5C22544A-7EE6-4342-B048-85BDC9FD1C3A}</a:tableStyleId>
              </a:tblPr>
              <a:tblGrid>
                <a:gridCol w="1734942"/>
                <a:gridCol w="1053261"/>
              </a:tblGrid>
              <a:tr h="370840">
                <a:tc>
                  <a:txBody>
                    <a:bodyPr/>
                    <a:lstStyle/>
                    <a:p>
                      <a:r>
                        <a:rPr lang="en-US" sz="1600" dirty="0" smtClean="0">
                          <a:solidFill>
                            <a:schemeClr val="tx1"/>
                          </a:solidFill>
                          <a:latin typeface="Lucida Console" pitchFamily="49" charset="0"/>
                        </a:rPr>
                        <a:t>Statistic</a:t>
                      </a:r>
                      <a:endParaRPr lang="en-US" sz="1600" dirty="0">
                        <a:solidFill>
                          <a:schemeClr val="tx1"/>
                        </a:solidFill>
                        <a:latin typeface="Lucida Console" pitchFamily="49" charset="0"/>
                      </a:endParaRPr>
                    </a:p>
                  </a:txBody>
                  <a:tcPr/>
                </a:tc>
                <a:tc>
                  <a:txBody>
                    <a:bodyPr/>
                    <a:lstStyle/>
                    <a:p>
                      <a:r>
                        <a:rPr lang="en-US" sz="1600" dirty="0" smtClean="0">
                          <a:solidFill>
                            <a:schemeClr val="tx1"/>
                          </a:solidFill>
                          <a:latin typeface="Lucida Console" pitchFamily="49" charset="0"/>
                        </a:rPr>
                        <a:t>Value</a:t>
                      </a:r>
                      <a:endParaRPr lang="en-US" sz="1600" dirty="0">
                        <a:solidFill>
                          <a:schemeClr val="tx1"/>
                        </a:solidFill>
                        <a:latin typeface="Lucida Console" pitchFamily="49" charset="0"/>
                      </a:endParaRPr>
                    </a:p>
                  </a:txBody>
                  <a:tcPr/>
                </a:tc>
              </a:tr>
              <a:tr h="370840">
                <a:tc>
                  <a:txBody>
                    <a:bodyPr/>
                    <a:lstStyle/>
                    <a:p>
                      <a:r>
                        <a:rPr lang="en-US" sz="1600" dirty="0" smtClean="0">
                          <a:latin typeface="Lucida Console" pitchFamily="49" charset="0"/>
                        </a:rPr>
                        <a:t>Residual standard error</a:t>
                      </a:r>
                      <a:endParaRPr lang="en-US" sz="1600" dirty="0">
                        <a:latin typeface="Lucida Console" pitchFamily="49" charset="0"/>
                      </a:endParaRPr>
                    </a:p>
                  </a:txBody>
                  <a:tcPr/>
                </a:tc>
                <a:tc>
                  <a:txBody>
                    <a:bodyPr/>
                    <a:lstStyle/>
                    <a:p>
                      <a:r>
                        <a:rPr lang="en-US" sz="1600" dirty="0" smtClean="0">
                          <a:latin typeface="Lucida Console" pitchFamily="49" charset="0"/>
                        </a:rPr>
                        <a:t>0.08029</a:t>
                      </a:r>
                      <a:endParaRPr lang="en-US" sz="1600" dirty="0">
                        <a:latin typeface="Lucida Console" pitchFamily="49" charset="0"/>
                      </a:endParaRPr>
                    </a:p>
                  </a:txBody>
                  <a:tcPr/>
                </a:tc>
              </a:tr>
              <a:tr h="370840">
                <a:tc>
                  <a:txBody>
                    <a:bodyPr/>
                    <a:lstStyle/>
                    <a:p>
                      <a:r>
                        <a:rPr lang="en-US" sz="1600" dirty="0" smtClean="0">
                          <a:latin typeface="Lucida Console" pitchFamily="49" charset="0"/>
                        </a:rPr>
                        <a:t>Multiple R-squared</a:t>
                      </a:r>
                      <a:endParaRPr lang="en-US" sz="1600" dirty="0">
                        <a:latin typeface="Lucida Console" pitchFamily="49" charset="0"/>
                      </a:endParaRPr>
                    </a:p>
                  </a:txBody>
                  <a:tcPr/>
                </a:tc>
                <a:tc>
                  <a:txBody>
                    <a:bodyPr/>
                    <a:lstStyle/>
                    <a:p>
                      <a:r>
                        <a:rPr lang="en-US" sz="1600" dirty="0" smtClean="0">
                          <a:latin typeface="Lucida Console" pitchFamily="49" charset="0"/>
                        </a:rPr>
                        <a:t>0.9732</a:t>
                      </a:r>
                      <a:endParaRPr lang="en-US" sz="1600" dirty="0">
                        <a:latin typeface="Lucida Console" pitchFamily="49" charset="0"/>
                      </a:endParaRPr>
                    </a:p>
                  </a:txBody>
                  <a:tcPr/>
                </a:tc>
              </a:tr>
              <a:tr h="370840">
                <a:tc>
                  <a:txBody>
                    <a:bodyPr/>
                    <a:lstStyle/>
                    <a:p>
                      <a:r>
                        <a:rPr lang="en-US" sz="1600" dirty="0" smtClean="0">
                          <a:latin typeface="Lucida Console" pitchFamily="49" charset="0"/>
                        </a:rPr>
                        <a:t>Adjusted R-squared</a:t>
                      </a:r>
                      <a:endParaRPr lang="en-US" sz="1600" dirty="0">
                        <a:latin typeface="Lucida Console" pitchFamily="49" charset="0"/>
                      </a:endParaRPr>
                    </a:p>
                  </a:txBody>
                  <a:tcPr/>
                </a:tc>
                <a:tc>
                  <a:txBody>
                    <a:bodyPr/>
                    <a:lstStyle/>
                    <a:p>
                      <a:r>
                        <a:rPr lang="en-US" sz="1600" dirty="0" smtClean="0">
                          <a:latin typeface="Lucida Console" pitchFamily="49" charset="0"/>
                        </a:rPr>
                        <a:t>0.9731</a:t>
                      </a:r>
                      <a:endParaRPr lang="en-US" sz="1600" dirty="0">
                        <a:latin typeface="Lucida Console" pitchFamily="49" charset="0"/>
                      </a:endParaRPr>
                    </a:p>
                  </a:txBody>
                  <a:tcPr/>
                </a:tc>
              </a:tr>
            </a:tbl>
          </a:graphicData>
        </a:graphic>
      </p:graphicFrame>
      <p:graphicFrame>
        <p:nvGraphicFramePr>
          <p:cNvPr id="13" name="Table 12"/>
          <p:cNvGraphicFramePr>
            <a:graphicFrameLocks noGrp="1"/>
          </p:cNvGraphicFramePr>
          <p:nvPr/>
        </p:nvGraphicFramePr>
        <p:xfrm>
          <a:off x="8454569" y="2648615"/>
          <a:ext cx="2788203" cy="2352040"/>
        </p:xfrm>
        <a:graphic>
          <a:graphicData uri="http://schemas.openxmlformats.org/drawingml/2006/table">
            <a:tbl>
              <a:tblPr firstRow="1" bandRow="1">
                <a:tableStyleId>{5C22544A-7EE6-4342-B048-85BDC9FD1C3A}</a:tableStyleId>
              </a:tblPr>
              <a:tblGrid>
                <a:gridCol w="1734942"/>
                <a:gridCol w="1053261"/>
              </a:tblGrid>
              <a:tr h="370840">
                <a:tc>
                  <a:txBody>
                    <a:bodyPr/>
                    <a:lstStyle/>
                    <a:p>
                      <a:r>
                        <a:rPr lang="en-US" sz="1600" dirty="0" smtClean="0">
                          <a:solidFill>
                            <a:schemeClr val="tx1"/>
                          </a:solidFill>
                          <a:latin typeface="Lucida Console" pitchFamily="49" charset="0"/>
                        </a:rPr>
                        <a:t>Statistic</a:t>
                      </a:r>
                      <a:endParaRPr lang="en-US" sz="1600" dirty="0">
                        <a:solidFill>
                          <a:schemeClr val="tx1"/>
                        </a:solidFill>
                        <a:latin typeface="Lucida Console" pitchFamily="49" charset="0"/>
                      </a:endParaRPr>
                    </a:p>
                  </a:txBody>
                  <a:tcPr/>
                </a:tc>
                <a:tc>
                  <a:txBody>
                    <a:bodyPr/>
                    <a:lstStyle/>
                    <a:p>
                      <a:r>
                        <a:rPr lang="en-US" sz="1600" dirty="0" smtClean="0">
                          <a:solidFill>
                            <a:schemeClr val="tx1"/>
                          </a:solidFill>
                          <a:latin typeface="Lucida Console" pitchFamily="49" charset="0"/>
                        </a:rPr>
                        <a:t>Value</a:t>
                      </a:r>
                      <a:endParaRPr lang="en-US" sz="1600" dirty="0">
                        <a:solidFill>
                          <a:schemeClr val="tx1"/>
                        </a:solidFill>
                        <a:latin typeface="Lucida Console" pitchFamily="49" charset="0"/>
                      </a:endParaRPr>
                    </a:p>
                  </a:txBody>
                  <a:tcPr/>
                </a:tc>
              </a:tr>
              <a:tr h="370840">
                <a:tc>
                  <a:txBody>
                    <a:bodyPr/>
                    <a:lstStyle/>
                    <a:p>
                      <a:r>
                        <a:rPr lang="en-US" sz="1600" dirty="0" smtClean="0">
                          <a:latin typeface="Lucida Console" pitchFamily="49" charset="0"/>
                        </a:rPr>
                        <a:t>Residual standard error</a:t>
                      </a:r>
                      <a:endParaRPr lang="en-US" sz="1600" dirty="0">
                        <a:latin typeface="Lucida Console" pitchFamily="49" charset="0"/>
                      </a:endParaRPr>
                    </a:p>
                  </a:txBody>
                  <a:tcPr/>
                </a:tc>
                <a:tc>
                  <a:txBody>
                    <a:bodyPr/>
                    <a:lstStyle/>
                    <a:p>
                      <a:r>
                        <a:rPr lang="en-US" sz="1600" dirty="0" smtClean="0">
                          <a:latin typeface="Lucida Console" pitchFamily="49" charset="0"/>
                        </a:rPr>
                        <a:t>0.0854</a:t>
                      </a:r>
                      <a:endParaRPr lang="en-US" sz="1600" dirty="0">
                        <a:latin typeface="Lucida Console" pitchFamily="49" charset="0"/>
                      </a:endParaRPr>
                    </a:p>
                  </a:txBody>
                  <a:tcPr/>
                </a:tc>
              </a:tr>
              <a:tr h="370840">
                <a:tc>
                  <a:txBody>
                    <a:bodyPr/>
                    <a:lstStyle/>
                    <a:p>
                      <a:r>
                        <a:rPr lang="en-US" sz="1600" dirty="0" smtClean="0">
                          <a:latin typeface="Lucida Console" pitchFamily="49" charset="0"/>
                        </a:rPr>
                        <a:t>Multiple R-squared</a:t>
                      </a:r>
                      <a:endParaRPr lang="en-US" sz="1600" dirty="0">
                        <a:latin typeface="Lucida Console" pitchFamily="49" charset="0"/>
                      </a:endParaRPr>
                    </a:p>
                  </a:txBody>
                  <a:tcPr/>
                </a:tc>
                <a:tc>
                  <a:txBody>
                    <a:bodyPr/>
                    <a:lstStyle/>
                    <a:p>
                      <a:r>
                        <a:rPr lang="en-US" sz="1600" dirty="0" smtClean="0">
                          <a:latin typeface="Lucida Console" pitchFamily="49" charset="0"/>
                        </a:rPr>
                        <a:t>0.9612</a:t>
                      </a:r>
                      <a:endParaRPr lang="en-US" sz="1600" dirty="0">
                        <a:latin typeface="Lucida Console" pitchFamily="49" charset="0"/>
                      </a:endParaRPr>
                    </a:p>
                  </a:txBody>
                  <a:tcPr/>
                </a:tc>
              </a:tr>
              <a:tr h="370840">
                <a:tc>
                  <a:txBody>
                    <a:bodyPr/>
                    <a:lstStyle/>
                    <a:p>
                      <a:r>
                        <a:rPr lang="en-US" sz="1600" dirty="0" smtClean="0">
                          <a:latin typeface="Lucida Console" pitchFamily="49" charset="0"/>
                        </a:rPr>
                        <a:t>Adjusted R-squared</a:t>
                      </a:r>
                      <a:endParaRPr lang="en-US" sz="1600" dirty="0">
                        <a:latin typeface="Lucida Console" pitchFamily="49" charset="0"/>
                      </a:endParaRPr>
                    </a:p>
                  </a:txBody>
                  <a:tcPr/>
                </a:tc>
                <a:tc>
                  <a:txBody>
                    <a:bodyPr/>
                    <a:lstStyle/>
                    <a:p>
                      <a:r>
                        <a:rPr lang="en-US" sz="1600" dirty="0" smtClean="0">
                          <a:latin typeface="Lucida Console" pitchFamily="49" charset="0"/>
                        </a:rPr>
                        <a:t>0.9674</a:t>
                      </a:r>
                      <a:endParaRPr lang="en-US" sz="1600" dirty="0">
                        <a:latin typeface="Lucida Console" pitchFamily="49" charset="0"/>
                      </a:endParaRPr>
                    </a:p>
                  </a:txBody>
                  <a:tcPr/>
                </a:tc>
              </a:tr>
            </a:tbl>
          </a:graphicData>
        </a:graphic>
      </p:graphicFrame>
      <p:sp>
        <p:nvSpPr>
          <p:cNvPr id="15" name="Rounded Rectangle 14"/>
          <p:cNvSpPr/>
          <p:nvPr/>
        </p:nvSpPr>
        <p:spPr>
          <a:xfrm>
            <a:off x="1998617" y="3892731"/>
            <a:ext cx="966651" cy="1149532"/>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6004560" y="3888376"/>
            <a:ext cx="966651" cy="1149532"/>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10245634" y="3818708"/>
            <a:ext cx="966651" cy="1149532"/>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4349931" y="5381898"/>
            <a:ext cx="2756263" cy="862148"/>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Lucida Console" pitchFamily="49" charset="0"/>
              </a:rPr>
              <a:t>Model satisfies the regression criterion</a:t>
            </a:r>
            <a:endParaRPr lang="en-US" dirty="0">
              <a:solidFill>
                <a:schemeClr val="tx1"/>
              </a:solidFill>
              <a:latin typeface="Lucida Console" pitchFamily="49" charset="0"/>
            </a:endParaRPr>
          </a:p>
        </p:txBody>
      </p:sp>
      <p:cxnSp>
        <p:nvCxnSpPr>
          <p:cNvPr id="19" name="Straight Arrow Connector 18"/>
          <p:cNvCxnSpPr>
            <a:endCxn id="18" idx="3"/>
          </p:cNvCxnSpPr>
          <p:nvPr/>
        </p:nvCxnSpPr>
        <p:spPr>
          <a:xfrm rot="10800000" flipV="1">
            <a:off x="7106194" y="4920342"/>
            <a:ext cx="3196048" cy="89263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2"/>
          </p:cNvCxnSpPr>
          <p:nvPr/>
        </p:nvCxnSpPr>
        <p:spPr>
          <a:xfrm rot="16200000" flipH="1">
            <a:off x="6311537" y="5214256"/>
            <a:ext cx="357055" cy="4357"/>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939143" y="5003074"/>
            <a:ext cx="1436914" cy="45720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22804" cy="365125"/>
          </a:xfrm>
        </p:spPr>
        <p:txBody>
          <a:bodyPr/>
          <a:lstStyle/>
          <a:p>
            <a:pPr algn="l"/>
            <a:r>
              <a:rPr lang="en-US" sz="1100" dirty="0" smtClean="0">
                <a:solidFill>
                  <a:schemeClr val="tx1"/>
                </a:solidFill>
                <a:latin typeface="Lucida Console" pitchFamily="49" charset="0"/>
              </a:rPr>
              <a:t>NBA Draft Strategy 2016-17  -- Vijay Raghunath</a:t>
            </a:r>
            <a:endParaRPr lang="en-US" sz="1100" dirty="0">
              <a:solidFill>
                <a:schemeClr val="tx1"/>
              </a:solidFill>
              <a:latin typeface="Lucida Console" pitchFamily="49" charset="0"/>
            </a:endParaRPr>
          </a:p>
        </p:txBody>
      </p:sp>
      <p:sp>
        <p:nvSpPr>
          <p:cNvPr id="7" name="Slide Number Placeholder 6"/>
          <p:cNvSpPr>
            <a:spLocks noGrp="1"/>
          </p:cNvSpPr>
          <p:nvPr>
            <p:ph type="sldNum" sz="quarter" idx="12"/>
          </p:nvPr>
        </p:nvSpPr>
        <p:spPr>
          <a:xfrm>
            <a:off x="10397999" y="6492875"/>
            <a:ext cx="1312025" cy="365125"/>
          </a:xfrm>
        </p:spPr>
        <p:txBody>
          <a:bodyPr/>
          <a:lstStyle/>
          <a:p>
            <a:pPr algn="ctr"/>
            <a:r>
              <a:rPr lang="en-US" sz="1100" dirty="0" smtClean="0">
                <a:solidFill>
                  <a:schemeClr val="tx1"/>
                </a:solidFill>
                <a:latin typeface="Lucida Console" pitchFamily="49" charset="0"/>
              </a:rPr>
              <a:t>8</a:t>
            </a:r>
            <a:endParaRPr lang="en-US" sz="1100" dirty="0">
              <a:solidFill>
                <a:schemeClr val="tx1"/>
              </a:solidFill>
              <a:latin typeface="Lucida Console" pitchFamily="49" charset="0"/>
            </a:endParaRPr>
          </a:p>
        </p:txBody>
      </p:sp>
      <p:sp>
        <p:nvSpPr>
          <p:cNvPr id="2" name="Title 1"/>
          <p:cNvSpPr>
            <a:spLocks noGrp="1"/>
          </p:cNvSpPr>
          <p:nvPr>
            <p:ph type="title" idx="4294967295"/>
          </p:nvPr>
        </p:nvSpPr>
        <p:spPr>
          <a:xfrm>
            <a:off x="566420" y="287338"/>
            <a:ext cx="10071100" cy="692150"/>
          </a:xfrm>
        </p:spPr>
        <p:txBody>
          <a:bodyPr>
            <a:normAutofit fontScale="90000"/>
          </a:bodyPr>
          <a:lstStyle/>
          <a:p>
            <a:pPr algn="ctr"/>
            <a:r>
              <a:rPr lang="en-US" sz="3600" dirty="0" smtClean="0">
                <a:solidFill>
                  <a:schemeClr val="tx1"/>
                </a:solidFill>
                <a:latin typeface="Lucida Console" pitchFamily="49" charset="0"/>
              </a:rPr>
              <a:t>Multiple Regression Analysis Results (2)</a:t>
            </a:r>
            <a:endParaRPr lang="en-US" sz="3600" dirty="0">
              <a:solidFill>
                <a:schemeClr val="tx1"/>
              </a:solidFill>
              <a:latin typeface="Lucida Console" pitchFamily="49" charset="0"/>
            </a:endParaRPr>
          </a:p>
        </p:txBody>
      </p:sp>
      <p:sp>
        <p:nvSpPr>
          <p:cNvPr id="5" name="Footer Placeholder 3"/>
          <p:cNvSpPr txBox="1">
            <a:spLocks/>
          </p:cNvSpPr>
          <p:nvPr/>
        </p:nvSpPr>
        <p:spPr>
          <a:xfrm>
            <a:off x="6260822" y="6492875"/>
            <a:ext cx="4127863" cy="365125"/>
          </a:xfrm>
          <a:prstGeom prst="rect">
            <a:avLst/>
          </a:prstGeom>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0" normalizeH="0" baseline="0" noProof="0" dirty="0" smtClean="0">
                <a:ln>
                  <a:noFill/>
                </a:ln>
                <a:solidFill>
                  <a:schemeClr val="tx1"/>
                </a:solidFill>
                <a:effectLst/>
                <a:uLnTx/>
                <a:uFillTx/>
                <a:latin typeface="Lucida Console" pitchFamily="49" charset="0"/>
                <a:ea typeface="+mn-ea"/>
                <a:cs typeface="+mn-cs"/>
              </a:rPr>
              <a:t>15/09/2016</a:t>
            </a:r>
            <a:endParaRPr kumimoji="0" lang="en-US" sz="1100" b="0" i="0" u="none" strike="noStrike" kern="1200" cap="all" spc="0" normalizeH="0" baseline="0" noProof="0" dirty="0">
              <a:ln>
                <a:noFill/>
              </a:ln>
              <a:solidFill>
                <a:schemeClr val="tx1"/>
              </a:solidFill>
              <a:effectLst/>
              <a:uLnTx/>
              <a:uFillTx/>
              <a:latin typeface="Lucida Console" pitchFamily="49" charset="0"/>
              <a:ea typeface="+mn-ea"/>
              <a:cs typeface="+mn-cs"/>
            </a:endParaRPr>
          </a:p>
        </p:txBody>
      </p:sp>
      <p:sp>
        <p:nvSpPr>
          <p:cNvPr id="6" name="TextBox 5"/>
          <p:cNvSpPr txBox="1"/>
          <p:nvPr/>
        </p:nvSpPr>
        <p:spPr>
          <a:xfrm>
            <a:off x="418012" y="1110342"/>
            <a:ext cx="10985862" cy="461665"/>
          </a:xfrm>
          <a:prstGeom prst="rect">
            <a:avLst/>
          </a:prstGeom>
          <a:noFill/>
        </p:spPr>
        <p:txBody>
          <a:bodyPr wrap="square" rtlCol="0">
            <a:spAutoFit/>
          </a:bodyPr>
          <a:lstStyle/>
          <a:p>
            <a:r>
              <a:rPr lang="en-US" sz="2400" dirty="0" smtClean="0">
                <a:latin typeface="Lucida Console" pitchFamily="49" charset="0"/>
              </a:rPr>
              <a:t> </a:t>
            </a:r>
            <a:r>
              <a:rPr lang="en-US" sz="2400" dirty="0" smtClean="0">
                <a:solidFill>
                  <a:srgbClr val="0070C0"/>
                </a:solidFill>
                <a:latin typeface="Lucida Console" pitchFamily="49" charset="0"/>
              </a:rPr>
              <a:t>For PF </a:t>
            </a:r>
            <a:r>
              <a:rPr lang="en-US" sz="2400" dirty="0" smtClean="0">
                <a:solidFill>
                  <a:srgbClr val="FF0000"/>
                </a:solidFill>
                <a:latin typeface="Lucida Console" pitchFamily="49" charset="0"/>
              </a:rPr>
              <a:t>						</a:t>
            </a:r>
            <a:r>
              <a:rPr lang="en-US" sz="2400" dirty="0" smtClean="0">
                <a:solidFill>
                  <a:srgbClr val="0070C0"/>
                </a:solidFill>
                <a:latin typeface="Lucida Console" pitchFamily="49" charset="0"/>
              </a:rPr>
              <a:t>For C</a:t>
            </a:r>
            <a:endParaRPr lang="en-US" sz="2400" dirty="0">
              <a:solidFill>
                <a:srgbClr val="0070C0"/>
              </a:solidFill>
              <a:latin typeface="Lucida Console" pitchFamily="49" charset="0"/>
            </a:endParaRPr>
          </a:p>
        </p:txBody>
      </p:sp>
      <p:graphicFrame>
        <p:nvGraphicFramePr>
          <p:cNvPr id="8" name="Table 7"/>
          <p:cNvGraphicFramePr>
            <a:graphicFrameLocks noGrp="1"/>
          </p:cNvGraphicFramePr>
          <p:nvPr/>
        </p:nvGraphicFramePr>
        <p:xfrm>
          <a:off x="477518" y="1816946"/>
          <a:ext cx="2788203" cy="2352040"/>
        </p:xfrm>
        <a:graphic>
          <a:graphicData uri="http://schemas.openxmlformats.org/drawingml/2006/table">
            <a:tbl>
              <a:tblPr firstRow="1" bandRow="1">
                <a:tableStyleId>{5C22544A-7EE6-4342-B048-85BDC9FD1C3A}</a:tableStyleId>
              </a:tblPr>
              <a:tblGrid>
                <a:gridCol w="1734942"/>
                <a:gridCol w="1053261"/>
              </a:tblGrid>
              <a:tr h="370840">
                <a:tc>
                  <a:txBody>
                    <a:bodyPr/>
                    <a:lstStyle/>
                    <a:p>
                      <a:r>
                        <a:rPr lang="en-US" sz="1600" dirty="0" smtClean="0">
                          <a:solidFill>
                            <a:schemeClr val="tx1"/>
                          </a:solidFill>
                          <a:latin typeface="Lucida Console" pitchFamily="49" charset="0"/>
                        </a:rPr>
                        <a:t>Statistic</a:t>
                      </a:r>
                      <a:endParaRPr lang="en-US" sz="1600" dirty="0">
                        <a:solidFill>
                          <a:schemeClr val="tx1"/>
                        </a:solidFill>
                        <a:latin typeface="Lucida Console" pitchFamily="49" charset="0"/>
                      </a:endParaRPr>
                    </a:p>
                  </a:txBody>
                  <a:tcPr/>
                </a:tc>
                <a:tc>
                  <a:txBody>
                    <a:bodyPr/>
                    <a:lstStyle/>
                    <a:p>
                      <a:r>
                        <a:rPr lang="en-US" sz="1600" dirty="0" smtClean="0">
                          <a:solidFill>
                            <a:schemeClr val="tx1"/>
                          </a:solidFill>
                          <a:latin typeface="Lucida Console" pitchFamily="49" charset="0"/>
                        </a:rPr>
                        <a:t>Value</a:t>
                      </a:r>
                      <a:endParaRPr lang="en-US" sz="1600" dirty="0">
                        <a:solidFill>
                          <a:schemeClr val="tx1"/>
                        </a:solidFill>
                        <a:latin typeface="Lucida Console" pitchFamily="49" charset="0"/>
                      </a:endParaRPr>
                    </a:p>
                  </a:txBody>
                  <a:tcPr/>
                </a:tc>
              </a:tr>
              <a:tr h="370840">
                <a:tc>
                  <a:txBody>
                    <a:bodyPr/>
                    <a:lstStyle/>
                    <a:p>
                      <a:r>
                        <a:rPr lang="en-US" sz="1600" dirty="0" smtClean="0">
                          <a:latin typeface="Lucida Console" pitchFamily="49" charset="0"/>
                        </a:rPr>
                        <a:t>Residual standard error</a:t>
                      </a:r>
                      <a:endParaRPr lang="en-US" sz="1600" dirty="0">
                        <a:latin typeface="Lucida Console" pitchFamily="49" charset="0"/>
                      </a:endParaRPr>
                    </a:p>
                  </a:txBody>
                  <a:tcPr/>
                </a:tc>
                <a:tc>
                  <a:txBody>
                    <a:bodyPr/>
                    <a:lstStyle/>
                    <a:p>
                      <a:r>
                        <a:rPr lang="en-US" sz="1600" dirty="0" smtClean="0">
                          <a:latin typeface="Lucida Console" pitchFamily="49" charset="0"/>
                        </a:rPr>
                        <a:t>0.07124</a:t>
                      </a:r>
                      <a:endParaRPr lang="en-US" sz="1600" dirty="0">
                        <a:latin typeface="Lucida Console" pitchFamily="49" charset="0"/>
                      </a:endParaRPr>
                    </a:p>
                  </a:txBody>
                  <a:tcPr/>
                </a:tc>
              </a:tr>
              <a:tr h="370840">
                <a:tc>
                  <a:txBody>
                    <a:bodyPr/>
                    <a:lstStyle/>
                    <a:p>
                      <a:r>
                        <a:rPr lang="en-US" sz="1600" dirty="0" smtClean="0">
                          <a:latin typeface="Lucida Console" pitchFamily="49" charset="0"/>
                        </a:rPr>
                        <a:t>Multiple R-squared</a:t>
                      </a:r>
                      <a:endParaRPr lang="en-US" sz="1600" dirty="0">
                        <a:latin typeface="Lucida Console" pitchFamily="49" charset="0"/>
                      </a:endParaRPr>
                    </a:p>
                  </a:txBody>
                  <a:tcPr/>
                </a:tc>
                <a:tc>
                  <a:txBody>
                    <a:bodyPr/>
                    <a:lstStyle/>
                    <a:p>
                      <a:r>
                        <a:rPr lang="en-US" sz="1600" dirty="0" smtClean="0">
                          <a:latin typeface="Lucida Console" pitchFamily="49" charset="0"/>
                        </a:rPr>
                        <a:t>0.9816</a:t>
                      </a:r>
                      <a:endParaRPr lang="en-US" sz="1600" dirty="0">
                        <a:latin typeface="Lucida Console" pitchFamily="49" charset="0"/>
                      </a:endParaRPr>
                    </a:p>
                  </a:txBody>
                  <a:tcPr/>
                </a:tc>
              </a:tr>
              <a:tr h="370840">
                <a:tc>
                  <a:txBody>
                    <a:bodyPr/>
                    <a:lstStyle/>
                    <a:p>
                      <a:r>
                        <a:rPr lang="en-US" sz="1600" dirty="0" smtClean="0">
                          <a:latin typeface="Lucida Console" pitchFamily="49" charset="0"/>
                        </a:rPr>
                        <a:t>Adjusted R-squared</a:t>
                      </a:r>
                      <a:endParaRPr lang="en-US" sz="1600" dirty="0">
                        <a:latin typeface="Lucida Console" pitchFamily="49" charset="0"/>
                      </a:endParaRPr>
                    </a:p>
                  </a:txBody>
                  <a:tcPr/>
                </a:tc>
                <a:tc>
                  <a:txBody>
                    <a:bodyPr/>
                    <a:lstStyle/>
                    <a:p>
                      <a:r>
                        <a:rPr lang="en-US" sz="1600" dirty="0" smtClean="0">
                          <a:latin typeface="Lucida Console" pitchFamily="49" charset="0"/>
                        </a:rPr>
                        <a:t>0.9832</a:t>
                      </a:r>
                      <a:endParaRPr lang="en-US" sz="1600" dirty="0">
                        <a:latin typeface="Lucida Console" pitchFamily="49" charset="0"/>
                      </a:endParaRPr>
                    </a:p>
                  </a:txBody>
                  <a:tcPr/>
                </a:tc>
              </a:tr>
            </a:tbl>
          </a:graphicData>
        </a:graphic>
      </p:graphicFrame>
      <p:graphicFrame>
        <p:nvGraphicFramePr>
          <p:cNvPr id="9" name="Table 8"/>
          <p:cNvGraphicFramePr>
            <a:graphicFrameLocks noGrp="1"/>
          </p:cNvGraphicFramePr>
          <p:nvPr/>
        </p:nvGraphicFramePr>
        <p:xfrm>
          <a:off x="4548776" y="1760340"/>
          <a:ext cx="2788203" cy="2352040"/>
        </p:xfrm>
        <a:graphic>
          <a:graphicData uri="http://schemas.openxmlformats.org/drawingml/2006/table">
            <a:tbl>
              <a:tblPr firstRow="1" bandRow="1">
                <a:tableStyleId>{5C22544A-7EE6-4342-B048-85BDC9FD1C3A}</a:tableStyleId>
              </a:tblPr>
              <a:tblGrid>
                <a:gridCol w="1734942"/>
                <a:gridCol w="1053261"/>
              </a:tblGrid>
              <a:tr h="370840">
                <a:tc>
                  <a:txBody>
                    <a:bodyPr/>
                    <a:lstStyle/>
                    <a:p>
                      <a:r>
                        <a:rPr lang="en-US" sz="1600" dirty="0" smtClean="0">
                          <a:solidFill>
                            <a:schemeClr val="tx1"/>
                          </a:solidFill>
                          <a:latin typeface="Lucida Console" pitchFamily="49" charset="0"/>
                        </a:rPr>
                        <a:t>Statistic</a:t>
                      </a:r>
                      <a:endParaRPr lang="en-US" sz="1600" dirty="0">
                        <a:solidFill>
                          <a:schemeClr val="tx1"/>
                        </a:solidFill>
                        <a:latin typeface="Lucida Console" pitchFamily="49" charset="0"/>
                      </a:endParaRPr>
                    </a:p>
                  </a:txBody>
                  <a:tcPr/>
                </a:tc>
                <a:tc>
                  <a:txBody>
                    <a:bodyPr/>
                    <a:lstStyle/>
                    <a:p>
                      <a:r>
                        <a:rPr lang="en-US" sz="1600" dirty="0" smtClean="0">
                          <a:solidFill>
                            <a:schemeClr val="tx1"/>
                          </a:solidFill>
                          <a:latin typeface="Lucida Console" pitchFamily="49" charset="0"/>
                        </a:rPr>
                        <a:t>Value</a:t>
                      </a:r>
                      <a:endParaRPr lang="en-US" sz="1600" dirty="0">
                        <a:solidFill>
                          <a:schemeClr val="tx1"/>
                        </a:solidFill>
                        <a:latin typeface="Lucida Console" pitchFamily="49" charset="0"/>
                      </a:endParaRPr>
                    </a:p>
                  </a:txBody>
                  <a:tcPr/>
                </a:tc>
              </a:tr>
              <a:tr h="370840">
                <a:tc>
                  <a:txBody>
                    <a:bodyPr/>
                    <a:lstStyle/>
                    <a:p>
                      <a:r>
                        <a:rPr lang="en-US" sz="1600" dirty="0" smtClean="0">
                          <a:latin typeface="Lucida Console" pitchFamily="49" charset="0"/>
                        </a:rPr>
                        <a:t>Residual standard error</a:t>
                      </a:r>
                      <a:endParaRPr lang="en-US" sz="1600" dirty="0">
                        <a:latin typeface="Lucida Console" pitchFamily="49" charset="0"/>
                      </a:endParaRPr>
                    </a:p>
                  </a:txBody>
                  <a:tcPr/>
                </a:tc>
                <a:tc>
                  <a:txBody>
                    <a:bodyPr/>
                    <a:lstStyle/>
                    <a:p>
                      <a:r>
                        <a:rPr lang="en-US" sz="1600" dirty="0" smtClean="0">
                          <a:latin typeface="Lucida Console" pitchFamily="49" charset="0"/>
                        </a:rPr>
                        <a:t>0.09021</a:t>
                      </a:r>
                      <a:endParaRPr lang="en-US" sz="1600" dirty="0">
                        <a:latin typeface="Lucida Console" pitchFamily="49" charset="0"/>
                      </a:endParaRPr>
                    </a:p>
                  </a:txBody>
                  <a:tcPr/>
                </a:tc>
              </a:tr>
              <a:tr h="370840">
                <a:tc>
                  <a:txBody>
                    <a:bodyPr/>
                    <a:lstStyle/>
                    <a:p>
                      <a:r>
                        <a:rPr lang="en-US" sz="1600" dirty="0" smtClean="0">
                          <a:latin typeface="Lucida Console" pitchFamily="49" charset="0"/>
                        </a:rPr>
                        <a:t>Multiple R-squared</a:t>
                      </a:r>
                      <a:endParaRPr lang="en-US" sz="1600" dirty="0">
                        <a:latin typeface="Lucida Console" pitchFamily="49" charset="0"/>
                      </a:endParaRPr>
                    </a:p>
                  </a:txBody>
                  <a:tcPr/>
                </a:tc>
                <a:tc>
                  <a:txBody>
                    <a:bodyPr/>
                    <a:lstStyle/>
                    <a:p>
                      <a:r>
                        <a:rPr lang="en-US" sz="1600" dirty="0" smtClean="0">
                          <a:latin typeface="Lucida Console" pitchFamily="49" charset="0"/>
                        </a:rPr>
                        <a:t>0.9936</a:t>
                      </a:r>
                      <a:endParaRPr lang="en-US" sz="1600" dirty="0">
                        <a:latin typeface="Lucida Console" pitchFamily="49" charset="0"/>
                      </a:endParaRPr>
                    </a:p>
                  </a:txBody>
                  <a:tcPr/>
                </a:tc>
              </a:tr>
              <a:tr h="370840">
                <a:tc>
                  <a:txBody>
                    <a:bodyPr/>
                    <a:lstStyle/>
                    <a:p>
                      <a:r>
                        <a:rPr lang="en-US" sz="1600" dirty="0" smtClean="0">
                          <a:latin typeface="Lucida Console" pitchFamily="49" charset="0"/>
                        </a:rPr>
                        <a:t>Adjusted R-squared</a:t>
                      </a:r>
                      <a:endParaRPr lang="en-US" sz="1600" dirty="0">
                        <a:latin typeface="Lucida Console" pitchFamily="49" charset="0"/>
                      </a:endParaRPr>
                    </a:p>
                  </a:txBody>
                  <a:tcPr/>
                </a:tc>
                <a:tc>
                  <a:txBody>
                    <a:bodyPr/>
                    <a:lstStyle/>
                    <a:p>
                      <a:r>
                        <a:rPr lang="en-US" sz="1600" dirty="0" smtClean="0">
                          <a:latin typeface="Lucida Console" pitchFamily="49" charset="0"/>
                        </a:rPr>
                        <a:t>0.9974</a:t>
                      </a:r>
                      <a:endParaRPr lang="en-US" sz="1600" dirty="0">
                        <a:latin typeface="Lucida Console" pitchFamily="49" charset="0"/>
                      </a:endParaRPr>
                    </a:p>
                  </a:txBody>
                  <a:tcPr/>
                </a:tc>
              </a:tr>
            </a:tbl>
          </a:graphicData>
        </a:graphic>
      </p:graphicFrame>
      <p:pic>
        <p:nvPicPr>
          <p:cNvPr id="10" name="Picture 9"/>
          <p:cNvPicPr/>
          <p:nvPr/>
        </p:nvPicPr>
        <p:blipFill>
          <a:blip r:embed="rId2" cstate="print"/>
          <a:srcRect/>
          <a:stretch>
            <a:fillRect/>
          </a:stretch>
        </p:blipFill>
        <p:spPr bwMode="auto">
          <a:xfrm>
            <a:off x="8101148" y="1881998"/>
            <a:ext cx="3079630" cy="2156603"/>
          </a:xfrm>
          <a:prstGeom prst="rect">
            <a:avLst/>
          </a:prstGeom>
          <a:noFill/>
          <a:ln w="9525">
            <a:noFill/>
            <a:miter lim="800000"/>
            <a:headEnd/>
            <a:tailEnd/>
          </a:ln>
        </p:spPr>
      </p:pic>
      <p:sp>
        <p:nvSpPr>
          <p:cNvPr id="12" name="TextBox 11"/>
          <p:cNvSpPr txBox="1"/>
          <p:nvPr/>
        </p:nvSpPr>
        <p:spPr>
          <a:xfrm>
            <a:off x="8125097" y="4376055"/>
            <a:ext cx="3592286" cy="1477328"/>
          </a:xfrm>
          <a:prstGeom prst="rect">
            <a:avLst/>
          </a:prstGeom>
          <a:noFill/>
        </p:spPr>
        <p:txBody>
          <a:bodyPr wrap="square" rtlCol="0">
            <a:spAutoFit/>
          </a:bodyPr>
          <a:lstStyle/>
          <a:p>
            <a:r>
              <a:rPr lang="en-US" dirty="0" smtClean="0">
                <a:latin typeface="Lucida Console" pitchFamily="49" charset="0"/>
              </a:rPr>
              <a:t>Residual graph for C position showing fairly linear distribution between PPI and predicted variables</a:t>
            </a:r>
            <a:endParaRPr lang="en-US" dirty="0">
              <a:latin typeface="Lucida Console" pitchFamily="49" charset="0"/>
            </a:endParaRPr>
          </a:p>
        </p:txBody>
      </p:sp>
      <p:sp>
        <p:nvSpPr>
          <p:cNvPr id="13" name="Rounded Rectangle 12">
            <a:hlinkClick r:id="" action="ppaction://noaction" highlightClick="1"/>
          </p:cNvPr>
          <p:cNvSpPr/>
          <p:nvPr/>
        </p:nvSpPr>
        <p:spPr>
          <a:xfrm>
            <a:off x="2246811" y="3030582"/>
            <a:ext cx="966651" cy="1149532"/>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a:off x="6309360" y="2952205"/>
            <a:ext cx="966651" cy="1149532"/>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3030582" y="4924698"/>
            <a:ext cx="2756263" cy="862148"/>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Lucida Console" pitchFamily="49" charset="0"/>
              </a:rPr>
              <a:t>Model satisfies the regression criterion</a:t>
            </a:r>
            <a:endParaRPr lang="en-US" dirty="0">
              <a:solidFill>
                <a:schemeClr val="tx1"/>
              </a:solidFill>
              <a:latin typeface="Lucida Console" pitchFamily="49" charset="0"/>
            </a:endParaRPr>
          </a:p>
        </p:txBody>
      </p:sp>
      <p:cxnSp>
        <p:nvCxnSpPr>
          <p:cNvPr id="20" name="Straight Arrow Connector 19"/>
          <p:cNvCxnSpPr/>
          <p:nvPr/>
        </p:nvCxnSpPr>
        <p:spPr>
          <a:xfrm rot="16200000" flipH="1">
            <a:off x="2521132" y="4454435"/>
            <a:ext cx="809898" cy="287382"/>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5734594" y="4097382"/>
            <a:ext cx="975362" cy="905691"/>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w="3175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665</TotalTime>
  <Words>1164</Words>
  <Application>Microsoft Office PowerPoint</Application>
  <PresentationFormat>Custom</PresentationFormat>
  <Paragraphs>256</Paragraphs>
  <Slides>15</Slides>
  <Notes>0</Notes>
  <HiddenSlides>0</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15</vt:i4>
      </vt:variant>
    </vt:vector>
  </HeadingPairs>
  <TitlesOfParts>
    <vt:vector size="17" baseType="lpstr">
      <vt:lpstr>Retrospect</vt:lpstr>
      <vt:lpstr>C:\Users\ABCD\Desktop\telstra-interview\Final-Presentation\2016-16-Proposed-draft.xlsx</vt:lpstr>
      <vt:lpstr>* NBA SCOUTING DRAFT STRATEGY FOR 2016-17 SEASON</vt:lpstr>
      <vt:lpstr>The Problem Statement</vt:lpstr>
      <vt:lpstr>Proposed Solution</vt:lpstr>
      <vt:lpstr>Proposed Solution (2)</vt:lpstr>
      <vt:lpstr>Data</vt:lpstr>
      <vt:lpstr>Method used to build predictive mode</vt:lpstr>
      <vt:lpstr>Method used to build predictive model (2)</vt:lpstr>
      <vt:lpstr>Multiple Regression Analysis Results</vt:lpstr>
      <vt:lpstr>Multiple Regression Analysis Results (2)</vt:lpstr>
      <vt:lpstr>Model Accuracy Test Results</vt:lpstr>
      <vt:lpstr>Model Accuracy Test Results (2)</vt:lpstr>
      <vt:lpstr>Model Accuracy Test Results (3)</vt:lpstr>
      <vt:lpstr>Proposed 2016-17 Draft</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dc:creator>
  <cp:lastModifiedBy>ABCD</cp:lastModifiedBy>
  <cp:revision>190</cp:revision>
  <dcterms:created xsi:type="dcterms:W3CDTF">2014-09-12T02:11:56Z</dcterms:created>
  <dcterms:modified xsi:type="dcterms:W3CDTF">2016-09-14T18:30:16Z</dcterms:modified>
</cp:coreProperties>
</file>