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29"/>
  </p:notesMasterIdLst>
  <p:sldIdLst>
    <p:sldId id="256" r:id="rId2"/>
    <p:sldId id="259" r:id="rId3"/>
    <p:sldId id="262" r:id="rId4"/>
    <p:sldId id="263" r:id="rId5"/>
    <p:sldId id="264" r:id="rId6"/>
    <p:sldId id="266" r:id="rId7"/>
    <p:sldId id="268" r:id="rId8"/>
    <p:sldId id="269" r:id="rId9"/>
    <p:sldId id="270" r:id="rId10"/>
    <p:sldId id="271" r:id="rId11"/>
    <p:sldId id="273" r:id="rId12"/>
    <p:sldId id="274" r:id="rId13"/>
    <p:sldId id="272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84" r:id="rId24"/>
    <p:sldId id="285" r:id="rId25"/>
    <p:sldId id="286" r:id="rId26"/>
    <p:sldId id="287" r:id="rId27"/>
    <p:sldId id="260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9984" autoAdjust="0"/>
    <p:restoredTop sz="94660"/>
  </p:normalViewPr>
  <p:slideViewPr>
    <p:cSldViewPr snapToGrid="0">
      <p:cViewPr varScale="1">
        <p:scale>
          <a:sx n="73" d="100"/>
          <a:sy n="73" d="100"/>
        </p:scale>
        <p:origin x="-408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17A0A4-B233-440E-B5C4-66498F24515F}" type="datetimeFigureOut">
              <a:rPr lang="en-US" smtClean="0"/>
              <a:pPr/>
              <a:t>12/17/2016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31E19A-19C0-4500-93C6-52F34EF7549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B910A-B930-4915-8F48-35615084F0D2}" type="datetime3">
              <a:rPr lang="en-US" smtClean="0"/>
              <a:pPr/>
              <a:t>17 December 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Recommender system for Movielens dataset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E3B5-0F1F-46C7-941D-C28C27BD31B7}" type="datetime3">
              <a:rPr lang="en-US" smtClean="0"/>
              <a:pPr/>
              <a:t>17 December 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Recommender system for Movielens dataset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4344B-8AD8-4114-B339-1D02D009B211}" type="datetime3">
              <a:rPr lang="en-US" smtClean="0"/>
              <a:pPr/>
              <a:t>17 December 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Recommender system for Movielens dataset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59FC9-E01A-459B-A5C4-3D7082397CD7}" type="datetime3">
              <a:rPr lang="en-US" smtClean="0"/>
              <a:pPr/>
              <a:t>17 December 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Recommender system for Movielens dataset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CCE72-29DC-4E59-BD76-B98DE1266E41}" type="datetime3">
              <a:rPr lang="en-US" smtClean="0"/>
              <a:pPr/>
              <a:t>17 December 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Recommender system for Movielens dataset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20730-A2AB-41B4-8A5F-E62E2061FD0B}" type="datetime3">
              <a:rPr lang="en-US" smtClean="0"/>
              <a:pPr/>
              <a:t>17 December 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Recommender system for Movielens dataset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6F9C0-E191-4CB8-80C7-DAB09E7925FB}" type="datetime3">
              <a:rPr lang="en-US" smtClean="0"/>
              <a:pPr/>
              <a:t>17 December 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Recommender system for Movielens dataset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E6092-3C86-4F27-9A06-D41DFE18142B}" type="datetime3">
              <a:rPr lang="en-US" smtClean="0"/>
              <a:pPr/>
              <a:t>17 December 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Recommender system for Movielens dataset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60C96-41F2-4FA0-B273-F74E8582B2BC}" type="datetime3">
              <a:rPr lang="en-US" smtClean="0"/>
              <a:pPr/>
              <a:t>17 December 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Recommender system for Movielens dataset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F8D9F7C-EA3E-4F13-A37E-D6BE13F70E43}" type="datetime3">
              <a:rPr lang="en-US" smtClean="0"/>
              <a:pPr/>
              <a:t>17 December 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Recommender system for Movielens dataset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accent3"/>
          </a:solid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DEE8C-8048-40DA-A5B0-1A71D21A96C7}" type="datetime3">
              <a:rPr lang="en-US" smtClean="0"/>
              <a:pPr/>
              <a:t>17 December 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Recommender system for Movielens dataset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E9CF387-4FFD-48AA-9458-3482BCD59031}" type="datetime3">
              <a:rPr lang="en-US" smtClean="0"/>
              <a:pPr/>
              <a:t>17 December 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Recommender system for Movielens dataset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9714" y="210312"/>
            <a:ext cx="10045337" cy="1892808"/>
          </a:xfrm>
        </p:spPr>
        <p:txBody>
          <a:bodyPr>
            <a:normAutofit fontScale="90000"/>
          </a:bodyPr>
          <a:lstStyle/>
          <a:p>
            <a:r>
              <a:rPr lang="en-US" sz="6600" dirty="0" smtClean="0">
                <a:solidFill>
                  <a:srgbClr val="FF0000"/>
                </a:solidFill>
                <a:latin typeface="Lucida Console" pitchFamily="49" charset="0"/>
              </a:rPr>
              <a:t>*</a:t>
            </a:r>
            <a:r>
              <a:rPr lang="en-US" sz="4000" dirty="0" smtClean="0">
                <a:latin typeface="Lucida Console" pitchFamily="49" charset="0"/>
              </a:rPr>
              <a:t> </a:t>
            </a:r>
            <a:r>
              <a:rPr lang="en-US" sz="4800" dirty="0" smtClean="0">
                <a:effectLst>
                  <a:outerShdw blurRad="50800" dist="50800" dir="5400000" algn="ctr" rotWithShape="0">
                    <a:schemeClr val="bg1">
                      <a:lumMod val="75000"/>
                    </a:schemeClr>
                  </a:outerShdw>
                </a:effectLst>
                <a:latin typeface="Lucida Console" pitchFamily="49" charset="0"/>
              </a:rPr>
              <a:t>RECOMMENDER SYSTEM ANALYSIS FOR MOVIELENS DATASET</a:t>
            </a:r>
            <a:endParaRPr lang="en-US" sz="4800" dirty="0">
              <a:effectLst>
                <a:outerShdw blurRad="50800" dist="50800" dir="5400000" algn="ctr" rotWithShape="0">
                  <a:schemeClr val="bg1">
                    <a:lumMod val="75000"/>
                  </a:schemeClr>
                </a:outerShdw>
              </a:effectLst>
              <a:latin typeface="Lucida Console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88720" y="3043646"/>
            <a:ext cx="99538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Lucida Console" pitchFamily="49" charset="0"/>
              </a:rPr>
              <a:t>A study of Recommender Algorithms for MovieLens dataset – Prepared for Springboard ‘Foundations of Data Science’ course Capstone project </a:t>
            </a:r>
            <a:endParaRPr lang="en-US" sz="2400" dirty="0">
              <a:latin typeface="Lucida Console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3953" y="4911633"/>
            <a:ext cx="43760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Lucida Console" pitchFamily="49" charset="0"/>
              </a:rPr>
              <a:t>PREPARED BY - VIJAY RAGHUNATH</a:t>
            </a:r>
          </a:p>
          <a:p>
            <a:endParaRPr lang="en-US" dirty="0" smtClean="0">
              <a:latin typeface="Lucida Console" pitchFamily="49" charset="0"/>
            </a:endParaRPr>
          </a:p>
          <a:p>
            <a:r>
              <a:rPr lang="en-US" dirty="0" smtClean="0">
                <a:latin typeface="Lucida Console" pitchFamily="49" charset="0"/>
              </a:rPr>
              <a:t>MENTORED BY – AMIT DHINGARE </a:t>
            </a:r>
            <a:endParaRPr lang="en-US" dirty="0"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29381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60C96-41F2-4FA0-B273-F74E8582B2BC}" type="datetime3">
              <a:rPr lang="en-US" smtClean="0"/>
              <a:pPr/>
              <a:t>18 December 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Recommender system for Movielens dataset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18672" y="0"/>
            <a:ext cx="10071100" cy="6921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lvl="0" algn="ctr" defTabSz="914400">
              <a:lnSpc>
                <a:spcPct val="85000"/>
              </a:lnSpc>
              <a:spcBef>
                <a:spcPct val="0"/>
              </a:spcBef>
              <a:defRPr/>
            </a:pPr>
            <a:r>
              <a:rPr lang="en-US" sz="3600" spc="-50" dirty="0" smtClean="0">
                <a:latin typeface="Lucida Console" pitchFamily="49" charset="0"/>
              </a:rPr>
              <a:t>Approaches to Recommender Engine (3)</a:t>
            </a:r>
            <a:endParaRPr lang="en-US" sz="3600" spc="-50" dirty="0">
              <a:latin typeface="Lucida Console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52437" y="641807"/>
            <a:ext cx="1059512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endParaRPr lang="en-US" sz="2800" dirty="0" smtClean="0">
              <a:solidFill>
                <a:srgbClr val="FF3300"/>
              </a:solidFill>
              <a:latin typeface="Lucida Console" pitchFamily="49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FF3300"/>
                </a:solidFill>
                <a:latin typeface="Lucida Console" pitchFamily="49" charset="0"/>
              </a:rPr>
              <a:t> </a:t>
            </a:r>
            <a:r>
              <a:rPr lang="en-US" sz="2400" dirty="0" smtClean="0">
                <a:solidFill>
                  <a:srgbClr val="FF0000"/>
                </a:solidFill>
                <a:latin typeface="Lucida Console" pitchFamily="49" charset="0"/>
              </a:rPr>
              <a:t>Popularity Bias</a:t>
            </a:r>
            <a:r>
              <a:rPr lang="en-US" sz="2400" dirty="0" smtClean="0">
                <a:latin typeface="Lucida Console" pitchFamily="49" charset="0"/>
              </a:rPr>
              <a:t>: Cannot recommend items to someone with unique tastes. 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Lucida Console" pitchFamily="49" charset="0"/>
              </a:rPr>
              <a:t> Tends to recommend popular items.</a:t>
            </a:r>
            <a:r>
              <a:rPr lang="en-US" sz="2800" dirty="0" smtClean="0">
                <a:solidFill>
                  <a:srgbClr val="FF3300"/>
                </a:solidFill>
                <a:latin typeface="Lucida Console" pitchFamily="49" charset="0"/>
              </a:rPr>
              <a:t>                      </a:t>
            </a:r>
            <a:endParaRPr lang="en-US" sz="2800" dirty="0">
              <a:solidFill>
                <a:srgbClr val="FF3300"/>
              </a:solidFill>
              <a:latin typeface="Lucida Console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60C96-41F2-4FA0-B273-F74E8582B2BC}" type="datetime3">
              <a:rPr lang="en-US" smtClean="0"/>
              <a:pPr/>
              <a:t>18 December 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Recommender system for Movielens dataset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18672" y="169772"/>
            <a:ext cx="10071100" cy="6921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lvl="0" algn="ctr" defTabSz="914400">
              <a:lnSpc>
                <a:spcPct val="85000"/>
              </a:lnSpc>
              <a:spcBef>
                <a:spcPct val="0"/>
              </a:spcBef>
              <a:defRPr/>
            </a:pPr>
            <a:r>
              <a:rPr lang="en-US" sz="3600" spc="-50" dirty="0" smtClean="0">
                <a:latin typeface="Lucida Console" pitchFamily="49" charset="0"/>
              </a:rPr>
              <a:t>Approaches to Recommender Engine (4)</a:t>
            </a:r>
            <a:endParaRPr lang="en-US" sz="3600" spc="-50" dirty="0">
              <a:latin typeface="Lucida Console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65499" y="733246"/>
            <a:ext cx="10595129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endParaRPr lang="en-US" sz="2800" dirty="0" smtClean="0">
              <a:solidFill>
                <a:srgbClr val="FF3300"/>
              </a:solidFill>
              <a:latin typeface="Lucida Console" pitchFamily="49" charset="0"/>
            </a:endParaRPr>
          </a:p>
          <a:p>
            <a:r>
              <a:rPr lang="en-US" sz="2400" dirty="0" smtClean="0">
                <a:latin typeface="Lucida Console" pitchFamily="49" charset="0"/>
              </a:rPr>
              <a:t>Content-based Filtering - </a:t>
            </a:r>
          </a:p>
          <a:p>
            <a:endParaRPr lang="en-US" sz="2400" dirty="0" smtClean="0">
              <a:latin typeface="Lucida Console" pitchFamily="49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FF3300"/>
                </a:solidFill>
                <a:latin typeface="Lucida Console" pitchFamily="49" charset="0"/>
              </a:rPr>
              <a:t> </a:t>
            </a:r>
            <a:r>
              <a:rPr lang="en-US" sz="2400" dirty="0" smtClean="0">
                <a:latin typeface="Lucida Console" pitchFamily="49" charset="0"/>
              </a:rPr>
              <a:t>Recommendations are based on information on the </a:t>
            </a:r>
            <a:r>
              <a:rPr lang="en-US" sz="2400" dirty="0" smtClean="0">
                <a:solidFill>
                  <a:srgbClr val="FF0000"/>
                </a:solidFill>
                <a:latin typeface="Lucida Console" pitchFamily="49" charset="0"/>
              </a:rPr>
              <a:t>content</a:t>
            </a:r>
            <a:r>
              <a:rPr lang="en-US" sz="2400" dirty="0" smtClean="0">
                <a:latin typeface="Lucida Console" pitchFamily="49" charset="0"/>
              </a:rPr>
              <a:t> of items rather than on other users’ opinions.</a:t>
            </a:r>
          </a:p>
          <a:p>
            <a:endParaRPr lang="en-US" sz="2400" dirty="0" smtClean="0">
              <a:latin typeface="Lucida Console" pitchFamily="49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FF3300"/>
                </a:solidFill>
                <a:latin typeface="Lucida Console" pitchFamily="49" charset="0"/>
              </a:rPr>
              <a:t> </a:t>
            </a:r>
            <a:r>
              <a:rPr lang="en-US" sz="2400" dirty="0" smtClean="0">
                <a:latin typeface="Lucida Console" pitchFamily="49" charset="0"/>
              </a:rPr>
              <a:t>Uses a machine learning algorithm to induce a profile of the users preferences from examples based on a featural description of content</a:t>
            </a:r>
          </a:p>
          <a:p>
            <a:endParaRPr lang="en-US" sz="2400" dirty="0" smtClean="0">
              <a:latin typeface="Lucida Console" pitchFamily="49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FF3300"/>
                </a:solidFill>
                <a:latin typeface="Lucida Console" pitchFamily="49" charset="0"/>
              </a:rPr>
              <a:t> </a:t>
            </a:r>
            <a:r>
              <a:rPr lang="en-US" sz="2400" dirty="0" smtClean="0">
                <a:latin typeface="Lucida Console" pitchFamily="49" charset="0"/>
              </a:rPr>
              <a:t>Some previous applications:</a:t>
            </a:r>
          </a:p>
          <a:p>
            <a:pPr lvl="1">
              <a:buFont typeface="Wingdings" pitchFamily="2" charset="2"/>
              <a:buChar char="Ø"/>
            </a:pPr>
            <a:r>
              <a:rPr lang="en-US" sz="2400" dirty="0" smtClean="0">
                <a:latin typeface="Lucida Console" pitchFamily="49" charset="0"/>
              </a:rPr>
              <a:t> </a:t>
            </a:r>
            <a:r>
              <a:rPr lang="en-US" sz="2400" dirty="0" smtClean="0">
                <a:solidFill>
                  <a:srgbClr val="00B0F0"/>
                </a:solidFill>
                <a:latin typeface="Lucida Console" pitchFamily="49" charset="0"/>
              </a:rPr>
              <a:t>Newsweeder </a:t>
            </a:r>
            <a:r>
              <a:rPr lang="en-US" sz="2400" dirty="0" smtClean="0">
                <a:solidFill>
                  <a:srgbClr val="00B0F0"/>
                </a:solidFill>
                <a:latin typeface="Lucida Console" pitchFamily="49" charset="0"/>
              </a:rPr>
              <a:t>(Lang)</a:t>
            </a:r>
          </a:p>
          <a:p>
            <a:endParaRPr lang="en-US" sz="2400" dirty="0" smtClean="0">
              <a:latin typeface="Lucida Console" pitchFamily="49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sz="2400" dirty="0" smtClean="0">
                <a:latin typeface="Lucida Console" pitchFamily="49" charset="0"/>
              </a:rPr>
              <a:t> </a:t>
            </a:r>
            <a:r>
              <a:rPr lang="en-US" sz="2400" dirty="0" smtClean="0">
                <a:solidFill>
                  <a:srgbClr val="00B0F0"/>
                </a:solidFill>
                <a:latin typeface="Lucida Console" pitchFamily="49" charset="0"/>
              </a:rPr>
              <a:t>Syskill </a:t>
            </a:r>
            <a:r>
              <a:rPr lang="en-US" sz="2400" dirty="0" smtClean="0">
                <a:solidFill>
                  <a:srgbClr val="00B0F0"/>
                </a:solidFill>
                <a:latin typeface="Lucida Console" pitchFamily="49" charset="0"/>
              </a:rPr>
              <a:t>and Webert (Pazzani et al.,)</a:t>
            </a:r>
            <a:r>
              <a:rPr lang="en-US" sz="2800" dirty="0" smtClean="0">
                <a:solidFill>
                  <a:srgbClr val="FF3300"/>
                </a:solidFill>
                <a:latin typeface="Lucida Console" pitchFamily="49" charset="0"/>
              </a:rPr>
              <a:t>                       </a:t>
            </a:r>
            <a:endParaRPr lang="en-US" sz="2800" dirty="0">
              <a:solidFill>
                <a:srgbClr val="FF3300"/>
              </a:solidFill>
              <a:latin typeface="Lucida Console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60C96-41F2-4FA0-B273-F74E8582B2BC}" type="datetime3">
              <a:rPr lang="en-US" smtClean="0"/>
              <a:pPr/>
              <a:t>18 December 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Recommender system for Movielens dataset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18672" y="169772"/>
            <a:ext cx="10071100" cy="6921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lvl="0" algn="ctr" defTabSz="914400">
              <a:lnSpc>
                <a:spcPct val="85000"/>
              </a:lnSpc>
              <a:spcBef>
                <a:spcPct val="0"/>
              </a:spcBef>
              <a:defRPr/>
            </a:pPr>
            <a:r>
              <a:rPr lang="en-US" sz="3600" spc="-50" dirty="0" smtClean="0">
                <a:latin typeface="Lucida Console" pitchFamily="49" charset="0"/>
              </a:rPr>
              <a:t>Approaches to Recommender Engine (5)</a:t>
            </a:r>
            <a:endParaRPr lang="en-US" sz="3600" spc="-50" dirty="0">
              <a:latin typeface="Lucida Console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65499" y="733246"/>
            <a:ext cx="10595129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endParaRPr lang="en-US" sz="2800" dirty="0" smtClean="0">
              <a:solidFill>
                <a:srgbClr val="FF3300"/>
              </a:solidFill>
              <a:latin typeface="Lucida Console" pitchFamily="49" charset="0"/>
            </a:endParaRPr>
          </a:p>
          <a:p>
            <a:r>
              <a:rPr lang="en-US" sz="2400" dirty="0" smtClean="0">
                <a:latin typeface="Lucida Console" pitchFamily="49" charset="0"/>
              </a:rPr>
              <a:t>Advantages with Content-based Filtering – </a:t>
            </a:r>
          </a:p>
          <a:p>
            <a:endParaRPr lang="en-US" sz="2400" dirty="0" smtClean="0">
              <a:latin typeface="Lucida Console" pitchFamily="49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FF3300"/>
                </a:solidFill>
                <a:latin typeface="Lucida Console" pitchFamily="49" charset="0"/>
              </a:rPr>
              <a:t> </a:t>
            </a:r>
            <a:r>
              <a:rPr lang="en-US" sz="2400" dirty="0" smtClean="0">
                <a:latin typeface="Lucida Console" pitchFamily="49" charset="0"/>
              </a:rPr>
              <a:t>No need for data on other users.</a:t>
            </a:r>
          </a:p>
          <a:p>
            <a:pPr lvl="1">
              <a:buFont typeface="Wingdings" pitchFamily="2" charset="2"/>
              <a:buChar char="Ø"/>
            </a:pPr>
            <a:r>
              <a:rPr lang="en-US" sz="2400" dirty="0" smtClean="0">
                <a:latin typeface="Lucida Console" pitchFamily="49" charset="0"/>
              </a:rPr>
              <a:t> </a:t>
            </a:r>
            <a:r>
              <a:rPr lang="en-US" sz="2400" dirty="0" smtClean="0">
                <a:solidFill>
                  <a:srgbClr val="00B0F0"/>
                </a:solidFill>
                <a:latin typeface="Lucida Console" pitchFamily="49" charset="0"/>
              </a:rPr>
              <a:t>No cold-start or sparsity problems.</a:t>
            </a:r>
            <a:endParaRPr lang="en-US" sz="2400" dirty="0" smtClean="0">
              <a:latin typeface="Lucida Console" pitchFamily="49" charset="0"/>
            </a:endParaRPr>
          </a:p>
          <a:p>
            <a:endParaRPr lang="en-US" sz="2400" dirty="0" smtClean="0">
              <a:latin typeface="Lucida Console" pitchFamily="49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FF3300"/>
                </a:solidFill>
                <a:latin typeface="Lucida Console" pitchFamily="49" charset="0"/>
              </a:rPr>
              <a:t> </a:t>
            </a:r>
            <a:r>
              <a:rPr lang="en-US" sz="2400" dirty="0" smtClean="0">
                <a:latin typeface="Lucida Console" pitchFamily="49" charset="0"/>
              </a:rPr>
              <a:t>Able to recommend to users with unique tastes.</a:t>
            </a:r>
          </a:p>
          <a:p>
            <a:endParaRPr lang="en-US" sz="2400" dirty="0" smtClean="0">
              <a:latin typeface="Lucida Console" pitchFamily="49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FF3300"/>
                </a:solidFill>
                <a:latin typeface="Lucida Console" pitchFamily="49" charset="0"/>
              </a:rPr>
              <a:t> </a:t>
            </a:r>
            <a:r>
              <a:rPr lang="en-US" sz="2400" dirty="0" smtClean="0">
                <a:latin typeface="Lucida Console" pitchFamily="49" charset="0"/>
              </a:rPr>
              <a:t>Able to recommend new and unpopular items.</a:t>
            </a:r>
            <a:endParaRPr lang="en-US" sz="2800" dirty="0" smtClean="0">
              <a:solidFill>
                <a:srgbClr val="FF3300"/>
              </a:solidFill>
              <a:latin typeface="Lucida Console" pitchFamily="49" charset="0"/>
            </a:endParaRPr>
          </a:p>
          <a:p>
            <a:pPr marL="457200" lvl="2">
              <a:buFont typeface="Wingdings" pitchFamily="2" charset="2"/>
              <a:buChar char="Ø"/>
            </a:pPr>
            <a:r>
              <a:rPr lang="en-US" sz="2400" dirty="0" smtClean="0">
                <a:latin typeface="Lucida Console" pitchFamily="49" charset="0"/>
              </a:rPr>
              <a:t> </a:t>
            </a:r>
            <a:r>
              <a:rPr lang="en-US" sz="2400" dirty="0" smtClean="0">
                <a:solidFill>
                  <a:srgbClr val="00B0F0"/>
                </a:solidFill>
                <a:latin typeface="Lucida Console" pitchFamily="49" charset="0"/>
              </a:rPr>
              <a:t>No first-rater problem.</a:t>
            </a:r>
          </a:p>
          <a:p>
            <a:endParaRPr lang="en-US" sz="2400" dirty="0" smtClean="0">
              <a:latin typeface="Lucida Console" pitchFamily="49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FF3300"/>
                </a:solidFill>
                <a:latin typeface="Lucida Console" pitchFamily="49" charset="0"/>
              </a:rPr>
              <a:t> </a:t>
            </a:r>
            <a:r>
              <a:rPr lang="en-US" sz="2400" dirty="0" smtClean="0">
                <a:latin typeface="Lucida Console" pitchFamily="49" charset="0"/>
              </a:rPr>
              <a:t>Can provide explanations of recommended items by listing content-features that caused an item to be recommended..</a:t>
            </a:r>
          </a:p>
          <a:p>
            <a:pPr marL="457200" lvl="2"/>
            <a:endParaRPr lang="en-US" sz="2400" dirty="0" smtClean="0">
              <a:solidFill>
                <a:srgbClr val="00B0F0"/>
              </a:solidFill>
              <a:latin typeface="Lucida Console" pitchFamily="49" charset="0"/>
            </a:endParaRPr>
          </a:p>
          <a:p>
            <a:r>
              <a:rPr lang="en-US" sz="2800" dirty="0" smtClean="0">
                <a:solidFill>
                  <a:srgbClr val="FF3300"/>
                </a:solidFill>
                <a:latin typeface="Lucida Console" pitchFamily="49" charset="0"/>
              </a:rPr>
              <a:t>                    </a:t>
            </a:r>
            <a:endParaRPr lang="en-US" sz="2800" dirty="0">
              <a:solidFill>
                <a:srgbClr val="FF3300"/>
              </a:solidFill>
              <a:latin typeface="Lucida Console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60C96-41F2-4FA0-B273-F74E8582B2BC}" type="datetime3">
              <a:rPr lang="en-US" smtClean="0"/>
              <a:pPr/>
              <a:t>18 December 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Recommender system for Movielens dataset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18672" y="0"/>
            <a:ext cx="10071100" cy="6921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lvl="0" algn="ctr" defTabSz="914400">
              <a:lnSpc>
                <a:spcPct val="85000"/>
              </a:lnSpc>
              <a:spcBef>
                <a:spcPct val="0"/>
              </a:spcBef>
              <a:defRPr/>
            </a:pPr>
            <a:r>
              <a:rPr lang="en-US" sz="3600" spc="-50" dirty="0" smtClean="0">
                <a:latin typeface="Lucida Console" pitchFamily="49" charset="0"/>
              </a:rPr>
              <a:t>Approaches to Recommender Engine (6)</a:t>
            </a:r>
            <a:endParaRPr lang="en-US" sz="3600" spc="-50" dirty="0">
              <a:latin typeface="Lucida Console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52437" y="641807"/>
            <a:ext cx="10595129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endParaRPr lang="en-US" sz="2800" dirty="0" smtClean="0">
              <a:solidFill>
                <a:srgbClr val="FF3300"/>
              </a:solidFill>
              <a:latin typeface="Lucida Console" pitchFamily="49" charset="0"/>
            </a:endParaRPr>
          </a:p>
          <a:p>
            <a:r>
              <a:rPr lang="en-US" sz="2400" dirty="0" smtClean="0">
                <a:latin typeface="Lucida Console" pitchFamily="49" charset="0"/>
              </a:rPr>
              <a:t>Problems with Content-based Filtering - </a:t>
            </a:r>
          </a:p>
          <a:p>
            <a:endParaRPr lang="en-US" sz="2400" dirty="0" smtClean="0">
              <a:latin typeface="Lucida Console" pitchFamily="49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FF3300"/>
                </a:solidFill>
                <a:latin typeface="Lucida Console" pitchFamily="49" charset="0"/>
              </a:rPr>
              <a:t> </a:t>
            </a:r>
            <a:r>
              <a:rPr lang="en-US" sz="2400" dirty="0" smtClean="0">
                <a:latin typeface="Lucida Console" pitchFamily="49" charset="0"/>
              </a:rPr>
              <a:t>Requires content that can be encoded as meaningful features.</a:t>
            </a:r>
          </a:p>
          <a:p>
            <a:endParaRPr lang="en-US" sz="2400" dirty="0" smtClean="0">
              <a:latin typeface="Lucida Console" pitchFamily="49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FF3300"/>
                </a:solidFill>
                <a:latin typeface="Lucida Console" pitchFamily="49" charset="0"/>
              </a:rPr>
              <a:t> </a:t>
            </a:r>
            <a:r>
              <a:rPr lang="en-US" sz="2400" dirty="0" smtClean="0">
                <a:latin typeface="Lucida Console" pitchFamily="49" charset="0"/>
              </a:rPr>
              <a:t>Users’ tastes must be represented as a learnable function of these content features.</a:t>
            </a:r>
          </a:p>
          <a:p>
            <a:endParaRPr lang="en-US" sz="2400" dirty="0" smtClean="0">
              <a:latin typeface="Lucida Console" pitchFamily="49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FF3300"/>
                </a:solidFill>
                <a:latin typeface="Lucida Console" pitchFamily="49" charset="0"/>
              </a:rPr>
              <a:t> </a:t>
            </a:r>
            <a:r>
              <a:rPr lang="en-US" sz="2400" dirty="0" smtClean="0">
                <a:latin typeface="Lucida Console" pitchFamily="49" charset="0"/>
              </a:rPr>
              <a:t>Unable to exploit quality judgments of other users. Unless these are somehow included in the content features.</a:t>
            </a:r>
          </a:p>
          <a:p>
            <a:pPr>
              <a:buFont typeface="Arial" pitchFamily="34" charset="0"/>
              <a:buChar char="•"/>
            </a:pPr>
            <a:endParaRPr lang="en-US" sz="2400" dirty="0" smtClean="0">
              <a:latin typeface="Lucida Console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60C96-41F2-4FA0-B273-F74E8582B2BC}" type="datetime3">
              <a:rPr lang="en-US" smtClean="0"/>
              <a:pPr/>
              <a:t>18 December 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Recommender system for Movielens dataset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18672" y="0"/>
            <a:ext cx="10071100" cy="69215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/>
          <a:p>
            <a:pPr lvl="0" algn="ctr" defTabSz="914400">
              <a:lnSpc>
                <a:spcPct val="85000"/>
              </a:lnSpc>
              <a:spcBef>
                <a:spcPct val="0"/>
              </a:spcBef>
              <a:defRPr/>
            </a:pPr>
            <a:r>
              <a:rPr lang="en-US" sz="3600" spc="-50" dirty="0" smtClean="0">
                <a:latin typeface="Lucida Console" pitchFamily="49" charset="0"/>
              </a:rPr>
              <a:t>Implementing the Recommender algorithms</a:t>
            </a:r>
            <a:endParaRPr lang="en-US" sz="3600" spc="-50" dirty="0">
              <a:latin typeface="Lucida Console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52437" y="641807"/>
            <a:ext cx="1059512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endParaRPr lang="en-US" sz="2800" dirty="0" smtClean="0">
              <a:solidFill>
                <a:srgbClr val="FF3300"/>
              </a:solidFill>
              <a:latin typeface="Lucida Console" pitchFamily="49" charset="0"/>
            </a:endParaRPr>
          </a:p>
          <a:p>
            <a:r>
              <a:rPr lang="en-US" sz="2400" dirty="0" smtClean="0">
                <a:latin typeface="Lucida Console" pitchFamily="49" charset="0"/>
              </a:rPr>
              <a:t>Data Pre-processing stage </a:t>
            </a:r>
            <a:r>
              <a:rPr lang="en-US" sz="2400" dirty="0" smtClean="0">
                <a:latin typeface="Lucida Console" pitchFamily="49" charset="0"/>
              </a:rPr>
              <a:t>- </a:t>
            </a:r>
          </a:p>
          <a:p>
            <a:endParaRPr lang="en-US" sz="2400" dirty="0" smtClean="0">
              <a:latin typeface="Lucida Console" pitchFamily="49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FF3300"/>
                </a:solidFill>
                <a:latin typeface="Lucida Console" pitchFamily="49" charset="0"/>
              </a:rPr>
              <a:t> </a:t>
            </a:r>
            <a:r>
              <a:rPr lang="en-US" sz="2400" dirty="0" smtClean="0">
                <a:latin typeface="Lucida Console" pitchFamily="49" charset="0"/>
              </a:rPr>
              <a:t>Select </a:t>
            </a:r>
            <a:r>
              <a:rPr lang="en-US" sz="2400" dirty="0" smtClean="0">
                <a:latin typeface="Lucida Console" pitchFamily="49" charset="0"/>
              </a:rPr>
              <a:t>the relevant </a:t>
            </a:r>
            <a:r>
              <a:rPr lang="en-US" sz="2400" dirty="0" smtClean="0">
                <a:latin typeface="Lucida Console" pitchFamily="49" charset="0"/>
              </a:rPr>
              <a:t>data - </a:t>
            </a:r>
            <a:r>
              <a:rPr lang="en-US" sz="2400" dirty="0" smtClean="0">
                <a:latin typeface="Lucida Console" pitchFamily="49" charset="0"/>
              </a:rPr>
              <a:t>In order to select the most relevant data, the minimum number of users per rated movie is defined as 50 and the minimum views number per movie as 50</a:t>
            </a:r>
            <a:r>
              <a:rPr lang="en-US" sz="2400" dirty="0" smtClean="0"/>
              <a:t>.</a:t>
            </a:r>
            <a:endParaRPr lang="en-US" sz="2400" dirty="0" smtClean="0">
              <a:latin typeface="Lucida Console" pitchFamily="49" charset="0"/>
            </a:endParaRPr>
          </a:p>
          <a:p>
            <a:endParaRPr lang="en-US" sz="2400" dirty="0" smtClean="0">
              <a:latin typeface="Lucida Console" pitchFamily="49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FF3300"/>
                </a:solidFill>
                <a:latin typeface="Lucida Console" pitchFamily="49" charset="0"/>
              </a:rPr>
              <a:t> </a:t>
            </a:r>
            <a:r>
              <a:rPr lang="en-US" sz="2400" dirty="0" smtClean="0">
                <a:latin typeface="Lucida Console" pitchFamily="49" charset="0"/>
              </a:rPr>
              <a:t>Normalize </a:t>
            </a:r>
            <a:r>
              <a:rPr lang="en-US" sz="2400" dirty="0" smtClean="0">
                <a:latin typeface="Lucida Console" pitchFamily="49" charset="0"/>
              </a:rPr>
              <a:t>the data - Having users who give high (or low) ratings to all their movies might bias the results. In order to remove this effect, we normalize the data in such a way that the average rating of each user is </a:t>
            </a:r>
            <a:r>
              <a:rPr lang="en-US" sz="2400" dirty="0" smtClean="0">
                <a:latin typeface="Lucida Console" pitchFamily="49" charset="0"/>
              </a:rPr>
              <a:t>0.</a:t>
            </a:r>
            <a:endParaRPr lang="en-US" sz="2400" dirty="0" smtClean="0">
              <a:latin typeface="Lucida Console" pitchFamily="49" charset="0"/>
            </a:endParaRPr>
          </a:p>
          <a:p>
            <a:pPr>
              <a:buFont typeface="Arial" pitchFamily="34" charset="0"/>
              <a:buChar char="•"/>
            </a:pPr>
            <a:endParaRPr lang="en-US" sz="2400" dirty="0" smtClean="0">
              <a:latin typeface="Lucida Console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60C96-41F2-4FA0-B273-F74E8582B2BC}" type="datetime3">
              <a:rPr lang="en-US" smtClean="0"/>
              <a:pPr/>
              <a:t>18 December 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Recommender system for Movielens dataset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18672" y="0"/>
            <a:ext cx="10071100" cy="69215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/>
          <a:p>
            <a:pPr lvl="0" algn="ctr" defTabSz="914400">
              <a:lnSpc>
                <a:spcPct val="85000"/>
              </a:lnSpc>
              <a:spcBef>
                <a:spcPct val="0"/>
              </a:spcBef>
              <a:defRPr/>
            </a:pPr>
            <a:r>
              <a:rPr lang="en-US" sz="3600" spc="-50" dirty="0" smtClean="0">
                <a:latin typeface="Lucida Console" pitchFamily="49" charset="0"/>
              </a:rPr>
              <a:t>Implementing the Recommender algorithms (2)</a:t>
            </a:r>
            <a:endParaRPr lang="en-US" sz="3600" spc="-50" dirty="0">
              <a:latin typeface="Lucida Console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52437" y="641807"/>
            <a:ext cx="10595129" cy="76636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endParaRPr lang="en-US" sz="2800" dirty="0" smtClean="0">
              <a:solidFill>
                <a:srgbClr val="FF3300"/>
              </a:solidFill>
              <a:latin typeface="Lucida Console" pitchFamily="49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FF3300"/>
                </a:solidFill>
                <a:latin typeface="Lucida Console" pitchFamily="49" charset="0"/>
              </a:rPr>
              <a:t> </a:t>
            </a:r>
            <a:r>
              <a:rPr lang="en-US" sz="2400" dirty="0" smtClean="0">
                <a:latin typeface="Lucida Console" pitchFamily="49" charset="0"/>
              </a:rPr>
              <a:t>Binarize </a:t>
            </a:r>
            <a:r>
              <a:rPr lang="en-US" sz="2400" dirty="0" smtClean="0">
                <a:latin typeface="Lucida Console" pitchFamily="49" charset="0"/>
              </a:rPr>
              <a:t>the </a:t>
            </a:r>
            <a:r>
              <a:rPr lang="en-US" sz="2400" dirty="0" smtClean="0">
                <a:latin typeface="Lucida Console" pitchFamily="49" charset="0"/>
              </a:rPr>
              <a:t>data </a:t>
            </a:r>
            <a:r>
              <a:rPr lang="en-US" sz="2400" dirty="0" smtClean="0">
                <a:latin typeface="Lucida Console" pitchFamily="49" charset="0"/>
              </a:rPr>
              <a:t>- Some recommendation models work on binary data, so it might be useful to binarize the data, that is, define a table containing only 0s and 1s. The 0s will be either treated as missing values or as bad ratings</a:t>
            </a:r>
            <a:r>
              <a:rPr lang="en-US" sz="2400" dirty="0" smtClean="0">
                <a:latin typeface="Lucida Console" pitchFamily="49" charset="0"/>
              </a:rPr>
              <a:t>. We can </a:t>
            </a:r>
            <a:r>
              <a:rPr lang="en-US" sz="2400" dirty="0" smtClean="0">
                <a:latin typeface="Lucida Console" pitchFamily="49" charset="0"/>
              </a:rPr>
              <a:t>either</a:t>
            </a:r>
            <a:r>
              <a:rPr lang="en-US" sz="2400" dirty="0" smtClean="0">
                <a:latin typeface="Lucida Console" pitchFamily="49" charset="0"/>
              </a:rPr>
              <a:t>:</a:t>
            </a:r>
          </a:p>
          <a:p>
            <a:pPr lvl="1">
              <a:buFont typeface="Wingdings" pitchFamily="2" charset="2"/>
              <a:buChar char="Ø"/>
            </a:pPr>
            <a:r>
              <a:rPr lang="en-US" sz="2400" dirty="0" smtClean="0">
                <a:latin typeface="Lucida Console" pitchFamily="49" charset="0"/>
              </a:rPr>
              <a:t> </a:t>
            </a:r>
            <a:r>
              <a:rPr lang="en-US" sz="2400" dirty="0" smtClean="0">
                <a:solidFill>
                  <a:srgbClr val="00B0F0"/>
                </a:solidFill>
                <a:latin typeface="Lucida Console" pitchFamily="49" charset="0"/>
              </a:rPr>
              <a:t>Define a </a:t>
            </a:r>
            <a:r>
              <a:rPr lang="en-US" sz="2400" dirty="0" smtClean="0">
                <a:solidFill>
                  <a:srgbClr val="00B0F0"/>
                </a:solidFill>
                <a:latin typeface="Lucida Console" pitchFamily="49" charset="0"/>
              </a:rPr>
              <a:t>matrix </a:t>
            </a:r>
            <a:r>
              <a:rPr lang="en-US" sz="2400" dirty="0" smtClean="0">
                <a:solidFill>
                  <a:srgbClr val="00B0F0"/>
                </a:solidFill>
                <a:latin typeface="Lucida Console" pitchFamily="49" charset="0"/>
              </a:rPr>
              <a:t>having </a:t>
            </a:r>
            <a:r>
              <a:rPr lang="en-US" sz="2400" dirty="0" smtClean="0">
                <a:solidFill>
                  <a:srgbClr val="00B0F0"/>
                </a:solidFill>
                <a:latin typeface="Lucida Console" pitchFamily="49" charset="0"/>
              </a:rPr>
              <a:t>1 if the user rated the movie, and 0 otherwise. In this case, the information about the rating is lost</a:t>
            </a:r>
            <a:r>
              <a:rPr lang="en-US" sz="2400" dirty="0" smtClean="0">
                <a:solidFill>
                  <a:srgbClr val="00B0F0"/>
                </a:solidFill>
                <a:latin typeface="Lucida Console" pitchFamily="49" charset="0"/>
              </a:rPr>
              <a:t>.</a:t>
            </a:r>
            <a:endParaRPr lang="en-US" sz="2400" dirty="0" smtClean="0">
              <a:solidFill>
                <a:srgbClr val="00B0F0"/>
              </a:solidFill>
              <a:latin typeface="Lucida Console" pitchFamily="49" charset="0"/>
            </a:endParaRPr>
          </a:p>
          <a:p>
            <a:r>
              <a:rPr lang="en-US" sz="2400" dirty="0" smtClean="0">
                <a:latin typeface="Lucida Console" pitchFamily="49" charset="0"/>
              </a:rPr>
              <a:t> </a:t>
            </a:r>
            <a:endParaRPr lang="en-US" sz="2400" dirty="0" smtClean="0">
              <a:latin typeface="Lucida Console" pitchFamily="49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sz="2400" dirty="0" smtClean="0">
                <a:latin typeface="Lucida Console" pitchFamily="49" charset="0"/>
              </a:rPr>
              <a:t> </a:t>
            </a:r>
            <a:r>
              <a:rPr lang="en-US" sz="2400" dirty="0" smtClean="0">
                <a:solidFill>
                  <a:srgbClr val="00B0F0"/>
                </a:solidFill>
                <a:latin typeface="Lucida Console" pitchFamily="49" charset="0"/>
              </a:rPr>
              <a:t>Define </a:t>
            </a:r>
            <a:r>
              <a:rPr lang="en-US" sz="2400" dirty="0" smtClean="0">
                <a:solidFill>
                  <a:srgbClr val="00B0F0"/>
                </a:solidFill>
                <a:latin typeface="Lucida Console" pitchFamily="49" charset="0"/>
              </a:rPr>
              <a:t>a matrix having 1 if the rating is above or equal to a definite threshold (for example, 3), and 0 otherwise. In this case, giving a bad rating to a movie is equivalent to not having rated it.</a:t>
            </a:r>
            <a:r>
              <a:rPr lang="en-US" sz="2800" dirty="0" smtClean="0">
                <a:solidFill>
                  <a:srgbClr val="00B0F0"/>
                </a:solidFill>
                <a:latin typeface="Lucida Console" pitchFamily="49" charset="0"/>
              </a:rPr>
              <a:t> </a:t>
            </a:r>
            <a:endParaRPr lang="en-US" sz="2800" dirty="0" smtClean="0">
              <a:solidFill>
                <a:srgbClr val="00B0F0"/>
              </a:solidFill>
              <a:latin typeface="Lucida Console" pitchFamily="49" charset="0"/>
            </a:endParaRPr>
          </a:p>
          <a:p>
            <a:pPr lvl="1"/>
            <a:endParaRPr lang="en-US" sz="2400" dirty="0" smtClean="0">
              <a:solidFill>
                <a:srgbClr val="00B0F0"/>
              </a:solidFill>
              <a:latin typeface="Lucida Console" pitchFamily="49" charset="0"/>
            </a:endParaRPr>
          </a:p>
          <a:p>
            <a:pPr lvl="1">
              <a:buFont typeface="Wingdings" pitchFamily="2" charset="2"/>
              <a:buChar char="Ø"/>
            </a:pPr>
            <a:endParaRPr lang="en-US" sz="2400" dirty="0" smtClean="0">
              <a:latin typeface="Lucida Console" pitchFamily="49" charset="0"/>
            </a:endParaRPr>
          </a:p>
          <a:p>
            <a:endParaRPr lang="en-US" sz="2400" dirty="0" smtClean="0">
              <a:latin typeface="Lucida Console" pitchFamily="49" charset="0"/>
            </a:endParaRPr>
          </a:p>
          <a:p>
            <a:endParaRPr lang="en-US" sz="2400" dirty="0" smtClean="0">
              <a:latin typeface="Lucida Console" pitchFamily="49" charset="0"/>
            </a:endParaRPr>
          </a:p>
          <a:p>
            <a:endParaRPr lang="en-US" sz="2400" dirty="0" smtClean="0">
              <a:latin typeface="Lucida Console" pitchFamily="49" charset="0"/>
            </a:endParaRPr>
          </a:p>
          <a:p>
            <a:pPr>
              <a:buFont typeface="Arial" pitchFamily="34" charset="0"/>
              <a:buChar char="•"/>
            </a:pPr>
            <a:endParaRPr lang="en-US" sz="2400" dirty="0" smtClean="0">
              <a:latin typeface="Lucida Console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60C96-41F2-4FA0-B273-F74E8582B2BC}" type="datetime3">
              <a:rPr lang="en-US" smtClean="0"/>
              <a:pPr/>
              <a:t>18 December 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Recommender system for Movielens dataset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18672" y="0"/>
            <a:ext cx="10071100" cy="69215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/>
          <a:p>
            <a:pPr lvl="0" algn="ctr" defTabSz="914400">
              <a:lnSpc>
                <a:spcPct val="85000"/>
              </a:lnSpc>
              <a:spcBef>
                <a:spcPct val="0"/>
              </a:spcBef>
              <a:defRPr/>
            </a:pPr>
            <a:r>
              <a:rPr lang="en-US" sz="3600" spc="-50" dirty="0" smtClean="0">
                <a:latin typeface="Lucida Console" pitchFamily="49" charset="0"/>
              </a:rPr>
              <a:t>Recommender Algorithm </a:t>
            </a:r>
            <a:r>
              <a:rPr lang="en-US" sz="3600" spc="-50" dirty="0" smtClean="0">
                <a:latin typeface="Lucida Console" pitchFamily="49" charset="0"/>
              </a:rPr>
              <a:t>1 -ITEM-based Collaborative Filtering Model</a:t>
            </a:r>
            <a:endParaRPr lang="en-US" sz="3600" spc="-50" dirty="0">
              <a:latin typeface="Lucida Console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52437" y="641807"/>
            <a:ext cx="10595129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endParaRPr lang="en-US" sz="2800" dirty="0" smtClean="0">
              <a:solidFill>
                <a:srgbClr val="FF3300"/>
              </a:solidFill>
              <a:latin typeface="Lucida Console" pitchFamily="49" charset="0"/>
            </a:endParaRPr>
          </a:p>
          <a:p>
            <a:r>
              <a:rPr lang="en-US" sz="2400" dirty="0" smtClean="0">
                <a:latin typeface="Lucida Console" pitchFamily="49" charset="0"/>
              </a:rPr>
              <a:t>We build the model using 80% of the whole dataset as a training </a:t>
            </a:r>
            <a:r>
              <a:rPr lang="en-US" sz="2400" dirty="0" smtClean="0">
                <a:latin typeface="Lucida Console" pitchFamily="49" charset="0"/>
              </a:rPr>
              <a:t>set and 20% as a test.</a:t>
            </a:r>
          </a:p>
          <a:p>
            <a:endParaRPr lang="en-US" sz="2400" dirty="0" smtClean="0">
              <a:latin typeface="Lucida Console" pitchFamily="49" charset="0"/>
            </a:endParaRPr>
          </a:p>
          <a:p>
            <a:pPr algn="ctr"/>
            <a:endParaRPr lang="en-US" sz="2400" dirty="0" smtClean="0">
              <a:latin typeface="Lucida Console" pitchFamily="49" charset="0"/>
            </a:endParaRPr>
          </a:p>
          <a:p>
            <a:pPr algn="ctr"/>
            <a:r>
              <a:rPr lang="en-US" sz="2400" dirty="0" smtClean="0">
                <a:latin typeface="Lucida Console" pitchFamily="49" charset="0"/>
              </a:rPr>
              <a:t>	</a:t>
            </a:r>
          </a:p>
          <a:p>
            <a:pPr lvl="1"/>
            <a:endParaRPr lang="en-US" sz="2400" dirty="0" smtClean="0">
              <a:solidFill>
                <a:srgbClr val="00B0F0"/>
              </a:solidFill>
              <a:latin typeface="Lucida Console" pitchFamily="49" charset="0"/>
            </a:endParaRPr>
          </a:p>
          <a:p>
            <a:pPr lvl="1">
              <a:buFont typeface="Wingdings" pitchFamily="2" charset="2"/>
              <a:buChar char="Ø"/>
            </a:pPr>
            <a:endParaRPr lang="en-US" sz="2400" dirty="0" smtClean="0">
              <a:latin typeface="Lucida Console" pitchFamily="49" charset="0"/>
            </a:endParaRPr>
          </a:p>
          <a:p>
            <a:endParaRPr lang="en-US" sz="2400" dirty="0" smtClean="0">
              <a:latin typeface="Lucida Console" pitchFamily="49" charset="0"/>
            </a:endParaRPr>
          </a:p>
          <a:p>
            <a:endParaRPr lang="en-US" sz="2400" dirty="0" smtClean="0">
              <a:latin typeface="Lucida Console" pitchFamily="49" charset="0"/>
            </a:endParaRPr>
          </a:p>
          <a:p>
            <a:endParaRPr lang="en-US" sz="2400" dirty="0" smtClean="0">
              <a:latin typeface="Lucida Console" pitchFamily="49" charset="0"/>
            </a:endParaRPr>
          </a:p>
          <a:p>
            <a:pPr>
              <a:buFont typeface="Arial" pitchFamily="34" charset="0"/>
              <a:buChar char="•"/>
            </a:pPr>
            <a:endParaRPr lang="en-US" sz="2400" dirty="0" smtClean="0">
              <a:latin typeface="Lucida Console" pitchFamily="49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17494" y="1976438"/>
            <a:ext cx="6191250" cy="3819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ectangle 8"/>
          <p:cNvSpPr/>
          <p:nvPr/>
        </p:nvSpPr>
        <p:spPr>
          <a:xfrm>
            <a:off x="2773680" y="5653093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Most of the movies have been recommended only a few times, and a few movies have been recommended more than 5 times.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60C96-41F2-4FA0-B273-F74E8582B2BC}" type="datetime3">
              <a:rPr lang="en-US" smtClean="0"/>
              <a:pPr/>
              <a:t>18 December 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Recommender system for Movielens dataset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18672" y="0"/>
            <a:ext cx="10071100" cy="69215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/>
          <a:p>
            <a:pPr lvl="0" algn="ctr" defTabSz="914400">
              <a:lnSpc>
                <a:spcPct val="85000"/>
              </a:lnSpc>
              <a:spcBef>
                <a:spcPct val="0"/>
              </a:spcBef>
              <a:defRPr/>
            </a:pPr>
            <a:r>
              <a:rPr lang="en-US" sz="3600" spc="-50" dirty="0" smtClean="0">
                <a:latin typeface="Lucida Console" pitchFamily="49" charset="0"/>
              </a:rPr>
              <a:t>Recommender Algorithm </a:t>
            </a:r>
            <a:r>
              <a:rPr lang="en-US" sz="3600" spc="-50" dirty="0" smtClean="0">
                <a:latin typeface="Lucida Console" pitchFamily="49" charset="0"/>
              </a:rPr>
              <a:t>2 -USER-based </a:t>
            </a:r>
            <a:r>
              <a:rPr lang="en-US" sz="3600" spc="-50" dirty="0" smtClean="0">
                <a:latin typeface="Lucida Console" pitchFamily="49" charset="0"/>
              </a:rPr>
              <a:t>Collaborative Filtering Model</a:t>
            </a:r>
            <a:endParaRPr lang="en-US" sz="3600" spc="-50" dirty="0">
              <a:latin typeface="Lucida Console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52437" y="641807"/>
            <a:ext cx="10595129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endParaRPr lang="en-US" sz="2800" dirty="0" smtClean="0">
              <a:solidFill>
                <a:srgbClr val="FF3300"/>
              </a:solidFill>
              <a:latin typeface="Lucida Console" pitchFamily="49" charset="0"/>
            </a:endParaRPr>
          </a:p>
          <a:p>
            <a:pPr algn="ctr"/>
            <a:endParaRPr lang="en-US" sz="2400" dirty="0" smtClean="0">
              <a:solidFill>
                <a:srgbClr val="00B0F0"/>
              </a:solidFill>
              <a:latin typeface="Lucida Console" pitchFamily="49" charset="0"/>
            </a:endParaRPr>
          </a:p>
          <a:p>
            <a:pPr lvl="1">
              <a:buFont typeface="Wingdings" pitchFamily="2" charset="2"/>
              <a:buChar char="Ø"/>
            </a:pPr>
            <a:endParaRPr lang="en-US" sz="2400" dirty="0" smtClean="0">
              <a:latin typeface="Lucida Console" pitchFamily="49" charset="0"/>
            </a:endParaRPr>
          </a:p>
          <a:p>
            <a:endParaRPr lang="en-US" sz="2400" dirty="0" smtClean="0">
              <a:latin typeface="Lucida Console" pitchFamily="49" charset="0"/>
            </a:endParaRPr>
          </a:p>
          <a:p>
            <a:endParaRPr lang="en-US" sz="2400" dirty="0" smtClean="0">
              <a:latin typeface="Lucida Console" pitchFamily="49" charset="0"/>
            </a:endParaRPr>
          </a:p>
          <a:p>
            <a:endParaRPr lang="en-US" sz="2400" dirty="0" smtClean="0">
              <a:latin typeface="Lucida Console" pitchFamily="49" charset="0"/>
            </a:endParaRPr>
          </a:p>
          <a:p>
            <a:pPr>
              <a:buFont typeface="Arial" pitchFamily="34" charset="0"/>
              <a:buChar char="•"/>
            </a:pPr>
            <a:endParaRPr lang="en-US" sz="2400" dirty="0" smtClean="0">
              <a:latin typeface="Lucida Console" pitchFamily="49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82810" y="1022850"/>
            <a:ext cx="6191250" cy="3819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3048000" y="4788265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Compared with the IBCF, the distribution has a longer tail. This means that there are some movies that are recommended much more often than the others. The maximum is more than 30, compared to 10-ish for IBCF.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60C96-41F2-4FA0-B273-F74E8582B2BC}" type="datetime3">
              <a:rPr lang="en-US" smtClean="0"/>
              <a:pPr/>
              <a:t>18 December 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Recommender system for Movielens dataset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18672" y="0"/>
            <a:ext cx="10071100" cy="69215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/>
          <a:p>
            <a:pPr lvl="0" algn="ctr" defTabSz="914400">
              <a:lnSpc>
                <a:spcPct val="85000"/>
              </a:lnSpc>
              <a:spcBef>
                <a:spcPct val="0"/>
              </a:spcBef>
              <a:defRPr/>
            </a:pPr>
            <a:r>
              <a:rPr lang="en-US" sz="3600" spc="-50" dirty="0" smtClean="0">
                <a:latin typeface="Lucida Console" pitchFamily="49" charset="0"/>
              </a:rPr>
              <a:t>Comparing the results of IBCF and UBCF</a:t>
            </a:r>
            <a:endParaRPr lang="en-US" sz="3600" spc="-50" dirty="0">
              <a:latin typeface="Lucida Console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52437" y="641807"/>
            <a:ext cx="10595129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endParaRPr lang="en-US" sz="2800" dirty="0" smtClean="0">
              <a:solidFill>
                <a:srgbClr val="FF3300"/>
              </a:solidFill>
              <a:latin typeface="Lucida Console" pitchFamily="49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FF3300"/>
                </a:solidFill>
                <a:latin typeface="Lucida Console" pitchFamily="49" charset="0"/>
              </a:rPr>
              <a:t> </a:t>
            </a:r>
            <a:r>
              <a:rPr lang="en-US" sz="2400" dirty="0" smtClean="0">
                <a:latin typeface="Lucida Console" pitchFamily="49" charset="0"/>
              </a:rPr>
              <a:t>UBCF </a:t>
            </a:r>
            <a:r>
              <a:rPr lang="en-US" sz="2400" dirty="0" smtClean="0">
                <a:latin typeface="Lucida Console" pitchFamily="49" charset="0"/>
              </a:rPr>
              <a:t>needs to access the initial data. Since it needs to keep the entire database in memory, it doesn’t work well in the presence of a big rating matrix. Also, building the similarity matrix requires a lot of computing power and </a:t>
            </a:r>
            <a:r>
              <a:rPr lang="en-US" sz="2400" dirty="0" smtClean="0">
                <a:latin typeface="Lucida Console" pitchFamily="49" charset="0"/>
              </a:rPr>
              <a:t>time.</a:t>
            </a:r>
            <a:endParaRPr lang="en-US" sz="2400" dirty="0" smtClean="0">
              <a:solidFill>
                <a:srgbClr val="00B0F0"/>
              </a:solidFill>
              <a:latin typeface="Lucida Console" pitchFamily="49" charset="0"/>
            </a:endParaRPr>
          </a:p>
          <a:p>
            <a:pPr lvl="1">
              <a:buFont typeface="Wingdings" pitchFamily="2" charset="2"/>
              <a:buChar char="Ø"/>
            </a:pPr>
            <a:endParaRPr lang="en-US" sz="2400" dirty="0" smtClean="0">
              <a:latin typeface="Lucida Console" pitchFamily="49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FF3300"/>
                </a:solidFill>
                <a:latin typeface="Lucida Console" pitchFamily="49" charset="0"/>
              </a:rPr>
              <a:t> </a:t>
            </a:r>
            <a:r>
              <a:rPr lang="en-US" sz="2400" dirty="0" smtClean="0">
                <a:latin typeface="Lucida Console" pitchFamily="49" charset="0"/>
              </a:rPr>
              <a:t>However</a:t>
            </a:r>
            <a:r>
              <a:rPr lang="en-US" sz="2400" dirty="0" smtClean="0">
                <a:latin typeface="Lucida Console" pitchFamily="49" charset="0"/>
              </a:rPr>
              <a:t>, UBCF’s accuracy is proven to be slightly more accurate than </a:t>
            </a:r>
            <a:r>
              <a:rPr lang="en-US" sz="2400" dirty="0" smtClean="0">
                <a:latin typeface="Lucida Console" pitchFamily="49" charset="0"/>
              </a:rPr>
              <a:t>IBCF </a:t>
            </a:r>
            <a:r>
              <a:rPr lang="en-US" sz="2400" dirty="0" smtClean="0">
                <a:latin typeface="Lucida Console" pitchFamily="49" charset="0"/>
              </a:rPr>
              <a:t>so it’s a good option if the dataset is not too big</a:t>
            </a:r>
          </a:p>
          <a:p>
            <a:endParaRPr lang="en-US" sz="2400" dirty="0" smtClean="0">
              <a:latin typeface="Lucida Console" pitchFamily="49" charset="0"/>
            </a:endParaRPr>
          </a:p>
          <a:p>
            <a:endParaRPr lang="en-US" sz="2400" dirty="0" smtClean="0">
              <a:latin typeface="Lucida Console" pitchFamily="49" charset="0"/>
            </a:endParaRPr>
          </a:p>
          <a:p>
            <a:endParaRPr lang="en-US" sz="2400" dirty="0" smtClean="0">
              <a:latin typeface="Lucida Console" pitchFamily="49" charset="0"/>
            </a:endParaRPr>
          </a:p>
          <a:p>
            <a:pPr>
              <a:buFont typeface="Arial" pitchFamily="34" charset="0"/>
              <a:buChar char="•"/>
            </a:pPr>
            <a:endParaRPr lang="en-US" sz="2400" dirty="0" smtClean="0">
              <a:latin typeface="Lucida Console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60C96-41F2-4FA0-B273-F74E8582B2BC}" type="datetime3">
              <a:rPr lang="en-US" smtClean="0"/>
              <a:pPr/>
              <a:t>18 December 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Recommender system for Movielens dataset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18672" y="0"/>
            <a:ext cx="10071100" cy="6921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lvl="0" algn="ctr" defTabSz="914400">
              <a:lnSpc>
                <a:spcPct val="85000"/>
              </a:lnSpc>
              <a:spcBef>
                <a:spcPct val="0"/>
              </a:spcBef>
              <a:defRPr/>
            </a:pPr>
            <a:r>
              <a:rPr lang="en-US" sz="3600" spc="-50" dirty="0" smtClean="0">
                <a:latin typeface="Lucida Console" pitchFamily="49" charset="0"/>
              </a:rPr>
              <a:t>Evaluating the Recommende</a:t>
            </a:r>
            <a:r>
              <a:rPr lang="en-US" sz="3600" spc="-50" dirty="0" smtClean="0">
                <a:latin typeface="Lucida Console" pitchFamily="49" charset="0"/>
              </a:rPr>
              <a:t>r Systems</a:t>
            </a:r>
            <a:endParaRPr lang="en-US" sz="3600" spc="-50" dirty="0">
              <a:latin typeface="Lucida Console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26311" y="576493"/>
            <a:ext cx="10595129" cy="70480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Lucida Console" pitchFamily="49" charset="0"/>
              </a:rPr>
              <a:t>In </a:t>
            </a:r>
            <a:r>
              <a:rPr lang="en-US" sz="2400" dirty="0" smtClean="0">
                <a:latin typeface="Lucida Console" pitchFamily="49" charset="0"/>
              </a:rPr>
              <a:t>order to compare different models, </a:t>
            </a:r>
            <a:r>
              <a:rPr lang="en-US" sz="2400" dirty="0" smtClean="0">
                <a:latin typeface="Lucida Console" pitchFamily="49" charset="0"/>
              </a:rPr>
              <a:t>we </a:t>
            </a:r>
            <a:r>
              <a:rPr lang="en-US" sz="2400" dirty="0" smtClean="0">
                <a:latin typeface="Lucida Console" pitchFamily="49" charset="0"/>
              </a:rPr>
              <a:t>define them as a following </a:t>
            </a:r>
            <a:r>
              <a:rPr lang="en-US" sz="2400" dirty="0" smtClean="0">
                <a:latin typeface="Lucida Console" pitchFamily="49" charset="0"/>
              </a:rPr>
              <a:t>list – </a:t>
            </a:r>
            <a:endParaRPr lang="en-US" sz="2400" dirty="0" smtClean="0">
              <a:latin typeface="Lucida Console" pitchFamily="49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FF3300"/>
                </a:solidFill>
                <a:latin typeface="Lucida Console" pitchFamily="49" charset="0"/>
              </a:rPr>
              <a:t> </a:t>
            </a:r>
            <a:r>
              <a:rPr lang="en-US" sz="2400" dirty="0" smtClean="0">
                <a:latin typeface="Lucida Console" pitchFamily="49" charset="0"/>
              </a:rPr>
              <a:t>Item-based collaborative filtering, using the Cosine as the distance function</a:t>
            </a:r>
            <a:endParaRPr lang="en-US" sz="2400" dirty="0" smtClean="0">
              <a:solidFill>
                <a:srgbClr val="00B0F0"/>
              </a:solidFill>
              <a:latin typeface="Lucida Console" pitchFamily="49" charset="0"/>
            </a:endParaRPr>
          </a:p>
          <a:p>
            <a:pPr lvl="1">
              <a:buFont typeface="Wingdings" pitchFamily="2" charset="2"/>
              <a:buChar char="Ø"/>
            </a:pPr>
            <a:endParaRPr lang="en-US" sz="2400" dirty="0" smtClean="0">
              <a:latin typeface="Lucida Console" pitchFamily="49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FF3300"/>
                </a:solidFill>
                <a:latin typeface="Lucida Console" pitchFamily="49" charset="0"/>
              </a:rPr>
              <a:t> </a:t>
            </a:r>
            <a:r>
              <a:rPr lang="en-US" sz="2400" dirty="0" smtClean="0">
                <a:latin typeface="Lucida Console" pitchFamily="49" charset="0"/>
              </a:rPr>
              <a:t>Item-based </a:t>
            </a:r>
            <a:r>
              <a:rPr lang="en-US" sz="2400" dirty="0" smtClean="0">
                <a:latin typeface="Lucida Console" pitchFamily="49" charset="0"/>
              </a:rPr>
              <a:t>collaborative filtering, using the Pearson correlation as the distance function</a:t>
            </a:r>
          </a:p>
          <a:p>
            <a:endParaRPr lang="en-US" sz="2400" dirty="0" smtClean="0">
              <a:latin typeface="Lucida Console" pitchFamily="49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FF3300"/>
                </a:solidFill>
                <a:latin typeface="Lucida Console" pitchFamily="49" charset="0"/>
              </a:rPr>
              <a:t> </a:t>
            </a:r>
            <a:r>
              <a:rPr lang="en-US" sz="2400" dirty="0" smtClean="0">
                <a:latin typeface="Lucida Console" pitchFamily="49" charset="0"/>
              </a:rPr>
              <a:t>User-based </a:t>
            </a:r>
            <a:r>
              <a:rPr lang="en-US" sz="2400" dirty="0" smtClean="0">
                <a:latin typeface="Lucida Console" pitchFamily="49" charset="0"/>
              </a:rPr>
              <a:t>collaborative filtering, using the Cosine as the distance function</a:t>
            </a:r>
            <a:endParaRPr lang="en-US" sz="2400" dirty="0" smtClean="0">
              <a:solidFill>
                <a:srgbClr val="00B0F0"/>
              </a:solidFill>
              <a:latin typeface="Lucida Console" pitchFamily="49" charset="0"/>
            </a:endParaRPr>
          </a:p>
          <a:p>
            <a:pPr lvl="1">
              <a:buFont typeface="Wingdings" pitchFamily="2" charset="2"/>
              <a:buChar char="Ø"/>
            </a:pPr>
            <a:endParaRPr lang="en-US" sz="2400" dirty="0" smtClean="0">
              <a:latin typeface="Lucida Console" pitchFamily="49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FF3300"/>
                </a:solidFill>
                <a:latin typeface="Lucida Console" pitchFamily="49" charset="0"/>
              </a:rPr>
              <a:t> </a:t>
            </a:r>
            <a:r>
              <a:rPr lang="en-US" sz="2400" dirty="0" smtClean="0">
                <a:latin typeface="Lucida Console" pitchFamily="49" charset="0"/>
              </a:rPr>
              <a:t>User-based </a:t>
            </a:r>
            <a:r>
              <a:rPr lang="en-US" sz="2400" dirty="0" smtClean="0">
                <a:latin typeface="Lucida Console" pitchFamily="49" charset="0"/>
              </a:rPr>
              <a:t>collaborative filtering, using the Pearson correlation as the distance function</a:t>
            </a:r>
          </a:p>
          <a:p>
            <a:pPr lvl="1">
              <a:buFont typeface="Wingdings" pitchFamily="2" charset="2"/>
              <a:buChar char="Ø"/>
            </a:pPr>
            <a:endParaRPr lang="en-US" sz="2400" dirty="0" smtClean="0">
              <a:latin typeface="Lucida Console" pitchFamily="49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FF3300"/>
                </a:solidFill>
                <a:latin typeface="Lucida Console" pitchFamily="49" charset="0"/>
              </a:rPr>
              <a:t> </a:t>
            </a:r>
            <a:r>
              <a:rPr lang="en-US" sz="2400" dirty="0" smtClean="0"/>
              <a:t>Random </a:t>
            </a:r>
            <a:r>
              <a:rPr lang="en-US" sz="2400" dirty="0" smtClean="0"/>
              <a:t>recommendations to have a base line</a:t>
            </a:r>
          </a:p>
          <a:p>
            <a:pPr>
              <a:buFont typeface="Arial" pitchFamily="34" charset="0"/>
              <a:buChar char="•"/>
            </a:pPr>
            <a:endParaRPr lang="en-US" sz="2400" dirty="0" smtClean="0">
              <a:latin typeface="Lucida Console" pitchFamily="49" charset="0"/>
            </a:endParaRPr>
          </a:p>
          <a:p>
            <a:endParaRPr lang="en-US" sz="2400" dirty="0" smtClean="0">
              <a:latin typeface="Lucida Console" pitchFamily="49" charset="0"/>
            </a:endParaRPr>
          </a:p>
          <a:p>
            <a:pPr>
              <a:buFont typeface="Arial" pitchFamily="34" charset="0"/>
              <a:buChar char="•"/>
            </a:pPr>
            <a:endParaRPr lang="en-US" sz="2400" dirty="0" smtClean="0">
              <a:latin typeface="Lucida Console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60C96-41F2-4FA0-B273-F74E8582B2BC}" type="datetime3">
              <a:rPr lang="en-US" smtClean="0"/>
              <a:pPr/>
              <a:t>18 December 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Recommender system for Movielens dataset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18672" y="169772"/>
            <a:ext cx="10071100" cy="6921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-5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  <a:ea typeface="+mj-ea"/>
                <a:cs typeface="+mj-cs"/>
              </a:rPr>
              <a:t>The Problem Statement</a:t>
            </a:r>
            <a:endParaRPr kumimoji="0" lang="en-US" sz="3600" b="0" i="0" u="none" strike="noStrike" kern="1200" cap="none" spc="-5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ucida Console" pitchFamily="49" charset="0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65499" y="733246"/>
            <a:ext cx="10595129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endParaRPr lang="en-US" sz="2800" dirty="0" smtClean="0">
              <a:solidFill>
                <a:srgbClr val="FF3300"/>
              </a:solidFill>
              <a:latin typeface="Lucida Console" pitchFamily="49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FF3300"/>
                </a:solidFill>
                <a:latin typeface="Lucida Console" pitchFamily="49" charset="0"/>
              </a:rPr>
              <a:t> </a:t>
            </a:r>
            <a:r>
              <a:rPr lang="en-US" sz="2400" dirty="0" smtClean="0">
                <a:latin typeface="Lucida Console" pitchFamily="49" charset="0"/>
              </a:rPr>
              <a:t>Analyze and recommend best suited algorithms for implementing a recommendation engine to MovieLens dataset. </a:t>
            </a:r>
          </a:p>
          <a:p>
            <a:pPr>
              <a:buFont typeface="Arial" pitchFamily="34" charset="0"/>
              <a:buChar char="•"/>
            </a:pPr>
            <a:endParaRPr lang="en-US" sz="2400" dirty="0" smtClean="0">
              <a:solidFill>
                <a:srgbClr val="FF3300"/>
              </a:solidFill>
              <a:latin typeface="Lucida Console" pitchFamily="49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FF3300"/>
                </a:solidFill>
                <a:latin typeface="Lucida Console" pitchFamily="49" charset="0"/>
              </a:rPr>
              <a:t> </a:t>
            </a:r>
            <a:r>
              <a:rPr lang="en-US" sz="2400" dirty="0" smtClean="0">
                <a:latin typeface="Lucida Console" pitchFamily="49" charset="0"/>
              </a:rPr>
              <a:t>The proposed framework for recommendation engine can be expanded to large variety of practical problems where real-time recommendations can play a big role in increasing customer base and impact sales</a:t>
            </a:r>
            <a:r>
              <a:rPr lang="en-US" sz="2800" dirty="0" smtClean="0">
                <a:latin typeface="Lucida Console" pitchFamily="49" charset="0"/>
              </a:rPr>
              <a:t>.</a:t>
            </a:r>
          </a:p>
          <a:p>
            <a:endParaRPr lang="en-US" sz="2800" dirty="0" smtClean="0">
              <a:latin typeface="Lucida Console" pitchFamily="49" charset="0"/>
            </a:endParaRPr>
          </a:p>
          <a:p>
            <a:endParaRPr lang="en-US" sz="2800" dirty="0" smtClean="0">
              <a:solidFill>
                <a:srgbClr val="FF3300"/>
              </a:solidFill>
              <a:latin typeface="Lucida Console" pitchFamily="49" charset="0"/>
            </a:endParaRPr>
          </a:p>
          <a:p>
            <a:r>
              <a:rPr lang="en-US" sz="2800" dirty="0" smtClean="0">
                <a:solidFill>
                  <a:srgbClr val="FF3300"/>
                </a:solidFill>
                <a:latin typeface="Lucida Console" pitchFamily="49" charset="0"/>
              </a:rPr>
              <a:t>                         </a:t>
            </a:r>
            <a:endParaRPr lang="en-US" sz="2800" dirty="0">
              <a:solidFill>
                <a:srgbClr val="FF3300"/>
              </a:solidFill>
              <a:latin typeface="Lucida Console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60C96-41F2-4FA0-B273-F74E8582B2BC}" type="datetime3">
              <a:rPr lang="en-US" smtClean="0"/>
              <a:pPr/>
              <a:t>18 December 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Recommender system for Movielens dataset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18672" y="0"/>
            <a:ext cx="10071100" cy="6921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lvl="0" algn="ctr" defTabSz="914400">
              <a:lnSpc>
                <a:spcPct val="85000"/>
              </a:lnSpc>
              <a:spcBef>
                <a:spcPct val="0"/>
              </a:spcBef>
              <a:defRPr/>
            </a:pPr>
            <a:r>
              <a:rPr lang="en-US" sz="3600" spc="-50" dirty="0" smtClean="0">
                <a:latin typeface="Lucida Console" pitchFamily="49" charset="0"/>
              </a:rPr>
              <a:t>Identifying the right model</a:t>
            </a:r>
            <a:endParaRPr lang="en-US" sz="3600" spc="-50" dirty="0">
              <a:latin typeface="Lucida Console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26311" y="576493"/>
            <a:ext cx="1059512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 smtClean="0"/>
          </a:p>
          <a:p>
            <a:pPr>
              <a:buFont typeface="Arial" pitchFamily="34" charset="0"/>
              <a:buChar char="•"/>
            </a:pPr>
            <a:endParaRPr lang="en-US" sz="2400" dirty="0" smtClean="0">
              <a:latin typeface="Lucida Console" pitchFamily="49" charset="0"/>
            </a:endParaRPr>
          </a:p>
          <a:p>
            <a:endParaRPr lang="en-US" sz="2400" dirty="0" smtClean="0">
              <a:latin typeface="Lucida Console" pitchFamily="49" charset="0"/>
            </a:endParaRPr>
          </a:p>
          <a:p>
            <a:pPr>
              <a:buFont typeface="Arial" pitchFamily="34" charset="0"/>
              <a:buChar char="•"/>
            </a:pPr>
            <a:endParaRPr lang="en-US" sz="2400" dirty="0" smtClean="0">
              <a:latin typeface="Lucida Console" pitchFamily="49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787718"/>
            <a:ext cx="6257925" cy="3819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34075" y="931409"/>
            <a:ext cx="6257925" cy="3819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Rectangle 9"/>
          <p:cNvSpPr/>
          <p:nvPr/>
        </p:nvSpPr>
        <p:spPr>
          <a:xfrm>
            <a:off x="343990" y="4634024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A good performance index is the area under the curve (AUC), that is, the area under the ROC curve. </a:t>
            </a:r>
            <a:r>
              <a:rPr lang="en-US" dirty="0" smtClean="0"/>
              <a:t>The </a:t>
            </a:r>
            <a:r>
              <a:rPr lang="en-US" dirty="0" smtClean="0"/>
              <a:t>chart shows that the highest is UBCF with cosine distance, so it’s the </a:t>
            </a:r>
            <a:r>
              <a:rPr lang="en-US" dirty="0" smtClean="0"/>
              <a:t>top </a:t>
            </a:r>
            <a:r>
              <a:rPr lang="en-US" dirty="0" smtClean="0"/>
              <a:t>model. Depending on what is the main purpose of the system, an appropriate number of items to recommend should be defined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60C96-41F2-4FA0-B273-F74E8582B2BC}" type="datetime3">
              <a:rPr lang="en-US" smtClean="0"/>
              <a:pPr/>
              <a:t>18 December 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Recommender system for Movielens dataset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18672" y="0"/>
            <a:ext cx="10071100" cy="6921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lvl="0" algn="ctr" defTabSz="914400">
              <a:lnSpc>
                <a:spcPct val="85000"/>
              </a:lnSpc>
              <a:spcBef>
                <a:spcPct val="0"/>
              </a:spcBef>
              <a:defRPr/>
            </a:pPr>
            <a:r>
              <a:rPr lang="en-US" sz="3600" spc="-50" dirty="0" smtClean="0">
                <a:latin typeface="Lucida Console" pitchFamily="49" charset="0"/>
              </a:rPr>
              <a:t>Identifying the right model</a:t>
            </a:r>
            <a:endParaRPr lang="en-US" sz="3600" spc="-50" dirty="0">
              <a:latin typeface="Lucida Console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96871" y="1190447"/>
            <a:ext cx="1059512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 smtClean="0"/>
          </a:p>
          <a:p>
            <a:pPr>
              <a:buFont typeface="Arial" pitchFamily="34" charset="0"/>
              <a:buChar char="•"/>
            </a:pPr>
            <a:endParaRPr lang="en-US" sz="2400" dirty="0" smtClean="0">
              <a:latin typeface="Lucida Console" pitchFamily="49" charset="0"/>
            </a:endParaRPr>
          </a:p>
          <a:p>
            <a:endParaRPr lang="en-US" sz="2400" dirty="0" smtClean="0">
              <a:latin typeface="Lucida Console" pitchFamily="49" charset="0"/>
            </a:endParaRPr>
          </a:p>
          <a:p>
            <a:pPr>
              <a:buFont typeface="Arial" pitchFamily="34" charset="0"/>
              <a:buChar char="•"/>
            </a:pPr>
            <a:endParaRPr lang="en-US" sz="2400" dirty="0" smtClean="0">
              <a:latin typeface="Lucida Console" pitchFamily="49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577174"/>
            <a:ext cx="6191250" cy="3819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72150" y="662084"/>
            <a:ext cx="6191250" cy="3819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Rectangle 13"/>
          <p:cNvSpPr/>
          <p:nvPr/>
        </p:nvSpPr>
        <p:spPr>
          <a:xfrm>
            <a:off x="605244" y="4274441"/>
            <a:ext cx="10863943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Based on the ROC curve’s plot, the k having the biggest AUC is 10. </a:t>
            </a:r>
          </a:p>
          <a:p>
            <a:endParaRPr lang="en-US" sz="1600" dirty="0" smtClean="0"/>
          </a:p>
          <a:p>
            <a:r>
              <a:rPr lang="en-US" sz="1600" dirty="0" smtClean="0"/>
              <a:t>Another good candidate is 5, but it can never have a high TPR. This means that, even if we set a very high n value, the algorithm won’t be able to recommend a big percentage of items that the user liked. The IBCF with k = 5 recommends only a few items similar to the purchases. Therefore, it can’t be used to recommend many items.</a:t>
            </a:r>
          </a:p>
          <a:p>
            <a:endParaRPr lang="en-US" sz="1600" dirty="0" smtClean="0"/>
          </a:p>
          <a:p>
            <a:r>
              <a:rPr lang="en-US" sz="1600" dirty="0" smtClean="0"/>
              <a:t>Based on the precision/recall plot, k should be set to 10 to achieve the highest recall. If we are more interested in the precision, we set k to 5.</a:t>
            </a:r>
            <a:endParaRPr lang="en-US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9509761" y="0"/>
            <a:ext cx="268223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IBCF takes account of the k-closest items. I will explore more values, ranging between 5 and 40, in order to tune this parameter:</a:t>
            </a:r>
            <a:endParaRPr lang="en-US" sz="1100" dirty="0"/>
          </a:p>
        </p:txBody>
      </p:sp>
      <p:sp>
        <p:nvSpPr>
          <p:cNvPr id="18" name="Rounded Rectangle 17"/>
          <p:cNvSpPr/>
          <p:nvPr/>
        </p:nvSpPr>
        <p:spPr>
          <a:xfrm>
            <a:off x="9535886" y="0"/>
            <a:ext cx="2656114" cy="69233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0" name="Straight Connector 19"/>
          <p:cNvCxnSpPr/>
          <p:nvPr/>
        </p:nvCxnSpPr>
        <p:spPr>
          <a:xfrm rot="5400000">
            <a:off x="10260875" y="698865"/>
            <a:ext cx="352699" cy="313509"/>
          </a:xfrm>
          <a:prstGeom prst="line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60C96-41F2-4FA0-B273-F74E8582B2BC}" type="datetime3">
              <a:rPr lang="en-US" smtClean="0"/>
              <a:pPr/>
              <a:t>18 December 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Recommender system for Movielens dataset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18672" y="0"/>
            <a:ext cx="10071100" cy="6921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lvl="0" algn="ctr" defTabSz="914400">
              <a:lnSpc>
                <a:spcPct val="85000"/>
              </a:lnSpc>
              <a:spcBef>
                <a:spcPct val="0"/>
              </a:spcBef>
              <a:defRPr/>
            </a:pPr>
            <a:r>
              <a:rPr lang="en-US" sz="3600" spc="-50" dirty="0" smtClean="0">
                <a:latin typeface="Lucida Console" pitchFamily="49" charset="0"/>
              </a:rPr>
              <a:t>Identifying the right model</a:t>
            </a:r>
            <a:endParaRPr lang="en-US" sz="3600" spc="-50" dirty="0">
              <a:latin typeface="Lucida Console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26311" y="576493"/>
            <a:ext cx="1059512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 smtClean="0"/>
          </a:p>
          <a:p>
            <a:pPr>
              <a:buFont typeface="Arial" pitchFamily="34" charset="0"/>
              <a:buChar char="•"/>
            </a:pPr>
            <a:endParaRPr lang="en-US" sz="2400" dirty="0" smtClean="0">
              <a:latin typeface="Lucida Console" pitchFamily="49" charset="0"/>
            </a:endParaRPr>
          </a:p>
          <a:p>
            <a:endParaRPr lang="en-US" sz="2400" dirty="0" smtClean="0">
              <a:latin typeface="Lucida Console" pitchFamily="49" charset="0"/>
            </a:endParaRPr>
          </a:p>
          <a:p>
            <a:pPr>
              <a:buFont typeface="Arial" pitchFamily="34" charset="0"/>
              <a:buChar char="•"/>
            </a:pPr>
            <a:endParaRPr lang="en-US" sz="2400" dirty="0" smtClean="0">
              <a:latin typeface="Lucida Console" pitchFamily="49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83176" y="969539"/>
            <a:ext cx="10863943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Based on the ROC curve’s plot, the k having the biggest AUC is 10. </a:t>
            </a:r>
          </a:p>
          <a:p>
            <a:endParaRPr lang="en-US" sz="1600" dirty="0" smtClean="0"/>
          </a:p>
          <a:p>
            <a:r>
              <a:rPr lang="en-US" sz="1600" dirty="0" smtClean="0"/>
              <a:t>Another good candidate is 5, but it can never have a high TPR. This means that, even if we set a very high n value, the algorithm won’t be able to recommend a big percentage of items that the user liked. The IBCF with k = 5 recommends only a few items similar to the purchases. Therefore, it can’t be used to recommend many items.</a:t>
            </a:r>
          </a:p>
          <a:p>
            <a:endParaRPr lang="en-US" sz="1600" dirty="0" smtClean="0"/>
          </a:p>
          <a:p>
            <a:r>
              <a:rPr lang="en-US" sz="1600" dirty="0" smtClean="0"/>
              <a:t>Based on the precision/recall plot, k should be set to 10 to achieve the highest recall. If we are more interested in the precision, we set k to 5.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60C96-41F2-4FA0-B273-F74E8582B2BC}" type="datetime3">
              <a:rPr lang="en-US" smtClean="0"/>
              <a:pPr/>
              <a:t>18 December 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Recommender system for Movielens dataset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18672" y="0"/>
            <a:ext cx="10071100" cy="6921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lvl="0" algn="ctr" defTabSz="914400">
              <a:lnSpc>
                <a:spcPct val="85000"/>
              </a:lnSpc>
              <a:spcBef>
                <a:spcPct val="0"/>
              </a:spcBef>
              <a:defRPr/>
            </a:pPr>
            <a:r>
              <a:rPr lang="en-US" sz="3600" spc="-50" dirty="0" smtClean="0">
                <a:latin typeface="Lucida Console" pitchFamily="49" charset="0"/>
              </a:rPr>
              <a:t>The Road Ahead!</a:t>
            </a:r>
            <a:endParaRPr lang="en-US" sz="3600" spc="-50" dirty="0">
              <a:latin typeface="Lucida Console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26311" y="798562"/>
            <a:ext cx="10595129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 smtClean="0">
              <a:latin typeface="Lucida Console" pitchFamily="49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FF3300"/>
                </a:solidFill>
                <a:latin typeface="Lucida Console" pitchFamily="49" charset="0"/>
              </a:rPr>
              <a:t> </a:t>
            </a:r>
            <a:r>
              <a:rPr lang="en-US" sz="2400" dirty="0" smtClean="0">
                <a:latin typeface="Lucida Console" pitchFamily="49" charset="0"/>
              </a:rPr>
              <a:t>Hybrid </a:t>
            </a:r>
            <a:r>
              <a:rPr lang="en-US" sz="2400" dirty="0" smtClean="0">
                <a:latin typeface="Lucida Console" pitchFamily="49" charset="0"/>
              </a:rPr>
              <a:t>Recommender </a:t>
            </a:r>
            <a:r>
              <a:rPr lang="en-US" sz="2400" dirty="0" smtClean="0">
                <a:latin typeface="Lucida Console" pitchFamily="49" charset="0"/>
              </a:rPr>
              <a:t>Systems –</a:t>
            </a:r>
            <a:endParaRPr lang="en-US" sz="2400" dirty="0" smtClean="0">
              <a:latin typeface="Lucida Console" pitchFamily="49" charset="0"/>
            </a:endParaRPr>
          </a:p>
          <a:p>
            <a:pPr>
              <a:buFont typeface="Arial" pitchFamily="34" charset="0"/>
              <a:buChar char="•"/>
            </a:pPr>
            <a:endParaRPr lang="en-US" sz="2400" dirty="0" smtClean="0">
              <a:latin typeface="Lucida Console" pitchFamily="49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sz="2400" dirty="0" smtClean="0">
                <a:latin typeface="Lucida Console" pitchFamily="49" charset="0"/>
              </a:rPr>
              <a:t> </a:t>
            </a:r>
            <a:r>
              <a:rPr lang="en-US" sz="2400" dirty="0" smtClean="0">
                <a:solidFill>
                  <a:srgbClr val="00B0F0"/>
                </a:solidFill>
                <a:latin typeface="Lucida Console" pitchFamily="49" charset="0"/>
              </a:rPr>
              <a:t>A </a:t>
            </a:r>
            <a:r>
              <a:rPr lang="en-US" sz="2400" dirty="0" smtClean="0">
                <a:solidFill>
                  <a:srgbClr val="00B0F0"/>
                </a:solidFill>
                <a:latin typeface="Lucida Console" pitchFamily="49" charset="0"/>
              </a:rPr>
              <a:t>major problem with the </a:t>
            </a:r>
            <a:r>
              <a:rPr lang="en-US" sz="2400" dirty="0" smtClean="0">
                <a:solidFill>
                  <a:srgbClr val="FF0000"/>
                </a:solidFill>
                <a:latin typeface="Lucida Console" pitchFamily="49" charset="0"/>
              </a:rPr>
              <a:t>item based approach </a:t>
            </a:r>
            <a:r>
              <a:rPr lang="en-US" sz="2400" dirty="0" smtClean="0">
                <a:solidFill>
                  <a:srgbClr val="00B0F0"/>
                </a:solidFill>
                <a:latin typeface="Lucida Console" pitchFamily="49" charset="0"/>
              </a:rPr>
              <a:t>is its accuracy and narrow focus. The recommendations may not be very interesting or unique. Many of the recommendations are already known to the user.</a:t>
            </a:r>
          </a:p>
          <a:p>
            <a:r>
              <a:rPr lang="en-US" sz="2400" dirty="0" smtClean="0">
                <a:latin typeface="Lucida Console" pitchFamily="49" charset="0"/>
              </a:rPr>
              <a:t> </a:t>
            </a:r>
          </a:p>
          <a:p>
            <a:pPr lvl="1">
              <a:buFont typeface="Wingdings" pitchFamily="2" charset="2"/>
              <a:buChar char="Ø"/>
            </a:pPr>
            <a:r>
              <a:rPr lang="en-US" sz="2400" dirty="0" smtClean="0">
                <a:latin typeface="Lucida Console" pitchFamily="49" charset="0"/>
              </a:rPr>
              <a:t> </a:t>
            </a:r>
            <a:r>
              <a:rPr lang="en-US" sz="2400" dirty="0" smtClean="0">
                <a:solidFill>
                  <a:srgbClr val="00B0F0"/>
                </a:solidFill>
                <a:latin typeface="Lucida Console" pitchFamily="49" charset="0"/>
              </a:rPr>
              <a:t>A </a:t>
            </a:r>
            <a:r>
              <a:rPr lang="en-US" sz="2400" dirty="0" smtClean="0">
                <a:solidFill>
                  <a:srgbClr val="00B0F0"/>
                </a:solidFill>
                <a:latin typeface="Lucida Console" pitchFamily="49" charset="0"/>
              </a:rPr>
              <a:t>major problem with the </a:t>
            </a:r>
            <a:r>
              <a:rPr lang="en-US" sz="2400" dirty="0" smtClean="0">
                <a:solidFill>
                  <a:srgbClr val="FF0000"/>
                </a:solidFill>
                <a:latin typeface="Lucida Console" pitchFamily="49" charset="0"/>
              </a:rPr>
              <a:t>user based approach </a:t>
            </a:r>
            <a:r>
              <a:rPr lang="en-US" sz="2400" dirty="0" smtClean="0">
                <a:solidFill>
                  <a:srgbClr val="00B0F0"/>
                </a:solidFill>
                <a:latin typeface="Lucida Console" pitchFamily="49" charset="0"/>
              </a:rPr>
              <a:t>filtering is that it suffers from cold start problems. Many users who are just starting out won’t receive accurate recommendations or any recommendations at all – until enough data is gathered from the community of users.</a:t>
            </a:r>
            <a:endParaRPr lang="en-US" sz="2800" dirty="0" smtClean="0">
              <a:solidFill>
                <a:srgbClr val="00B0F0"/>
              </a:solidFill>
              <a:latin typeface="Lucida Console" pitchFamily="49" charset="0"/>
            </a:endParaRPr>
          </a:p>
          <a:p>
            <a:r>
              <a:rPr lang="en-US" sz="2400" dirty="0" smtClean="0">
                <a:latin typeface="Lucida Console" pitchFamily="49" charset="0"/>
              </a:rPr>
              <a:t> </a:t>
            </a:r>
            <a:endParaRPr lang="en-US" sz="2400" dirty="0" smtClean="0">
              <a:latin typeface="Lucida Console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60C96-41F2-4FA0-B273-F74E8582B2BC}" type="datetime3">
              <a:rPr lang="en-US" smtClean="0"/>
              <a:pPr/>
              <a:t>18 December 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Recommender system for Movielens dataset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18672" y="0"/>
            <a:ext cx="10071100" cy="6921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lvl="0" algn="ctr" defTabSz="914400">
              <a:lnSpc>
                <a:spcPct val="85000"/>
              </a:lnSpc>
              <a:spcBef>
                <a:spcPct val="0"/>
              </a:spcBef>
              <a:defRPr/>
            </a:pPr>
            <a:r>
              <a:rPr lang="en-US" sz="3600" spc="-50" dirty="0" smtClean="0">
                <a:latin typeface="Lucida Console" pitchFamily="49" charset="0"/>
              </a:rPr>
              <a:t>The Road Ahead (2)!</a:t>
            </a:r>
            <a:endParaRPr lang="en-US" sz="3600" spc="-50" dirty="0">
              <a:latin typeface="Lucida Console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26311" y="798562"/>
            <a:ext cx="1059512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 smtClean="0">
              <a:latin typeface="Lucida Console" pitchFamily="49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sz="2400" dirty="0" smtClean="0">
                <a:latin typeface="Lucida Console" pitchFamily="49" charset="0"/>
              </a:rPr>
              <a:t> </a:t>
            </a:r>
            <a:r>
              <a:rPr lang="en-US" sz="2400" dirty="0" smtClean="0">
                <a:solidFill>
                  <a:srgbClr val="00B0F0"/>
                </a:solidFill>
                <a:latin typeface="Lucida Console" pitchFamily="49" charset="0"/>
              </a:rPr>
              <a:t>By </a:t>
            </a:r>
            <a:r>
              <a:rPr lang="en-US" sz="2400" dirty="0" smtClean="0">
                <a:solidFill>
                  <a:srgbClr val="00B0F0"/>
                </a:solidFill>
                <a:latin typeface="Lucida Console" pitchFamily="49" charset="0"/>
              </a:rPr>
              <a:t>combining the item-based and user-based collaborative filtering, </a:t>
            </a:r>
            <a:r>
              <a:rPr lang="en-US" sz="2400" dirty="0" smtClean="0">
                <a:solidFill>
                  <a:srgbClr val="FF0000"/>
                </a:solidFill>
                <a:latin typeface="Lucida Console" pitchFamily="49" charset="0"/>
              </a:rPr>
              <a:t>a hybrid recommender system </a:t>
            </a:r>
            <a:r>
              <a:rPr lang="en-US" sz="2400" dirty="0" smtClean="0">
                <a:solidFill>
                  <a:srgbClr val="00B0F0"/>
                </a:solidFill>
                <a:latin typeface="Lucida Console" pitchFamily="49" charset="0"/>
              </a:rPr>
              <a:t>can overcome each ones’ shortcoming. </a:t>
            </a:r>
            <a:endParaRPr lang="en-US" sz="2400" dirty="0" smtClean="0">
              <a:solidFill>
                <a:srgbClr val="00B0F0"/>
              </a:solidFill>
              <a:latin typeface="Lucida Console" pitchFamily="49" charset="0"/>
            </a:endParaRPr>
          </a:p>
          <a:p>
            <a:pPr lvl="1"/>
            <a:endParaRPr lang="en-US" sz="2400" dirty="0" smtClean="0">
              <a:solidFill>
                <a:srgbClr val="00B0F0"/>
              </a:solidFill>
              <a:latin typeface="Lucida Console" pitchFamily="49" charset="0"/>
            </a:endParaRPr>
          </a:p>
          <a:p>
            <a:pPr lvl="1"/>
            <a:r>
              <a:rPr lang="en-US" sz="2400" dirty="0" smtClean="0">
                <a:solidFill>
                  <a:srgbClr val="00B0F0"/>
                </a:solidFill>
                <a:latin typeface="Lucida Console" pitchFamily="49" charset="0"/>
              </a:rPr>
              <a:t>It </a:t>
            </a:r>
            <a:r>
              <a:rPr lang="en-US" sz="2400" dirty="0" smtClean="0">
                <a:solidFill>
                  <a:srgbClr val="00B0F0"/>
                </a:solidFill>
                <a:latin typeface="Lucida Console" pitchFamily="49" charset="0"/>
              </a:rPr>
              <a:t>can start by using the item-based approach to avoid the cold-start problem. Once enough data is collected from the community of users, the system can use the collaborative filtering approach to produce more interesting and personalized </a:t>
            </a:r>
            <a:r>
              <a:rPr lang="en-US" sz="2400" dirty="0" smtClean="0">
                <a:solidFill>
                  <a:srgbClr val="00B0F0"/>
                </a:solidFill>
                <a:latin typeface="Lucida Console" pitchFamily="49" charset="0"/>
              </a:rPr>
              <a:t>recommendations.</a:t>
            </a:r>
            <a:endParaRPr lang="en-US" sz="2800" dirty="0" smtClean="0">
              <a:solidFill>
                <a:srgbClr val="00B0F0"/>
              </a:solidFill>
              <a:latin typeface="Lucida Console" pitchFamily="49" charset="0"/>
            </a:endParaRPr>
          </a:p>
          <a:p>
            <a:r>
              <a:rPr lang="en-US" sz="2400" dirty="0" smtClean="0">
                <a:latin typeface="Lucida Console" pitchFamily="49" charset="0"/>
              </a:rPr>
              <a:t> </a:t>
            </a:r>
            <a:endParaRPr lang="en-US" sz="2400" dirty="0" smtClean="0">
              <a:latin typeface="Lucida Console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60C96-41F2-4FA0-B273-F74E8582B2BC}" type="datetime3">
              <a:rPr lang="en-US" smtClean="0"/>
              <a:pPr/>
              <a:t>18 December 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Recommender system for Movielens dataset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18672" y="0"/>
            <a:ext cx="10071100" cy="6921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lvl="0" algn="ctr" defTabSz="914400">
              <a:lnSpc>
                <a:spcPct val="85000"/>
              </a:lnSpc>
              <a:spcBef>
                <a:spcPct val="0"/>
              </a:spcBef>
              <a:defRPr/>
            </a:pPr>
            <a:r>
              <a:rPr lang="en-US" sz="3600" spc="-50" dirty="0" smtClean="0">
                <a:latin typeface="Lucida Console" pitchFamily="49" charset="0"/>
              </a:rPr>
              <a:t>The Road Ahead! (3)</a:t>
            </a:r>
            <a:endParaRPr lang="en-US" sz="3600" spc="-50" dirty="0">
              <a:latin typeface="Lucida Console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26311" y="798562"/>
            <a:ext cx="10595129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 smtClean="0">
              <a:latin typeface="Lucida Console" pitchFamily="49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FF3300"/>
                </a:solidFill>
                <a:latin typeface="Lucida Console" pitchFamily="49" charset="0"/>
              </a:rPr>
              <a:t> </a:t>
            </a:r>
            <a:r>
              <a:rPr lang="en-US" sz="2400" dirty="0" smtClean="0">
                <a:latin typeface="Lucida Console" pitchFamily="49" charset="0"/>
              </a:rPr>
              <a:t>Improving </a:t>
            </a:r>
            <a:r>
              <a:rPr lang="en-US" sz="2400" dirty="0" smtClean="0">
                <a:latin typeface="Lucida Console" pitchFamily="49" charset="0"/>
              </a:rPr>
              <a:t>precision with constant feedback </a:t>
            </a:r>
            <a:r>
              <a:rPr lang="en-US" sz="2400" dirty="0" smtClean="0">
                <a:latin typeface="Lucida Console" pitchFamily="49" charset="0"/>
              </a:rPr>
              <a:t>–</a:t>
            </a:r>
            <a:endParaRPr lang="en-US" sz="2400" dirty="0" smtClean="0">
              <a:latin typeface="Lucida Console" pitchFamily="49" charset="0"/>
            </a:endParaRPr>
          </a:p>
          <a:p>
            <a:pPr>
              <a:buFont typeface="Arial" pitchFamily="34" charset="0"/>
              <a:buChar char="•"/>
            </a:pPr>
            <a:endParaRPr lang="en-US" sz="2400" dirty="0" smtClean="0">
              <a:latin typeface="Lucida Console" pitchFamily="49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sz="2400" dirty="0" smtClean="0">
                <a:latin typeface="Lucida Console" pitchFamily="49" charset="0"/>
              </a:rPr>
              <a:t> </a:t>
            </a:r>
            <a:r>
              <a:rPr lang="en-US" sz="2400" dirty="0" smtClean="0">
                <a:solidFill>
                  <a:srgbClr val="00B0F0"/>
                </a:solidFill>
                <a:latin typeface="Lucida Console" pitchFamily="49" charset="0"/>
              </a:rPr>
              <a:t>One </a:t>
            </a:r>
            <a:r>
              <a:rPr lang="en-US" sz="2400" dirty="0" smtClean="0">
                <a:solidFill>
                  <a:srgbClr val="00B0F0"/>
                </a:solidFill>
                <a:latin typeface="Lucida Console" pitchFamily="49" charset="0"/>
              </a:rPr>
              <a:t>way to improve the precision of the systems’ recommendations is to ask for customer feedback. </a:t>
            </a:r>
            <a:r>
              <a:rPr lang="en-US" sz="2400" dirty="0" smtClean="0">
                <a:solidFill>
                  <a:srgbClr val="00B0F0"/>
                </a:solidFill>
                <a:latin typeface="Lucida Console" pitchFamily="49" charset="0"/>
              </a:rPr>
              <a:t>We can build  a web server that implements the recommendation algorithms. </a:t>
            </a:r>
            <a:r>
              <a:rPr lang="en-US" sz="2400" dirty="0" smtClean="0">
                <a:solidFill>
                  <a:srgbClr val="00B0F0"/>
                </a:solidFill>
                <a:latin typeface="Lucida Console" pitchFamily="49" charset="0"/>
              </a:rPr>
              <a:t>When the customer browses the movie set, the recommendation engine can give its recommendations to the user and </a:t>
            </a:r>
            <a:r>
              <a:rPr lang="en-US" sz="2400" dirty="0" smtClean="0">
                <a:solidFill>
                  <a:srgbClr val="FF0000"/>
                </a:solidFill>
                <a:latin typeface="Lucida Console" pitchFamily="49" charset="0"/>
              </a:rPr>
              <a:t>ask for user feedback on the recommendations</a:t>
            </a:r>
            <a:r>
              <a:rPr lang="en-US" sz="2400" dirty="0" smtClean="0">
                <a:solidFill>
                  <a:srgbClr val="00B0F0"/>
                </a:solidFill>
                <a:latin typeface="Lucida Console" pitchFamily="49" charset="0"/>
              </a:rPr>
              <a:t>. Also it can </a:t>
            </a:r>
            <a:r>
              <a:rPr lang="en-US" sz="2400" dirty="0" smtClean="0">
                <a:solidFill>
                  <a:srgbClr val="FF0000"/>
                </a:solidFill>
                <a:latin typeface="Lucida Console" pitchFamily="49" charset="0"/>
              </a:rPr>
              <a:t>ask for the viewers to rate the movies</a:t>
            </a:r>
            <a:r>
              <a:rPr lang="en-US" sz="2400" dirty="0" smtClean="0">
                <a:solidFill>
                  <a:srgbClr val="00B0F0"/>
                </a:solidFill>
                <a:latin typeface="Lucida Console" pitchFamily="49" charset="0"/>
              </a:rPr>
              <a:t>, they have already seen. The recommendation engines </a:t>
            </a:r>
            <a:r>
              <a:rPr lang="en-US" sz="2400" dirty="0" smtClean="0">
                <a:solidFill>
                  <a:srgbClr val="FF0000"/>
                </a:solidFill>
                <a:latin typeface="Lucida Console" pitchFamily="49" charset="0"/>
              </a:rPr>
              <a:t>can use this data to make more precise </a:t>
            </a:r>
            <a:r>
              <a:rPr lang="en-US" sz="2400" dirty="0" smtClean="0">
                <a:solidFill>
                  <a:srgbClr val="FF0000"/>
                </a:solidFill>
                <a:latin typeface="Lucida Console" pitchFamily="49" charset="0"/>
              </a:rPr>
              <a:t>recommendations</a:t>
            </a:r>
            <a:r>
              <a:rPr lang="en-US" sz="2400" dirty="0" smtClean="0">
                <a:solidFill>
                  <a:srgbClr val="00B0F0"/>
                </a:solidFill>
                <a:latin typeface="Lucida Console" pitchFamily="49" charset="0"/>
              </a:rPr>
              <a:t>.</a:t>
            </a:r>
            <a:endParaRPr lang="en-US" sz="2800" dirty="0" smtClean="0">
              <a:solidFill>
                <a:srgbClr val="00B0F0"/>
              </a:solidFill>
              <a:latin typeface="Lucida Console" pitchFamily="49" charset="0"/>
            </a:endParaRPr>
          </a:p>
          <a:p>
            <a:r>
              <a:rPr lang="en-US" sz="2400" dirty="0" smtClean="0">
                <a:latin typeface="Lucida Console" pitchFamily="49" charset="0"/>
              </a:rPr>
              <a:t> </a:t>
            </a:r>
            <a:endParaRPr lang="en-US" sz="2400" dirty="0" smtClean="0">
              <a:latin typeface="Lucida Console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60C96-41F2-4FA0-B273-F74E8582B2BC}" type="datetime3">
              <a:rPr lang="en-US" smtClean="0"/>
              <a:pPr/>
              <a:t>18 December 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Recommender system for Movielens dataset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18672" y="0"/>
            <a:ext cx="10071100" cy="6921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lvl="0" algn="ctr" defTabSz="914400">
              <a:lnSpc>
                <a:spcPct val="85000"/>
              </a:lnSpc>
              <a:spcBef>
                <a:spcPct val="0"/>
              </a:spcBef>
              <a:defRPr/>
            </a:pPr>
            <a:r>
              <a:rPr lang="en-US" sz="3600" spc="-50" dirty="0" smtClean="0">
                <a:latin typeface="Lucida Console" pitchFamily="49" charset="0"/>
              </a:rPr>
              <a:t>The Road Ahead! (4)</a:t>
            </a:r>
            <a:endParaRPr lang="en-US" sz="3600" spc="-50" dirty="0">
              <a:latin typeface="Lucida Console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26311" y="798562"/>
            <a:ext cx="10595129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 smtClean="0">
              <a:latin typeface="Lucida Console" pitchFamily="49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FF3300"/>
                </a:solidFill>
                <a:latin typeface="Lucida Console" pitchFamily="49" charset="0"/>
              </a:rPr>
              <a:t> </a:t>
            </a:r>
            <a:r>
              <a:rPr lang="en-US" sz="2400" dirty="0" smtClean="0">
                <a:latin typeface="Lucida Console" pitchFamily="49" charset="0"/>
              </a:rPr>
              <a:t>Uplifting </a:t>
            </a:r>
            <a:r>
              <a:rPr lang="en-US" sz="2400" dirty="0" smtClean="0">
                <a:latin typeface="Lucida Console" pitchFamily="49" charset="0"/>
              </a:rPr>
              <a:t>the </a:t>
            </a:r>
            <a:r>
              <a:rPr lang="en-US" sz="2400" dirty="0" smtClean="0">
                <a:latin typeface="Lucida Console" pitchFamily="49" charset="0"/>
              </a:rPr>
              <a:t>Recommender Model –</a:t>
            </a:r>
            <a:endParaRPr lang="en-US" sz="2400" dirty="0" smtClean="0">
              <a:latin typeface="Lucida Console" pitchFamily="49" charset="0"/>
            </a:endParaRPr>
          </a:p>
          <a:p>
            <a:pPr>
              <a:buFont typeface="Arial" pitchFamily="34" charset="0"/>
              <a:buChar char="•"/>
            </a:pPr>
            <a:endParaRPr lang="en-US" sz="2400" dirty="0" smtClean="0">
              <a:latin typeface="Lucida Console" pitchFamily="49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sz="2400" dirty="0" smtClean="0">
                <a:latin typeface="Lucida Console" pitchFamily="49" charset="0"/>
              </a:rPr>
              <a:t> </a:t>
            </a:r>
            <a:r>
              <a:rPr lang="en-US" sz="2400" dirty="0" smtClean="0">
                <a:solidFill>
                  <a:srgbClr val="00B0F0"/>
                </a:solidFill>
                <a:latin typeface="Lucida Console" pitchFamily="49" charset="0"/>
              </a:rPr>
              <a:t>Uplift </a:t>
            </a:r>
            <a:r>
              <a:rPr lang="en-US" sz="2400" dirty="0" smtClean="0">
                <a:solidFill>
                  <a:srgbClr val="00B0F0"/>
                </a:solidFill>
                <a:latin typeface="Lucida Console" pitchFamily="49" charset="0"/>
              </a:rPr>
              <a:t>modeling, also called true lift modeling and net modeling among other terms, aims to fine tune recommender models that target only the viewers who can be persuaded to watch the movie. </a:t>
            </a:r>
            <a:endParaRPr lang="en-US" sz="2400" dirty="0" smtClean="0">
              <a:solidFill>
                <a:srgbClr val="00B0F0"/>
              </a:solidFill>
              <a:latin typeface="Lucida Console" pitchFamily="49" charset="0"/>
            </a:endParaRPr>
          </a:p>
          <a:p>
            <a:pPr lvl="1"/>
            <a:endParaRPr lang="en-US" sz="2400" dirty="0" smtClean="0">
              <a:solidFill>
                <a:srgbClr val="00B0F0"/>
              </a:solidFill>
              <a:latin typeface="Lucida Console" pitchFamily="49" charset="0"/>
            </a:endParaRPr>
          </a:p>
          <a:p>
            <a:pPr lvl="1"/>
            <a:r>
              <a:rPr lang="en-US" sz="2400" dirty="0" smtClean="0">
                <a:solidFill>
                  <a:srgbClr val="00B0F0"/>
                </a:solidFill>
                <a:latin typeface="Lucida Console" pitchFamily="49" charset="0"/>
              </a:rPr>
              <a:t>This </a:t>
            </a:r>
            <a:r>
              <a:rPr lang="en-US" sz="2400" dirty="0" smtClean="0">
                <a:solidFill>
                  <a:srgbClr val="00B0F0"/>
                </a:solidFill>
                <a:latin typeface="Lucida Console" pitchFamily="49" charset="0"/>
              </a:rPr>
              <a:t>approach can be used to develop a focused target marketing model </a:t>
            </a:r>
            <a:r>
              <a:rPr lang="en-US" sz="2400" dirty="0" smtClean="0">
                <a:solidFill>
                  <a:srgbClr val="FF0000"/>
                </a:solidFill>
                <a:latin typeface="Lucida Console" pitchFamily="49" charset="0"/>
              </a:rPr>
              <a:t>that can maximize the revenues by personalized contacts and promotions to the viewer</a:t>
            </a:r>
            <a:r>
              <a:rPr lang="en-US" sz="2400" dirty="0" smtClean="0">
                <a:solidFill>
                  <a:srgbClr val="00B0F0"/>
                </a:solidFill>
                <a:latin typeface="Lucida Console" pitchFamily="49" charset="0"/>
              </a:rPr>
              <a:t>.</a:t>
            </a:r>
            <a:endParaRPr lang="en-US" sz="2800" dirty="0" smtClean="0">
              <a:solidFill>
                <a:srgbClr val="00B0F0"/>
              </a:solidFill>
              <a:latin typeface="Lucida Console" pitchFamily="49" charset="0"/>
            </a:endParaRPr>
          </a:p>
          <a:p>
            <a:r>
              <a:rPr lang="en-US" sz="2400" dirty="0" smtClean="0">
                <a:latin typeface="Lucida Console" pitchFamily="49" charset="0"/>
              </a:rPr>
              <a:t> </a:t>
            </a:r>
            <a:endParaRPr lang="en-US" sz="2400" dirty="0" smtClean="0">
              <a:latin typeface="Lucida Console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60C96-41F2-4FA0-B273-F74E8582B2BC}" type="datetime3">
              <a:rPr lang="en-US" smtClean="0"/>
              <a:pPr/>
              <a:t>18 December 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Recommender system for Movielens dataset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345474" y="2455817"/>
            <a:ext cx="9117875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300000" rev="0"/>
              </a:camera>
              <a:lightRig rig="threePt" dir="t"/>
            </a:scene3d>
          </a:bodyPr>
          <a:lstStyle/>
          <a:p>
            <a:pPr algn="ctr"/>
            <a:r>
              <a:rPr lang="en-US" sz="3600" dirty="0" smtClean="0">
                <a:ln cmpd="sng">
                  <a:solidFill>
                    <a:schemeClr val="tx1"/>
                  </a:solidFill>
                  <a:prstDash val="solid"/>
                </a:ln>
                <a:latin typeface="Lucida Console" pitchFamily="49" charset="0"/>
              </a:rPr>
              <a:t>Thank you!</a:t>
            </a:r>
            <a:endParaRPr lang="en-US" sz="3600" dirty="0">
              <a:ln cmpd="sng">
                <a:solidFill>
                  <a:schemeClr val="tx1"/>
                </a:solidFill>
                <a:prstDash val="solid"/>
              </a:ln>
              <a:latin typeface="Lucida Console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60C96-41F2-4FA0-B273-F74E8582B2BC}" type="datetime3">
              <a:rPr lang="en-US" smtClean="0"/>
              <a:pPr/>
              <a:t>18 December 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Recommender system for Movielens dataset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18672" y="169772"/>
            <a:ext cx="10071100" cy="6921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-5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  <a:ea typeface="+mj-ea"/>
                <a:cs typeface="+mj-cs"/>
              </a:rPr>
              <a:t>The Problem Statement (2)</a:t>
            </a:r>
            <a:endParaRPr kumimoji="0" lang="en-US" sz="3600" b="0" i="0" u="none" strike="noStrike" kern="1200" cap="none" spc="-5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ucida Console" pitchFamily="49" charset="0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65499" y="733246"/>
            <a:ext cx="1072575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endParaRPr lang="en-US" sz="2800" dirty="0" smtClean="0">
              <a:solidFill>
                <a:srgbClr val="FF3300"/>
              </a:solidFill>
              <a:latin typeface="Lucida Console" pitchFamily="49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FF3300"/>
                </a:solidFill>
                <a:latin typeface="Lucida Console" pitchFamily="49" charset="0"/>
              </a:rPr>
              <a:t> </a:t>
            </a:r>
            <a:r>
              <a:rPr lang="en-US" sz="2800" dirty="0" smtClean="0">
                <a:latin typeface="Lucida Console" pitchFamily="49" charset="0"/>
              </a:rPr>
              <a:t>Some of the practical applications –</a:t>
            </a:r>
          </a:p>
          <a:p>
            <a:endParaRPr lang="en-US" sz="2800" dirty="0" smtClean="0">
              <a:latin typeface="Lucida Console" pitchFamily="49" charset="0"/>
            </a:endParaRPr>
          </a:p>
          <a:p>
            <a:r>
              <a:rPr lang="en-US" sz="2800" dirty="0" smtClean="0">
                <a:latin typeface="Lucida Console" pitchFamily="49" charset="0"/>
              </a:rPr>
              <a:t> </a:t>
            </a:r>
            <a:endParaRPr lang="en-US" sz="2800" dirty="0" smtClean="0">
              <a:solidFill>
                <a:srgbClr val="FF3300"/>
              </a:solidFill>
              <a:latin typeface="Lucida Console" pitchFamily="49" charset="0"/>
            </a:endParaRPr>
          </a:p>
          <a:p>
            <a:r>
              <a:rPr lang="en-US" sz="2800" dirty="0" smtClean="0">
                <a:solidFill>
                  <a:srgbClr val="FF3300"/>
                </a:solidFill>
                <a:latin typeface="Lucida Console" pitchFamily="49" charset="0"/>
              </a:rPr>
              <a:t>                         </a:t>
            </a:r>
            <a:endParaRPr lang="en-US" sz="2800" dirty="0">
              <a:solidFill>
                <a:srgbClr val="FF3300"/>
              </a:solidFill>
              <a:latin typeface="Lucida Console" pitchFamily="49" charset="0"/>
            </a:endParaRP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9265" y="3230600"/>
            <a:ext cx="2438027" cy="15190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4407" y="5055173"/>
            <a:ext cx="2906114" cy="1152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552" y="1803991"/>
            <a:ext cx="1505474" cy="21768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0315" y="1933752"/>
            <a:ext cx="2990850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678" y="4321669"/>
            <a:ext cx="3710397" cy="16287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0905" y="1644634"/>
            <a:ext cx="1924050" cy="249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7525" y="1725001"/>
            <a:ext cx="4176464" cy="11523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2518" y="3080667"/>
            <a:ext cx="1859493" cy="2951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60C96-41F2-4FA0-B273-F74E8582B2BC}" type="datetime3">
              <a:rPr lang="en-US" smtClean="0"/>
              <a:pPr/>
              <a:t>18 December 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Recommender system for Movielens dataset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18672" y="169772"/>
            <a:ext cx="10071100" cy="6921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-5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  <a:ea typeface="+mj-ea"/>
                <a:cs typeface="+mj-cs"/>
              </a:rPr>
              <a:t>Dataset being analyzed</a:t>
            </a:r>
            <a:endParaRPr kumimoji="0" lang="en-US" sz="3600" b="0" i="0" u="none" strike="noStrike" kern="1200" cap="none" spc="-5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ucida Console" pitchFamily="49" charset="0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65499" y="733246"/>
            <a:ext cx="10595129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endParaRPr lang="en-US" sz="2800" dirty="0" smtClean="0">
              <a:solidFill>
                <a:srgbClr val="FF3300"/>
              </a:solidFill>
              <a:latin typeface="Lucida Console" pitchFamily="49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FF3300"/>
                </a:solidFill>
                <a:latin typeface="Lucida Console" pitchFamily="49" charset="0"/>
              </a:rPr>
              <a:t> </a:t>
            </a:r>
            <a:r>
              <a:rPr lang="en-US" sz="2400" dirty="0" smtClean="0">
                <a:latin typeface="Lucida Console" pitchFamily="49" charset="0"/>
              </a:rPr>
              <a:t>As recommendation engines have been successfully implemented to recommend movies. For this project we analyze the MovieLens dataset. </a:t>
            </a:r>
          </a:p>
          <a:p>
            <a:pPr>
              <a:buFont typeface="Arial" pitchFamily="34" charset="0"/>
              <a:buChar char="•"/>
            </a:pPr>
            <a:endParaRPr lang="en-US" sz="2400" dirty="0" smtClean="0">
              <a:solidFill>
                <a:srgbClr val="FF3300"/>
              </a:solidFill>
              <a:latin typeface="Lucida Console" pitchFamily="49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FF3300"/>
                </a:solidFill>
                <a:latin typeface="Lucida Console" pitchFamily="49" charset="0"/>
              </a:rPr>
              <a:t> </a:t>
            </a:r>
            <a:r>
              <a:rPr lang="en-US" sz="2400" dirty="0" smtClean="0">
                <a:latin typeface="Lucida Console" pitchFamily="49" charset="0"/>
              </a:rPr>
              <a:t>The MovieLens dataset The MovieLens datasets are widely used in education, research, and industry</a:t>
            </a:r>
            <a:r>
              <a:rPr lang="en-US" sz="2800" dirty="0" smtClean="0">
                <a:latin typeface="Lucida Console" pitchFamily="49" charset="0"/>
              </a:rPr>
              <a:t>.</a:t>
            </a:r>
          </a:p>
          <a:p>
            <a:endParaRPr lang="en-US" sz="2800" dirty="0" smtClean="0">
              <a:solidFill>
                <a:srgbClr val="FF3300"/>
              </a:solidFill>
              <a:latin typeface="Lucida Console" pitchFamily="49" charset="0"/>
            </a:endParaRPr>
          </a:p>
          <a:p>
            <a:r>
              <a:rPr lang="en-US" sz="2800" dirty="0" smtClean="0">
                <a:solidFill>
                  <a:srgbClr val="FF3300"/>
                </a:solidFill>
                <a:latin typeface="Lucida Console" pitchFamily="49" charset="0"/>
              </a:rPr>
              <a:t>                         </a:t>
            </a:r>
            <a:endParaRPr lang="en-US" sz="2800" dirty="0">
              <a:solidFill>
                <a:srgbClr val="FF3300"/>
              </a:solidFill>
              <a:latin typeface="Lucida Console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60C96-41F2-4FA0-B273-F74E8582B2BC}" type="datetime3">
              <a:rPr lang="en-US" smtClean="0"/>
              <a:pPr/>
              <a:t>18 December 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Recommender system for Movielens dataset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18672" y="169772"/>
            <a:ext cx="10071100" cy="6921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lvl="0" algn="ctr" defTabSz="914400">
              <a:lnSpc>
                <a:spcPct val="85000"/>
              </a:lnSpc>
              <a:spcBef>
                <a:spcPct val="0"/>
              </a:spcBef>
              <a:defRPr/>
            </a:pPr>
            <a:r>
              <a:rPr lang="en-US" sz="3600" spc="-50" dirty="0" smtClean="0">
                <a:latin typeface="Lucida Console" pitchFamily="49" charset="0"/>
              </a:rPr>
              <a:t>Dataset being analyzed (2)</a:t>
            </a:r>
            <a:endParaRPr lang="en-US" sz="3600" spc="-50" dirty="0">
              <a:latin typeface="Lucida Console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65499" y="733246"/>
            <a:ext cx="10817198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endParaRPr lang="en-US" sz="2800" dirty="0" smtClean="0">
              <a:solidFill>
                <a:srgbClr val="FF3300"/>
              </a:solidFill>
              <a:latin typeface="Lucida Console" pitchFamily="49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FF3300"/>
                </a:solidFill>
                <a:latin typeface="Lucida Console" pitchFamily="49" charset="0"/>
              </a:rPr>
              <a:t> </a:t>
            </a:r>
            <a:r>
              <a:rPr lang="en-US" sz="2400" dirty="0" smtClean="0">
                <a:latin typeface="Lucida Console" pitchFamily="49" charset="0"/>
              </a:rPr>
              <a:t>These datasets are a product of member activity in the MovieLens movie recommendation system, an active research platform for building super efficient recommendation engines.</a:t>
            </a:r>
          </a:p>
          <a:p>
            <a:endParaRPr lang="en-US" sz="2400" dirty="0" smtClean="0">
              <a:solidFill>
                <a:srgbClr val="FF3300"/>
              </a:solidFill>
              <a:latin typeface="Lucida Console" pitchFamily="49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FF3300"/>
                </a:solidFill>
                <a:latin typeface="Lucida Console" pitchFamily="49" charset="0"/>
              </a:rPr>
              <a:t> </a:t>
            </a:r>
            <a:r>
              <a:rPr lang="en-US" sz="2400" dirty="0" smtClean="0">
                <a:latin typeface="Lucida Console" pitchFamily="49" charset="0"/>
              </a:rPr>
              <a:t>Some dataset metric of the MovieLens dataset is tabulated below</a:t>
            </a:r>
            <a:r>
              <a:rPr lang="en-US" sz="2800" dirty="0" smtClean="0">
                <a:latin typeface="Lucida Console" pitchFamily="49" charset="0"/>
              </a:rPr>
              <a:t>.</a:t>
            </a:r>
          </a:p>
          <a:p>
            <a:pPr>
              <a:buFont typeface="Arial" pitchFamily="34" charset="0"/>
              <a:buChar char="•"/>
            </a:pPr>
            <a:endParaRPr lang="en-US" sz="2800" dirty="0" smtClean="0">
              <a:latin typeface="Lucida Console" pitchFamily="49" charset="0"/>
            </a:endParaRPr>
          </a:p>
          <a:p>
            <a:endParaRPr lang="en-US" sz="2800" dirty="0" smtClean="0">
              <a:latin typeface="Lucida Console" pitchFamily="49" charset="0"/>
            </a:endParaRPr>
          </a:p>
          <a:p>
            <a:endParaRPr lang="en-US" sz="2800" dirty="0" smtClean="0">
              <a:solidFill>
                <a:srgbClr val="FF3300"/>
              </a:solidFill>
              <a:latin typeface="Lucida Console" pitchFamily="49" charset="0"/>
            </a:endParaRPr>
          </a:p>
          <a:p>
            <a:r>
              <a:rPr lang="en-US" sz="2800" dirty="0" smtClean="0">
                <a:solidFill>
                  <a:srgbClr val="FF3300"/>
                </a:solidFill>
                <a:latin typeface="Lucida Console" pitchFamily="49" charset="0"/>
              </a:rPr>
              <a:t>                         </a:t>
            </a:r>
            <a:endParaRPr lang="en-US" sz="2800" dirty="0">
              <a:solidFill>
                <a:srgbClr val="FF3300"/>
              </a:solidFill>
              <a:latin typeface="Lucida Console" pitchFamily="49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18811" y="3525366"/>
            <a:ext cx="4193177" cy="2722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60C96-41F2-4FA0-B273-F74E8582B2BC}" type="datetime3">
              <a:rPr lang="en-US" smtClean="0"/>
              <a:pPr/>
              <a:t>18 December 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Recommender system for Movielens dataset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18672" y="169772"/>
            <a:ext cx="10071100" cy="6921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lvl="0" algn="ctr" defTabSz="914400">
              <a:lnSpc>
                <a:spcPct val="85000"/>
              </a:lnSpc>
              <a:spcBef>
                <a:spcPct val="0"/>
              </a:spcBef>
              <a:defRPr/>
            </a:pPr>
            <a:r>
              <a:rPr lang="en-US" sz="3600" spc="-50" dirty="0" smtClean="0">
                <a:latin typeface="Lucida Console" pitchFamily="49" charset="0"/>
              </a:rPr>
              <a:t>Software used for the Recommender</a:t>
            </a:r>
            <a:endParaRPr lang="en-US" sz="3600" spc="-50" dirty="0">
              <a:latin typeface="Lucida Console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65499" y="733246"/>
            <a:ext cx="10595129" cy="6617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endParaRPr lang="en-US" sz="2800" dirty="0" smtClean="0">
              <a:solidFill>
                <a:srgbClr val="FF3300"/>
              </a:solidFill>
              <a:latin typeface="Lucida Console" pitchFamily="49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FF3300"/>
                </a:solidFill>
                <a:latin typeface="Lucida Console" pitchFamily="49" charset="0"/>
              </a:rPr>
              <a:t> </a:t>
            </a:r>
            <a:r>
              <a:rPr lang="en-US" sz="2400" dirty="0" smtClean="0">
                <a:latin typeface="Lucida Console" pitchFamily="49" charset="0"/>
              </a:rPr>
              <a:t>We choose R – Statistical programming language as it provides a package, ‘RecommenderLab’ that helps in fast prototyping of recommendation algorithms. </a:t>
            </a:r>
          </a:p>
          <a:p>
            <a:pPr>
              <a:buFont typeface="Arial" pitchFamily="34" charset="0"/>
              <a:buChar char="•"/>
            </a:pPr>
            <a:endParaRPr lang="en-US" sz="2400" dirty="0" smtClean="0">
              <a:solidFill>
                <a:srgbClr val="FF3300"/>
              </a:solidFill>
              <a:latin typeface="Lucida Console" pitchFamily="49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FF3300"/>
                </a:solidFill>
                <a:latin typeface="Lucida Console" pitchFamily="49" charset="0"/>
              </a:rPr>
              <a:t> </a:t>
            </a:r>
            <a:r>
              <a:rPr lang="en-US" sz="2400" dirty="0" smtClean="0">
                <a:latin typeface="Lucida Console" pitchFamily="49" charset="0"/>
              </a:rPr>
              <a:t>By using the algorithms available in Recommenderlab package, we can achieve 2-fold purpose:</a:t>
            </a:r>
          </a:p>
          <a:p>
            <a:pPr>
              <a:buFont typeface="Arial" pitchFamily="34" charset="0"/>
              <a:buChar char="•"/>
            </a:pPr>
            <a:endParaRPr lang="en-US" sz="2400" dirty="0" smtClean="0">
              <a:latin typeface="Lucida Console" pitchFamily="49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sz="2400" dirty="0" smtClean="0">
                <a:latin typeface="Lucida Console" pitchFamily="49" charset="0"/>
              </a:rPr>
              <a:t>Predict the ratings for the movies that the user has not seen.</a:t>
            </a:r>
          </a:p>
          <a:p>
            <a:pPr lvl="1"/>
            <a:endParaRPr lang="en-US" sz="2400" dirty="0" smtClean="0">
              <a:latin typeface="Lucida Console" pitchFamily="49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sz="2400" dirty="0" smtClean="0">
                <a:latin typeface="Lucida Console" pitchFamily="49" charset="0"/>
              </a:rPr>
              <a:t>After having predicted all the ratings for the user, we can make a top-N recommendation for the users. This top-N recommendation list can be further drilled down for the genre preferred by the user.</a:t>
            </a:r>
          </a:p>
          <a:p>
            <a:endParaRPr lang="en-US" sz="2800" dirty="0" smtClean="0">
              <a:solidFill>
                <a:srgbClr val="FF3300"/>
              </a:solidFill>
              <a:latin typeface="Lucida Console" pitchFamily="49" charset="0"/>
            </a:endParaRPr>
          </a:p>
          <a:p>
            <a:r>
              <a:rPr lang="en-US" sz="2800" dirty="0" smtClean="0">
                <a:solidFill>
                  <a:srgbClr val="FF3300"/>
                </a:solidFill>
                <a:latin typeface="Lucida Console" pitchFamily="49" charset="0"/>
              </a:rPr>
              <a:t>                         </a:t>
            </a:r>
            <a:endParaRPr lang="en-US" sz="2800" dirty="0">
              <a:solidFill>
                <a:srgbClr val="FF3300"/>
              </a:solidFill>
              <a:latin typeface="Lucida Console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60C96-41F2-4FA0-B273-F74E8582B2BC}" type="datetime3">
              <a:rPr lang="en-US" smtClean="0"/>
              <a:pPr/>
              <a:t>18 December 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Recommender system for Movielens dataset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18672" y="169772"/>
            <a:ext cx="10071100" cy="6921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lvl="0" algn="ctr" defTabSz="914400">
              <a:lnSpc>
                <a:spcPct val="85000"/>
              </a:lnSpc>
              <a:spcBef>
                <a:spcPct val="0"/>
              </a:spcBef>
              <a:defRPr/>
            </a:pPr>
            <a:r>
              <a:rPr lang="en-US" sz="3600" spc="-50" dirty="0" smtClean="0">
                <a:latin typeface="Lucida Console" pitchFamily="49" charset="0"/>
              </a:rPr>
              <a:t>Approaches to Recommender Engine</a:t>
            </a:r>
            <a:endParaRPr lang="en-US" sz="3600" spc="-50" dirty="0">
              <a:latin typeface="Lucida Console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65499" y="733246"/>
            <a:ext cx="1059512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endParaRPr lang="en-US" sz="2800" dirty="0" smtClean="0">
              <a:solidFill>
                <a:srgbClr val="FF3300"/>
              </a:solidFill>
              <a:latin typeface="Lucida Console" pitchFamily="49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FF3300"/>
                </a:solidFill>
                <a:latin typeface="Lucida Console" pitchFamily="49" charset="0"/>
              </a:rPr>
              <a:t> </a:t>
            </a:r>
            <a:r>
              <a:rPr lang="en-US" sz="2400" dirty="0" smtClean="0">
                <a:latin typeface="Lucida Console" pitchFamily="49" charset="0"/>
              </a:rPr>
              <a:t>Basically there are approaches for recommendation engines </a:t>
            </a:r>
          </a:p>
          <a:p>
            <a:pPr lvl="1">
              <a:buFont typeface="Wingdings" pitchFamily="2" charset="2"/>
              <a:buChar char="Ø"/>
            </a:pPr>
            <a:endParaRPr lang="en-US" sz="2400" dirty="0" smtClean="0">
              <a:latin typeface="Lucida Console" pitchFamily="49" charset="0"/>
            </a:endParaRPr>
          </a:p>
          <a:p>
            <a:pPr lvl="1" algn="just">
              <a:buFont typeface="Wingdings" pitchFamily="2" charset="2"/>
              <a:buChar char="Ø"/>
            </a:pPr>
            <a:r>
              <a:rPr lang="en-US" sz="2400" dirty="0" smtClean="0">
                <a:latin typeface="Lucida Console" pitchFamily="49" charset="0"/>
              </a:rPr>
              <a:t> </a:t>
            </a:r>
            <a:r>
              <a:rPr lang="en-US" sz="2400" dirty="0" smtClean="0">
                <a:solidFill>
                  <a:srgbClr val="00B0F0"/>
                </a:solidFill>
                <a:latin typeface="Lucida Console" pitchFamily="49" charset="0"/>
              </a:rPr>
              <a:t>Collaborative </a:t>
            </a:r>
            <a:r>
              <a:rPr lang="en-US" sz="2400" dirty="0" smtClean="0">
                <a:solidFill>
                  <a:srgbClr val="00B0F0"/>
                </a:solidFill>
                <a:latin typeface="Lucida Console" pitchFamily="49" charset="0"/>
              </a:rPr>
              <a:t>Filtering (a.k.a. social filtering)</a:t>
            </a:r>
          </a:p>
          <a:p>
            <a:pPr lvl="1" algn="just">
              <a:buFont typeface="Wingdings" pitchFamily="2" charset="2"/>
              <a:buChar char="Ø"/>
            </a:pPr>
            <a:endParaRPr lang="en-US" sz="2400" dirty="0" smtClean="0">
              <a:latin typeface="Lucida Console" pitchFamily="49" charset="0"/>
            </a:endParaRPr>
          </a:p>
          <a:p>
            <a:pPr lvl="1" algn="just">
              <a:buFont typeface="Wingdings" pitchFamily="2" charset="2"/>
              <a:buChar char="Ø"/>
            </a:pPr>
            <a:r>
              <a:rPr lang="en-US" sz="2400" dirty="0" smtClean="0">
                <a:latin typeface="Lucida Console" pitchFamily="49" charset="0"/>
              </a:rPr>
              <a:t> </a:t>
            </a:r>
            <a:r>
              <a:rPr lang="en-US" sz="2400" dirty="0" smtClean="0">
                <a:solidFill>
                  <a:srgbClr val="00B0F0"/>
                </a:solidFill>
                <a:latin typeface="Lucida Console" pitchFamily="49" charset="0"/>
              </a:rPr>
              <a:t>Content-based</a:t>
            </a:r>
            <a:endParaRPr lang="en-US" sz="2400" dirty="0" smtClean="0">
              <a:solidFill>
                <a:srgbClr val="00B0F0"/>
              </a:solidFill>
              <a:latin typeface="Lucida Console" pitchFamily="49" charset="0"/>
            </a:endParaRPr>
          </a:p>
          <a:p>
            <a:pPr lvl="1">
              <a:buFont typeface="Wingdings" pitchFamily="2" charset="2"/>
              <a:buChar char="Ø"/>
            </a:pPr>
            <a:endParaRPr lang="en-US" sz="2400" dirty="0" smtClean="0">
              <a:latin typeface="Lucida Console" pitchFamily="49" charset="0"/>
            </a:endParaRPr>
          </a:p>
          <a:p>
            <a:pPr lvl="1"/>
            <a:endParaRPr lang="en-US" sz="2400" dirty="0" smtClean="0">
              <a:latin typeface="Lucida Console" pitchFamily="49" charset="0"/>
            </a:endParaRPr>
          </a:p>
          <a:p>
            <a:endParaRPr lang="en-US" sz="2800" dirty="0" smtClean="0">
              <a:solidFill>
                <a:srgbClr val="FF3300"/>
              </a:solidFill>
              <a:latin typeface="Lucida Console" pitchFamily="49" charset="0"/>
            </a:endParaRPr>
          </a:p>
          <a:p>
            <a:r>
              <a:rPr lang="en-US" sz="2800" dirty="0" smtClean="0">
                <a:solidFill>
                  <a:srgbClr val="FF3300"/>
                </a:solidFill>
                <a:latin typeface="Lucida Console" pitchFamily="49" charset="0"/>
              </a:rPr>
              <a:t>                         </a:t>
            </a:r>
            <a:endParaRPr lang="en-US" sz="2800" dirty="0">
              <a:solidFill>
                <a:srgbClr val="FF3300"/>
              </a:solidFill>
              <a:latin typeface="Lucida Console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60C96-41F2-4FA0-B273-F74E8582B2BC}" type="datetime3">
              <a:rPr lang="en-US" smtClean="0"/>
              <a:pPr/>
              <a:t>18 December 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Recommender system for Movielens dataset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18672" y="169772"/>
            <a:ext cx="10071100" cy="6921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lvl="0" algn="ctr" defTabSz="914400">
              <a:lnSpc>
                <a:spcPct val="85000"/>
              </a:lnSpc>
              <a:spcBef>
                <a:spcPct val="0"/>
              </a:spcBef>
              <a:defRPr/>
            </a:pPr>
            <a:r>
              <a:rPr lang="en-US" sz="3600" spc="-50" dirty="0" smtClean="0">
                <a:latin typeface="Lucida Console" pitchFamily="49" charset="0"/>
              </a:rPr>
              <a:t>Approaches to Recommender Engine (2)</a:t>
            </a:r>
            <a:endParaRPr lang="en-US" sz="3600" spc="-50" dirty="0">
              <a:latin typeface="Lucida Console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65499" y="733246"/>
            <a:ext cx="1059512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endParaRPr lang="en-US" sz="2800" dirty="0" smtClean="0">
              <a:solidFill>
                <a:srgbClr val="FF3300"/>
              </a:solidFill>
              <a:latin typeface="Lucida Console" pitchFamily="49" charset="0"/>
            </a:endParaRPr>
          </a:p>
          <a:p>
            <a:r>
              <a:rPr lang="en-US" sz="2400" dirty="0" smtClean="0">
                <a:latin typeface="Lucida Console" pitchFamily="49" charset="0"/>
              </a:rPr>
              <a:t>Collaborative Filtering - </a:t>
            </a:r>
          </a:p>
          <a:p>
            <a:endParaRPr lang="en-US" sz="2400" dirty="0" smtClean="0">
              <a:latin typeface="Lucida Console" pitchFamily="49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FF3300"/>
                </a:solidFill>
                <a:latin typeface="Lucida Console" pitchFamily="49" charset="0"/>
              </a:rPr>
              <a:t> </a:t>
            </a:r>
            <a:r>
              <a:rPr lang="en-US" sz="2400" dirty="0" smtClean="0">
                <a:latin typeface="Lucida Console" pitchFamily="49" charset="0"/>
              </a:rPr>
              <a:t>Maintain a database of many users’ ratings of a variety of items.</a:t>
            </a:r>
          </a:p>
          <a:p>
            <a:endParaRPr lang="en-US" sz="2400" dirty="0" smtClean="0">
              <a:latin typeface="Lucida Console" pitchFamily="49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FF3300"/>
                </a:solidFill>
                <a:latin typeface="Lucida Console" pitchFamily="49" charset="0"/>
              </a:rPr>
              <a:t> </a:t>
            </a:r>
            <a:r>
              <a:rPr lang="en-US" sz="2400" dirty="0" smtClean="0">
                <a:latin typeface="Lucida Console" pitchFamily="49" charset="0"/>
              </a:rPr>
              <a:t>For a given user, find other similar users whose ratings strongly correlate with the current user.</a:t>
            </a:r>
          </a:p>
          <a:p>
            <a:endParaRPr lang="en-US" sz="2400" dirty="0" smtClean="0">
              <a:latin typeface="Lucida Console" pitchFamily="49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FF3300"/>
                </a:solidFill>
                <a:latin typeface="Lucida Console" pitchFamily="49" charset="0"/>
              </a:rPr>
              <a:t> </a:t>
            </a:r>
            <a:r>
              <a:rPr lang="en-US" sz="2400" dirty="0" smtClean="0">
                <a:latin typeface="Lucida Console" pitchFamily="49" charset="0"/>
              </a:rPr>
              <a:t>Recommend items rated highly by these similar users, but not rated by the current user.</a:t>
            </a:r>
          </a:p>
          <a:p>
            <a:endParaRPr lang="en-US" sz="2400" dirty="0" smtClean="0">
              <a:latin typeface="Lucida Console" pitchFamily="49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FF3300"/>
                </a:solidFill>
                <a:latin typeface="Lucida Console" pitchFamily="49" charset="0"/>
              </a:rPr>
              <a:t> </a:t>
            </a:r>
            <a:r>
              <a:rPr lang="en-US" sz="2400" dirty="0" smtClean="0">
                <a:latin typeface="Lucida Console" pitchFamily="49" charset="0"/>
              </a:rPr>
              <a:t>Almost all existing commercial recommenders use this approach (e.g. Amazon)</a:t>
            </a:r>
            <a:r>
              <a:rPr lang="en-US" sz="2800" dirty="0" smtClean="0">
                <a:solidFill>
                  <a:srgbClr val="FF3300"/>
                </a:solidFill>
                <a:latin typeface="Lucida Console" pitchFamily="49" charset="0"/>
              </a:rPr>
              <a:t>.                       </a:t>
            </a:r>
            <a:endParaRPr lang="en-US" sz="2800" dirty="0">
              <a:solidFill>
                <a:srgbClr val="FF3300"/>
              </a:solidFill>
              <a:latin typeface="Lucida Console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60C96-41F2-4FA0-B273-F74E8582B2BC}" type="datetime3">
              <a:rPr lang="en-US" smtClean="0"/>
              <a:pPr/>
              <a:t>18 December 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Recommender system for Movielens dataset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18672" y="0"/>
            <a:ext cx="10071100" cy="6921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lvl="0" algn="ctr" defTabSz="914400">
              <a:lnSpc>
                <a:spcPct val="85000"/>
              </a:lnSpc>
              <a:spcBef>
                <a:spcPct val="0"/>
              </a:spcBef>
              <a:defRPr/>
            </a:pPr>
            <a:r>
              <a:rPr lang="en-US" sz="3600" spc="-50" dirty="0" smtClean="0">
                <a:latin typeface="Lucida Console" pitchFamily="49" charset="0"/>
              </a:rPr>
              <a:t>Approaches to Recommender Engine (3)</a:t>
            </a:r>
            <a:endParaRPr lang="en-US" sz="3600" spc="-50" dirty="0">
              <a:latin typeface="Lucida Console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52437" y="641807"/>
            <a:ext cx="10595129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endParaRPr lang="en-US" sz="2800" dirty="0" smtClean="0">
              <a:solidFill>
                <a:srgbClr val="FF3300"/>
              </a:solidFill>
              <a:latin typeface="Lucida Console" pitchFamily="49" charset="0"/>
            </a:endParaRPr>
          </a:p>
          <a:p>
            <a:r>
              <a:rPr lang="en-US" sz="2400" dirty="0" smtClean="0">
                <a:latin typeface="Lucida Console" pitchFamily="49" charset="0"/>
              </a:rPr>
              <a:t>Problems with Collaborative Filtering - </a:t>
            </a:r>
          </a:p>
          <a:p>
            <a:endParaRPr lang="en-US" sz="2400" dirty="0" smtClean="0">
              <a:latin typeface="Lucida Console" pitchFamily="49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FF3300"/>
                </a:solidFill>
                <a:latin typeface="Lucida Console" pitchFamily="49" charset="0"/>
              </a:rPr>
              <a:t> </a:t>
            </a:r>
            <a:r>
              <a:rPr lang="en-US" sz="2400" dirty="0" smtClean="0">
                <a:solidFill>
                  <a:srgbClr val="FF0000"/>
                </a:solidFill>
                <a:latin typeface="Lucida Console" pitchFamily="49" charset="0"/>
              </a:rPr>
              <a:t>Cold Start</a:t>
            </a:r>
            <a:r>
              <a:rPr lang="en-US" sz="2400" dirty="0" smtClean="0">
                <a:latin typeface="Lucida Console" pitchFamily="49" charset="0"/>
              </a:rPr>
              <a:t>: There needs to be enough other users already in the system to find a match.</a:t>
            </a:r>
          </a:p>
          <a:p>
            <a:endParaRPr lang="en-US" sz="2400" dirty="0" smtClean="0">
              <a:latin typeface="Lucida Console" pitchFamily="49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FF3300"/>
                </a:solidFill>
                <a:latin typeface="Lucida Console" pitchFamily="49" charset="0"/>
              </a:rPr>
              <a:t> </a:t>
            </a:r>
            <a:r>
              <a:rPr lang="en-US" sz="2400" dirty="0" smtClean="0">
                <a:solidFill>
                  <a:srgbClr val="FF0000"/>
                </a:solidFill>
                <a:latin typeface="Lucida Console" pitchFamily="49" charset="0"/>
              </a:rPr>
              <a:t>Sparsity</a:t>
            </a:r>
            <a:r>
              <a:rPr lang="en-US" sz="2400" dirty="0" smtClean="0">
                <a:latin typeface="Lucida Console" pitchFamily="49" charset="0"/>
              </a:rPr>
              <a:t>: If there are many items to be recommended, even if there are many users, the user/ratings matrix is sparse, and it is hard to find users that have rated the same items.</a:t>
            </a:r>
          </a:p>
          <a:p>
            <a:endParaRPr lang="en-US" sz="2400" dirty="0" smtClean="0">
              <a:latin typeface="Lucida Console" pitchFamily="49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FF3300"/>
                </a:solidFill>
                <a:latin typeface="Lucida Console" pitchFamily="49" charset="0"/>
              </a:rPr>
              <a:t> </a:t>
            </a:r>
            <a:r>
              <a:rPr lang="en-US" sz="2400" dirty="0" smtClean="0">
                <a:solidFill>
                  <a:srgbClr val="FF0000"/>
                </a:solidFill>
                <a:latin typeface="Lucida Console" pitchFamily="49" charset="0"/>
              </a:rPr>
              <a:t>First Rater</a:t>
            </a:r>
            <a:r>
              <a:rPr lang="en-US" sz="2400" dirty="0" smtClean="0">
                <a:latin typeface="Lucida Console" pitchFamily="49" charset="0"/>
              </a:rPr>
              <a:t>: Cannot recommend an item that has not been previously rated.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Lucida Console" pitchFamily="49" charset="0"/>
              </a:rPr>
              <a:t>	</a:t>
            </a:r>
            <a:r>
              <a:rPr lang="en-US" sz="2400" dirty="0" smtClean="0">
                <a:solidFill>
                  <a:srgbClr val="00B0F0"/>
                </a:solidFill>
                <a:latin typeface="Lucida Console" pitchFamily="49" charset="0"/>
              </a:rPr>
              <a:t>New </a:t>
            </a:r>
            <a:r>
              <a:rPr lang="en-US" sz="2400" dirty="0" smtClean="0">
                <a:solidFill>
                  <a:srgbClr val="00B0F0"/>
                </a:solidFill>
                <a:latin typeface="Lucida Console" pitchFamily="49" charset="0"/>
              </a:rPr>
              <a:t>items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Lucida Console" pitchFamily="49" charset="0"/>
              </a:rPr>
              <a:t> </a:t>
            </a:r>
            <a:r>
              <a:rPr lang="en-US" sz="2400" dirty="0" smtClean="0">
                <a:solidFill>
                  <a:srgbClr val="00B0F0"/>
                </a:solidFill>
                <a:latin typeface="Lucida Console" pitchFamily="49" charset="0"/>
              </a:rPr>
              <a:t>Esoteric items</a:t>
            </a:r>
            <a:r>
              <a:rPr lang="en-US" sz="2800" dirty="0" smtClean="0">
                <a:solidFill>
                  <a:srgbClr val="00B0F0"/>
                </a:solidFill>
                <a:latin typeface="Lucida Console" pitchFamily="49" charset="0"/>
              </a:rPr>
              <a:t>                      </a:t>
            </a:r>
            <a:endParaRPr lang="en-US" sz="2800" dirty="0">
              <a:solidFill>
                <a:srgbClr val="00B0F0"/>
              </a:solidFill>
              <a:latin typeface="Lucida Console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>
    <a:lnDef>
      <a:spPr>
        <a:ln w="31750">
          <a:solidFill>
            <a:srgbClr val="FF0000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=""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909</TotalTime>
  <Words>2071</Words>
  <Application>Microsoft Office PowerPoint</Application>
  <PresentationFormat>Custom</PresentationFormat>
  <Paragraphs>301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Retrospect</vt:lpstr>
      <vt:lpstr>* RECOMMENDER SYSTEM ANALYSIS FOR MOVIELENS DATASET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ABCD</dc:creator>
  <cp:lastModifiedBy>ABCD</cp:lastModifiedBy>
  <cp:revision>333</cp:revision>
  <dcterms:created xsi:type="dcterms:W3CDTF">2014-09-12T02:11:56Z</dcterms:created>
  <dcterms:modified xsi:type="dcterms:W3CDTF">2016-12-17T14:19:08Z</dcterms:modified>
</cp:coreProperties>
</file>