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7" r:id="rId3"/>
    <p:sldId id="257" r:id="rId4"/>
    <p:sldId id="259" r:id="rId5"/>
    <p:sldId id="268" r:id="rId6"/>
    <p:sldId id="260" r:id="rId7"/>
    <p:sldId id="261" r:id="rId8"/>
    <p:sldId id="285" r:id="rId9"/>
    <p:sldId id="286" r:id="rId10"/>
    <p:sldId id="262" r:id="rId11"/>
    <p:sldId id="269" r:id="rId12"/>
    <p:sldId id="264" r:id="rId13"/>
    <p:sldId id="271" r:id="rId14"/>
    <p:sldId id="281" r:id="rId15"/>
    <p:sldId id="284" r:id="rId16"/>
    <p:sldId id="275" r:id="rId17"/>
    <p:sldId id="270" r:id="rId18"/>
    <p:sldId id="272" r:id="rId19"/>
    <p:sldId id="273" r:id="rId20"/>
    <p:sldId id="274" r:id="rId21"/>
    <p:sldId id="280" r:id="rId22"/>
    <p:sldId id="279" r:id="rId23"/>
    <p:sldId id="277" r:id="rId24"/>
    <p:sldId id="278" r:id="rId25"/>
    <p:sldId id="276" r:id="rId26"/>
    <p:sldId id="266"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94660"/>
  </p:normalViewPr>
  <p:slideViewPr>
    <p:cSldViewPr snapToGrid="0">
      <p:cViewPr varScale="1">
        <p:scale>
          <a:sx n="97" d="100"/>
          <a:sy n="97" d="100"/>
        </p:scale>
        <p:origin x="1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49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209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1228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202279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92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350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64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61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8/4/2021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2273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t>8/4/2021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587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083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8/4/2021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34065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330450"/>
            <a:ext cx="10058400" cy="1984248"/>
          </a:xfrm>
        </p:spPr>
        <p:txBody>
          <a:bodyPr>
            <a:normAutofit/>
          </a:bodyPr>
          <a:lstStyle/>
          <a:p>
            <a:pPr algn="ctr"/>
            <a:r>
              <a:rPr lang="en-US" sz="3600" dirty="0"/>
              <a:t>A WEB BASED APPLICATON FOR PREDICTING</a:t>
            </a:r>
            <a:br>
              <a:rPr lang="en-US" sz="3600" dirty="0"/>
            </a:br>
            <a:r>
              <a:rPr lang="en-US" sz="3600" dirty="0"/>
              <a:t>LIVER DISEASE USING MACHINE LEARNING</a:t>
            </a:r>
            <a:endParaRPr lang="en-IN" sz="3600" dirty="0"/>
          </a:p>
        </p:txBody>
      </p:sp>
      <p:sp>
        <p:nvSpPr>
          <p:cNvPr id="6" name="TextBox 5">
            <a:extLst>
              <a:ext uri="{FF2B5EF4-FFF2-40B4-BE49-F238E27FC236}">
                <a16:creationId xmlns:a16="http://schemas.microsoft.com/office/drawing/2014/main" id="{D2E7697E-7C0C-4DED-9085-DA9BAE1AD24B}"/>
              </a:ext>
            </a:extLst>
          </p:cNvPr>
          <p:cNvSpPr txBox="1"/>
          <p:nvPr/>
        </p:nvSpPr>
        <p:spPr>
          <a:xfrm>
            <a:off x="1097280" y="4406462"/>
            <a:ext cx="3909848" cy="1754326"/>
          </a:xfrm>
          <a:prstGeom prst="rect">
            <a:avLst/>
          </a:prstGeom>
          <a:noFill/>
        </p:spPr>
        <p:txBody>
          <a:bodyPr wrap="square" rtlCol="0">
            <a:spAutoFit/>
          </a:bodyPr>
          <a:lstStyle/>
          <a:p>
            <a:r>
              <a:rPr lang="en-US" dirty="0"/>
              <a:t>PRESENTED BY</a:t>
            </a:r>
          </a:p>
          <a:p>
            <a:pPr marL="285750" indent="-285750">
              <a:buClr>
                <a:srgbClr val="00B050"/>
              </a:buClr>
              <a:buFont typeface="Arial" panose="020B0604020202020204" pitchFamily="34" charset="0"/>
              <a:buChar char="•"/>
            </a:pPr>
            <a:endParaRPr lang="en-US" dirty="0"/>
          </a:p>
          <a:p>
            <a:pPr marL="285750" indent="-285750">
              <a:buClr>
                <a:srgbClr val="00B050"/>
              </a:buClr>
              <a:buFont typeface="Arial" panose="020B0604020202020204" pitchFamily="34" charset="0"/>
              <a:buChar char="•"/>
            </a:pPr>
            <a:r>
              <a:rPr lang="en-US" dirty="0"/>
              <a:t>SWETHA M (921317104219)</a:t>
            </a:r>
          </a:p>
          <a:p>
            <a:pPr marL="285750" indent="-285750">
              <a:buClr>
                <a:srgbClr val="00B050"/>
              </a:buClr>
              <a:buFont typeface="Arial" panose="020B0604020202020204" pitchFamily="34" charset="0"/>
              <a:buChar char="•"/>
            </a:pPr>
            <a:r>
              <a:rPr lang="en-US" dirty="0"/>
              <a:t>SRI HARINI G J (921317104212)</a:t>
            </a:r>
          </a:p>
          <a:p>
            <a:pPr marL="285750" indent="-285750">
              <a:buClr>
                <a:srgbClr val="00B050"/>
              </a:buClr>
              <a:buFont typeface="Arial" panose="020B0604020202020204" pitchFamily="34" charset="0"/>
              <a:buChar char="•"/>
            </a:pPr>
            <a:r>
              <a:rPr lang="en-US" dirty="0"/>
              <a:t>VARNAMALYA G (921317104234)</a:t>
            </a:r>
          </a:p>
          <a:p>
            <a:pPr marL="285750" indent="-285750">
              <a:buClr>
                <a:srgbClr val="00B050"/>
              </a:buClr>
              <a:buFont typeface="Arial" panose="020B0604020202020204" pitchFamily="34" charset="0"/>
              <a:buChar char="•"/>
            </a:pPr>
            <a:r>
              <a:rPr lang="en-US" dirty="0"/>
              <a:t>VIJAY RAJ K (921317104241)</a:t>
            </a:r>
          </a:p>
        </p:txBody>
      </p:sp>
      <p:sp>
        <p:nvSpPr>
          <p:cNvPr id="7" name="TextBox 6">
            <a:extLst>
              <a:ext uri="{FF2B5EF4-FFF2-40B4-BE49-F238E27FC236}">
                <a16:creationId xmlns:a16="http://schemas.microsoft.com/office/drawing/2014/main" id="{FDDCAEA6-079E-4CC2-ADE0-1F536AB98C39}"/>
              </a:ext>
            </a:extLst>
          </p:cNvPr>
          <p:cNvSpPr txBox="1"/>
          <p:nvPr/>
        </p:nvSpPr>
        <p:spPr>
          <a:xfrm flipH="1">
            <a:off x="7640538" y="4406462"/>
            <a:ext cx="6118598" cy="1754326"/>
          </a:xfrm>
          <a:prstGeom prst="rect">
            <a:avLst/>
          </a:prstGeom>
          <a:noFill/>
        </p:spPr>
        <p:txBody>
          <a:bodyPr wrap="square" rtlCol="0">
            <a:spAutoFit/>
          </a:bodyPr>
          <a:lstStyle/>
          <a:p>
            <a:r>
              <a:rPr lang="en-US" dirty="0"/>
              <a:t>GUIDE NAME</a:t>
            </a:r>
          </a:p>
          <a:p>
            <a:endParaRPr lang="en-US" dirty="0"/>
          </a:p>
          <a:p>
            <a:r>
              <a:rPr lang="en-US" sz="1800" i="0" u="none" strike="noStrike" dirty="0">
                <a:solidFill>
                  <a:srgbClr val="000000"/>
                </a:solidFill>
                <a:effectLst/>
              </a:rPr>
              <a:t>Dr. N. UMA MAHESWARI, M.E., Ph.D.,</a:t>
            </a:r>
          </a:p>
          <a:p>
            <a:r>
              <a:rPr lang="en-US" dirty="0"/>
              <a:t>PROFESSOR,</a:t>
            </a:r>
          </a:p>
          <a:p>
            <a:r>
              <a:rPr lang="en-US" dirty="0"/>
              <a:t>DEPARTMENT OF CSE,</a:t>
            </a:r>
          </a:p>
          <a:p>
            <a:r>
              <a:rPr lang="en-US" dirty="0"/>
              <a:t>PSNACET.</a:t>
            </a:r>
          </a:p>
        </p:txBody>
      </p:sp>
      <p:pic>
        <p:nvPicPr>
          <p:cNvPr id="11" name="Picture 10">
            <a:extLst>
              <a:ext uri="{FF2B5EF4-FFF2-40B4-BE49-F238E27FC236}">
                <a16:creationId xmlns:a16="http://schemas.microsoft.com/office/drawing/2014/main" id="{F22F7F6C-66C6-409D-A763-D5894651ECF5}"/>
              </a:ext>
            </a:extLst>
          </p:cNvPr>
          <p:cNvPicPr>
            <a:picLocks noChangeAspect="1"/>
          </p:cNvPicPr>
          <p:nvPr/>
        </p:nvPicPr>
        <p:blipFill>
          <a:blip r:embed="rId2"/>
          <a:stretch>
            <a:fillRect/>
          </a:stretch>
        </p:blipFill>
        <p:spPr>
          <a:xfrm>
            <a:off x="1097280" y="697212"/>
            <a:ext cx="1095374" cy="1042987"/>
          </a:xfrm>
          <a:prstGeom prst="rect">
            <a:avLst/>
          </a:prstGeom>
        </p:spPr>
      </p:pic>
      <p:pic>
        <p:nvPicPr>
          <p:cNvPr id="13" name="Picture 12">
            <a:extLst>
              <a:ext uri="{FF2B5EF4-FFF2-40B4-BE49-F238E27FC236}">
                <a16:creationId xmlns:a16="http://schemas.microsoft.com/office/drawing/2014/main" id="{BDC4B8AC-006B-4296-ACF5-00B841A9CF34}"/>
              </a:ext>
            </a:extLst>
          </p:cNvPr>
          <p:cNvPicPr>
            <a:picLocks noChangeAspect="1"/>
          </p:cNvPicPr>
          <p:nvPr/>
        </p:nvPicPr>
        <p:blipFill>
          <a:blip r:embed="rId3"/>
          <a:stretch>
            <a:fillRect/>
          </a:stretch>
        </p:blipFill>
        <p:spPr>
          <a:xfrm>
            <a:off x="10243994" y="725788"/>
            <a:ext cx="911686" cy="1014411"/>
          </a:xfrm>
          <a:prstGeom prst="rect">
            <a:avLst/>
          </a:prstGeom>
        </p:spPr>
      </p:pic>
    </p:spTree>
    <p:extLst>
      <p:ext uri="{BB962C8B-B14F-4D97-AF65-F5344CB8AC3E}">
        <p14:creationId xmlns:p14="http://schemas.microsoft.com/office/powerpoint/2010/main" val="24578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Split UP</a:t>
            </a:r>
          </a:p>
        </p:txBody>
      </p:sp>
      <p:sp>
        <p:nvSpPr>
          <p:cNvPr id="3" name="Content Placeholder 2"/>
          <p:cNvSpPr>
            <a:spLocks noGrp="1"/>
          </p:cNvSpPr>
          <p:nvPr>
            <p:ph idx="1"/>
          </p:nvPr>
        </p:nvSpPr>
        <p:spPr/>
        <p:txBody>
          <a:bodyPr>
            <a:normAutofit fontScale="92500" lnSpcReduction="10000"/>
          </a:bodyPr>
          <a:lstStyle/>
          <a:p>
            <a:r>
              <a:rPr lang="en-IN" dirty="0"/>
              <a:t>Module 1:Data Collection</a:t>
            </a:r>
          </a:p>
          <a:p>
            <a:pPr lvl="1">
              <a:buFont typeface="Arial" panose="020B0604020202020204" pitchFamily="34" charset="0"/>
              <a:buChar char="•"/>
            </a:pPr>
            <a:r>
              <a:rPr lang="en-IN" dirty="0"/>
              <a:t>To achieve the goal, Data Engineering is the first step. Data Engineering consists of two processes, they are Data Collection and Data Pre-processing. Data Collection will be collected with meaningful parameters like age, blood test and so on.</a:t>
            </a:r>
          </a:p>
          <a:p>
            <a:r>
              <a:rPr lang="en-IN" dirty="0"/>
              <a:t>Module 2:Data Pre-processing</a:t>
            </a:r>
          </a:p>
          <a:p>
            <a:pPr lvl="1">
              <a:buFont typeface="Arial" panose="020B0604020202020204" pitchFamily="34" charset="0"/>
              <a:buChar char="•"/>
            </a:pPr>
            <a:r>
              <a:rPr lang="en-IN" dirty="0"/>
              <a:t>Collected data will be pre-processed which means encoding the categorical information in the data. Dropping unwanted parameters, scaling the parameter values to achieve normal distribution (Zero mean and Standard Deviation as one), handling missing values and so on.</a:t>
            </a:r>
          </a:p>
          <a:p>
            <a:r>
              <a:rPr lang="en-IN" dirty="0"/>
              <a:t>Module 3: Feature Engineering</a:t>
            </a:r>
          </a:p>
          <a:p>
            <a:pPr lvl="1">
              <a:buFont typeface="Arial" panose="020B0604020202020204" pitchFamily="34" charset="0"/>
              <a:buChar char="•"/>
            </a:pPr>
            <a:r>
              <a:rPr lang="en-IN" dirty="0"/>
              <a:t>After the Data Engineering process, Feature Engineering will be done. Feature Engineering is an important step to predict our output. The advantage of Feature Engineering is minimizing the parameter. For example, if our whole dataset contains 10 parameters, after feature engineering only three-parameter enough to predict the output with high efficiency. Feature Engineering based on correlation, co-variance, co-linearity and etc. Feature Engineering has many algorithms to predict correct correlated parameters.</a:t>
            </a:r>
          </a:p>
          <a:p>
            <a:endParaRPr lang="en-IN" dirty="0"/>
          </a:p>
        </p:txBody>
      </p:sp>
    </p:spTree>
    <p:extLst>
      <p:ext uri="{BB962C8B-B14F-4D97-AF65-F5344CB8AC3E}">
        <p14:creationId xmlns:p14="http://schemas.microsoft.com/office/powerpoint/2010/main" val="4011466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dirty="0"/>
              <a:t>Module 4: Machine Learning Algorithm</a:t>
            </a:r>
          </a:p>
          <a:p>
            <a:pPr lvl="1">
              <a:buFont typeface="Arial" panose="020B0604020202020204" pitchFamily="34" charset="0"/>
              <a:buChar char="•"/>
            </a:pPr>
            <a:r>
              <a:rPr lang="en-IN" dirty="0"/>
              <a:t>After the Feature engineering process, with selected features several Machine Learning Algorithm will be tested. Machine Learning Algorithms are Support Vector Machine, K-NN, Random Forest, Decision Tree, and Logistic. Accuracy of the model calculated by the confusion matrix. </a:t>
            </a:r>
          </a:p>
          <a:p>
            <a:r>
              <a:rPr lang="en-IN" dirty="0"/>
              <a:t>Module 5: Selection Of best Model</a:t>
            </a:r>
          </a:p>
          <a:p>
            <a:pPr lvl="1">
              <a:buFont typeface="Arial" panose="020B0604020202020204" pitchFamily="34" charset="0"/>
              <a:buChar char="•"/>
            </a:pPr>
            <a:r>
              <a:rPr lang="en-IN" dirty="0"/>
              <a:t>The final model will be optimized by selecting the best accuracy of the algorithm. This model helps to find the prediction of liver disease.</a:t>
            </a:r>
          </a:p>
          <a:p>
            <a:r>
              <a:rPr lang="en-IN" dirty="0"/>
              <a:t>Module 6:Web Development</a:t>
            </a:r>
          </a:p>
          <a:p>
            <a:pPr lvl="1">
              <a:buFont typeface="Arial" panose="020B0604020202020204" pitchFamily="34" charset="0"/>
              <a:buChar char="•"/>
            </a:pPr>
            <a:r>
              <a:rPr lang="en-IN" dirty="0"/>
              <a:t>The trained model will be saved and loaded for web development. With the help of a built model and with a selected feature our model can be able to predict the liver disease. Web development will have an input variable of selected features, by submitting the answer of the selected feature, the prediction will be done.</a:t>
            </a:r>
          </a:p>
          <a:p>
            <a:endParaRPr lang="en-IN" dirty="0"/>
          </a:p>
        </p:txBody>
      </p:sp>
    </p:spTree>
    <p:extLst>
      <p:ext uri="{BB962C8B-B14F-4D97-AF65-F5344CB8AC3E}">
        <p14:creationId xmlns:p14="http://schemas.microsoft.com/office/powerpoint/2010/main" val="197278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Requirement</a:t>
            </a:r>
          </a:p>
        </p:txBody>
      </p:sp>
      <p:sp>
        <p:nvSpPr>
          <p:cNvPr id="3" name="Content Placeholder 2"/>
          <p:cNvSpPr>
            <a:spLocks noGrp="1"/>
          </p:cNvSpPr>
          <p:nvPr>
            <p:ph idx="1"/>
          </p:nvPr>
        </p:nvSpPr>
        <p:spPr>
          <a:xfrm>
            <a:off x="1097280" y="1921934"/>
            <a:ext cx="10058400" cy="2267888"/>
          </a:xfrm>
        </p:spPr>
        <p:txBody>
          <a:bodyPr>
            <a:normAutofit/>
          </a:bodyPr>
          <a:lstStyle/>
          <a:p>
            <a:pPr lvl="1">
              <a:buFont typeface="Arial" panose="020B0604020202020204" pitchFamily="34" charset="0"/>
              <a:buChar char="•"/>
            </a:pPr>
            <a:r>
              <a:rPr lang="en-IN" dirty="0"/>
              <a:t>Programming Language : Python</a:t>
            </a:r>
          </a:p>
          <a:p>
            <a:pPr lvl="1">
              <a:buFont typeface="Arial" panose="020B0604020202020204" pitchFamily="34" charset="0"/>
              <a:buChar char="•"/>
            </a:pPr>
            <a:r>
              <a:rPr lang="en-IN" dirty="0"/>
              <a:t>Web development: </a:t>
            </a:r>
          </a:p>
          <a:p>
            <a:pPr marL="201168" lvl="1" indent="0">
              <a:buNone/>
            </a:pPr>
            <a:r>
              <a:rPr lang="en-IN" dirty="0"/>
              <a:t>    Framework: Django</a:t>
            </a:r>
          </a:p>
          <a:p>
            <a:pPr marL="201168" lvl="1" indent="0">
              <a:buNone/>
            </a:pPr>
            <a:r>
              <a:rPr lang="en-IN" dirty="0"/>
              <a:t>    Front-End: Bootstrap, HTML, CSS</a:t>
            </a:r>
          </a:p>
          <a:p>
            <a:pPr marL="201168" lvl="1" indent="0">
              <a:buNone/>
            </a:pPr>
            <a:endParaRPr lang="en-IN" dirty="0"/>
          </a:p>
          <a:p>
            <a:pPr marL="201168" lvl="1" indent="0">
              <a:buNone/>
            </a:pPr>
            <a:endParaRPr lang="en-IN" dirty="0"/>
          </a:p>
          <a:p>
            <a:pPr marL="201168" lvl="1" indent="0">
              <a:buNone/>
            </a:pPr>
            <a:endParaRPr lang="en-IN" dirty="0"/>
          </a:p>
        </p:txBody>
      </p:sp>
      <p:sp>
        <p:nvSpPr>
          <p:cNvPr id="5" name="TextBox 4">
            <a:extLst>
              <a:ext uri="{FF2B5EF4-FFF2-40B4-BE49-F238E27FC236}">
                <a16:creationId xmlns:a16="http://schemas.microsoft.com/office/drawing/2014/main" id="{29B370BA-7171-4871-A5CB-F0F38BB518D6}"/>
              </a:ext>
            </a:extLst>
          </p:cNvPr>
          <p:cNvSpPr txBox="1"/>
          <p:nvPr/>
        </p:nvSpPr>
        <p:spPr>
          <a:xfrm>
            <a:off x="1066800" y="3384557"/>
            <a:ext cx="6096000" cy="830997"/>
          </a:xfrm>
          <a:prstGeom prst="rect">
            <a:avLst/>
          </a:prstGeom>
          <a:noFill/>
        </p:spPr>
        <p:txBody>
          <a:bodyPr wrap="square">
            <a:spAutoFit/>
          </a:bodyPr>
          <a:lstStyle/>
          <a:p>
            <a:r>
              <a:rPr lang="en-IN" sz="4800" spc="-50" dirty="0">
                <a:solidFill>
                  <a:prstClr val="black">
                    <a:lumMod val="75000"/>
                    <a:lumOff val="25000"/>
                  </a:prstClr>
                </a:solidFill>
                <a:latin typeface="Calibri Light" panose="020F0302020204030204"/>
                <a:ea typeface="+mj-ea"/>
                <a:cs typeface="+mj-cs"/>
              </a:rPr>
              <a:t>Hardware</a:t>
            </a:r>
            <a:r>
              <a:rPr kumimoji="0" lang="en-IN" sz="48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mj-ea"/>
                <a:cs typeface="+mj-cs"/>
              </a:rPr>
              <a:t>  Requirement</a:t>
            </a:r>
            <a:endParaRPr lang="en-US" dirty="0"/>
          </a:p>
        </p:txBody>
      </p:sp>
      <p:cxnSp>
        <p:nvCxnSpPr>
          <p:cNvPr id="7" name="Straight Connector 6">
            <a:extLst>
              <a:ext uri="{FF2B5EF4-FFF2-40B4-BE49-F238E27FC236}">
                <a16:creationId xmlns:a16="http://schemas.microsoft.com/office/drawing/2014/main" id="{514E96FF-9ED7-4510-A674-0BF0E6A872A1}"/>
              </a:ext>
            </a:extLst>
          </p:cNvPr>
          <p:cNvCxnSpPr>
            <a:cxnSpLocks/>
          </p:cNvCxnSpPr>
          <p:nvPr/>
        </p:nvCxnSpPr>
        <p:spPr>
          <a:xfrm>
            <a:off x="1203960" y="4114800"/>
            <a:ext cx="99517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2BE7FB3-2544-4067-8954-D5657FEE6C0D}"/>
              </a:ext>
            </a:extLst>
          </p:cNvPr>
          <p:cNvSpPr txBox="1"/>
          <p:nvPr/>
        </p:nvSpPr>
        <p:spPr>
          <a:xfrm>
            <a:off x="716280" y="5120641"/>
            <a:ext cx="5577840" cy="369332"/>
          </a:xfrm>
          <a:prstGeom prst="rect">
            <a:avLst/>
          </a:prstGeom>
          <a:noFill/>
        </p:spPr>
        <p:txBody>
          <a:bodyPr wrap="square" rtlCol="0">
            <a:spAutoFit/>
          </a:bodyPr>
          <a:lstStyle/>
          <a:p>
            <a:endParaRPr lang="en-US" dirty="0"/>
          </a:p>
        </p:txBody>
      </p:sp>
      <p:pic>
        <p:nvPicPr>
          <p:cNvPr id="11" name="Picture 10">
            <a:extLst>
              <a:ext uri="{FF2B5EF4-FFF2-40B4-BE49-F238E27FC236}">
                <a16:creationId xmlns:a16="http://schemas.microsoft.com/office/drawing/2014/main" id="{F9E1C6BD-9B43-414B-9451-E778607167D2}"/>
              </a:ext>
            </a:extLst>
          </p:cNvPr>
          <p:cNvPicPr>
            <a:picLocks noChangeAspect="1"/>
          </p:cNvPicPr>
          <p:nvPr/>
        </p:nvPicPr>
        <p:blipFill>
          <a:blip r:embed="rId2"/>
          <a:stretch>
            <a:fillRect/>
          </a:stretch>
        </p:blipFill>
        <p:spPr>
          <a:xfrm>
            <a:off x="1203960" y="4189822"/>
            <a:ext cx="3871296" cy="816935"/>
          </a:xfrm>
          <a:prstGeom prst="rect">
            <a:avLst/>
          </a:prstGeom>
        </p:spPr>
      </p:pic>
    </p:spTree>
    <p:extLst>
      <p:ext uri="{BB962C8B-B14F-4D97-AF65-F5344CB8AC3E}">
        <p14:creationId xmlns:p14="http://schemas.microsoft.com/office/powerpoint/2010/main" val="250295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46279"/>
            <a:ext cx="10058400" cy="1450757"/>
          </a:xfrm>
        </p:spPr>
        <p:txBody>
          <a:bodyPr>
            <a:normAutofit fontScale="90000"/>
          </a:bodyPr>
          <a:lstStyle/>
          <a:p>
            <a:r>
              <a:rPr lang="en-IN" dirty="0"/>
              <a:t>Data Pre-processing: Feature input data type</a:t>
            </a:r>
            <a:br>
              <a:rPr lang="en-IN" dirty="0"/>
            </a:br>
            <a:endParaRPr lang="en-IN" dirty="0"/>
          </a:p>
        </p:txBody>
      </p:sp>
      <p:sp>
        <p:nvSpPr>
          <p:cNvPr id="3" name="Content Placeholder 2"/>
          <p:cNvSpPr>
            <a:spLocks noGrp="1"/>
          </p:cNvSpPr>
          <p:nvPr>
            <p:ph idx="1"/>
          </p:nvPr>
        </p:nvSpPr>
        <p:spPr>
          <a:xfrm>
            <a:off x="1066800" y="2447714"/>
            <a:ext cx="10058400" cy="4023360"/>
          </a:xfrm>
        </p:spPr>
        <p:txBody>
          <a:bodyPr/>
          <a:lstStyle/>
          <a:p>
            <a:pPr lvl="1">
              <a:buFont typeface="Arial" panose="020B0604020202020204" pitchFamily="34" charset="0"/>
              <a:buChar char="•"/>
            </a:pPr>
            <a:r>
              <a:rPr lang="en-IN" dirty="0"/>
              <a:t>Dataset contains= 49 feature input +1 output class</a:t>
            </a:r>
          </a:p>
          <a:p>
            <a:pPr lvl="1">
              <a:buFont typeface="Arial" panose="020B0604020202020204" pitchFamily="34" charset="0"/>
              <a:buChar char="•"/>
            </a:pPr>
            <a:r>
              <a:rPr lang="en-IN" dirty="0"/>
              <a:t>Nominal data type feature input=23</a:t>
            </a:r>
          </a:p>
          <a:p>
            <a:pPr lvl="1">
              <a:buFont typeface="Arial" panose="020B0604020202020204" pitchFamily="34" charset="0"/>
              <a:buChar char="•"/>
            </a:pPr>
            <a:r>
              <a:rPr lang="en-IN" dirty="0"/>
              <a:t>Ordinal data type feature input= 3</a:t>
            </a:r>
          </a:p>
          <a:p>
            <a:pPr lvl="1">
              <a:buFont typeface="Arial" panose="020B0604020202020204" pitchFamily="34" charset="0"/>
              <a:buChar char="•"/>
            </a:pPr>
            <a:r>
              <a:rPr lang="en-IN" dirty="0"/>
              <a:t>Continuous data type feature input= 22</a:t>
            </a:r>
          </a:p>
          <a:p>
            <a:pPr lvl="1">
              <a:buFont typeface="Arial" panose="020B0604020202020204" pitchFamily="34" charset="0"/>
              <a:buChar char="•"/>
            </a:pPr>
            <a:r>
              <a:rPr lang="en-IN" dirty="0"/>
              <a:t>Integer=1</a:t>
            </a:r>
          </a:p>
          <a:p>
            <a:pPr lvl="1">
              <a:buFont typeface="Arial" panose="020B0604020202020204" pitchFamily="34" charset="0"/>
              <a:buChar char="•"/>
            </a:pPr>
            <a:r>
              <a:rPr lang="en-IN" dirty="0"/>
              <a:t>Output class type= Nominal</a:t>
            </a:r>
          </a:p>
          <a:p>
            <a:endParaRPr lang="en-IN" dirty="0"/>
          </a:p>
          <a:p>
            <a:endParaRPr lang="en-IN" dirty="0"/>
          </a:p>
        </p:txBody>
      </p:sp>
    </p:spTree>
    <p:extLst>
      <p:ext uri="{BB962C8B-B14F-4D97-AF65-F5344CB8AC3E}">
        <p14:creationId xmlns:p14="http://schemas.microsoft.com/office/powerpoint/2010/main" val="1364821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0" y="2790825"/>
            <a:ext cx="7172325" cy="2133600"/>
          </a:xfrm>
        </p:spPr>
      </p:pic>
    </p:spTree>
    <p:extLst>
      <p:ext uri="{BB962C8B-B14F-4D97-AF65-F5344CB8AC3E}">
        <p14:creationId xmlns:p14="http://schemas.microsoft.com/office/powerpoint/2010/main" val="40663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0984" y="1846263"/>
            <a:ext cx="5230358" cy="4022725"/>
          </a:xfrm>
        </p:spPr>
      </p:pic>
    </p:spTree>
    <p:extLst>
      <p:ext uri="{BB962C8B-B14F-4D97-AF65-F5344CB8AC3E}">
        <p14:creationId xmlns:p14="http://schemas.microsoft.com/office/powerpoint/2010/main" val="104659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Raw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105" y="1846263"/>
            <a:ext cx="9214116" cy="4022725"/>
          </a:xfrm>
        </p:spPr>
      </p:pic>
    </p:spTree>
    <p:extLst>
      <p:ext uri="{BB962C8B-B14F-4D97-AF65-F5344CB8AC3E}">
        <p14:creationId xmlns:p14="http://schemas.microsoft.com/office/powerpoint/2010/main" val="140972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Null value count in each feature input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74" y="1837717"/>
            <a:ext cx="5683051"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737360"/>
            <a:ext cx="5670763" cy="4070309"/>
          </a:xfrm>
          <a:prstGeom prst="rect">
            <a:avLst/>
          </a:prstGeom>
        </p:spPr>
      </p:pic>
    </p:spTree>
    <p:extLst>
      <p:ext uri="{BB962C8B-B14F-4D97-AF65-F5344CB8AC3E}">
        <p14:creationId xmlns:p14="http://schemas.microsoft.com/office/powerpoint/2010/main" val="10453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Technique for each data type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6524199"/>
              </p:ext>
            </p:extLst>
          </p:nvPr>
        </p:nvGraphicFramePr>
        <p:xfrm>
          <a:off x="1096963" y="1846263"/>
          <a:ext cx="10058400" cy="28448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370840">
                <a:tc>
                  <a:txBody>
                    <a:bodyPr/>
                    <a:lstStyle/>
                    <a:p>
                      <a:r>
                        <a:rPr lang="en-IN" dirty="0"/>
                        <a:t>Nominal Data type</a:t>
                      </a:r>
                    </a:p>
                  </a:txBody>
                  <a:tcPr/>
                </a:tc>
                <a:tc>
                  <a:txBody>
                    <a:bodyPr/>
                    <a:lstStyle/>
                    <a:p>
                      <a:r>
                        <a:rPr lang="en-IN" dirty="0"/>
                        <a:t>Continuous Data type</a:t>
                      </a:r>
                    </a:p>
                  </a:txBody>
                  <a:tcPr/>
                </a:tc>
                <a:tc>
                  <a:txBody>
                    <a:bodyPr/>
                    <a:lstStyle/>
                    <a:p>
                      <a:r>
                        <a:rPr lang="en-IN" dirty="0"/>
                        <a:t>Ordinal Data type</a:t>
                      </a:r>
                    </a:p>
                  </a:txBody>
                  <a:tcPr/>
                </a:tc>
                <a:tc>
                  <a:txBody>
                    <a:bodyPr/>
                    <a:lstStyle/>
                    <a:p>
                      <a:r>
                        <a:rPr lang="en-IN" dirty="0"/>
                        <a:t>Integer</a:t>
                      </a:r>
                    </a:p>
                  </a:txBody>
                  <a:tcPr/>
                </a:tc>
                <a:extLst>
                  <a:ext uri="{0D108BD9-81ED-4DB2-BD59-A6C34878D82A}">
                    <a16:rowId xmlns:a16="http://schemas.microsoft.com/office/drawing/2014/main" val="10000"/>
                  </a:ext>
                </a:extLst>
              </a:tr>
              <a:tr h="370840">
                <a:tc>
                  <a:txBody>
                    <a:bodyPr/>
                    <a:lstStyle/>
                    <a:p>
                      <a:r>
                        <a:rPr lang="en-IN" dirty="0"/>
                        <a:t>Using class output value finding out maximum</a:t>
                      </a:r>
                      <a:r>
                        <a:rPr lang="en-IN" baseline="0" dirty="0"/>
                        <a:t> </a:t>
                      </a:r>
                      <a:r>
                        <a:rPr lang="en-IN" dirty="0"/>
                        <a:t>used feature value</a:t>
                      </a:r>
                    </a:p>
                  </a:txBody>
                  <a:tcPr/>
                </a:tc>
                <a:tc>
                  <a:txBody>
                    <a:bodyPr/>
                    <a:lstStyle/>
                    <a:p>
                      <a:r>
                        <a:rPr lang="en-IN" dirty="0"/>
                        <a:t>Using </a:t>
                      </a:r>
                      <a:r>
                        <a:rPr lang="en-IN" dirty="0" err="1"/>
                        <a:t>Knn</a:t>
                      </a:r>
                      <a:r>
                        <a:rPr lang="en-IN" dirty="0"/>
                        <a:t> algorithm  missed values are filled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Using class output value finding out maximum</a:t>
                      </a:r>
                      <a:r>
                        <a:rPr lang="en-IN" baseline="0" dirty="0"/>
                        <a:t> </a:t>
                      </a:r>
                      <a:r>
                        <a:rPr lang="en-IN" dirty="0"/>
                        <a:t>used feature value</a:t>
                      </a:r>
                    </a:p>
                    <a:p>
                      <a:endParaRPr lang="en-IN" dirty="0"/>
                    </a:p>
                  </a:txBody>
                  <a:tcPr/>
                </a:tc>
                <a:tc>
                  <a:txBody>
                    <a:bodyPr/>
                    <a:lstStyle/>
                    <a:p>
                      <a:r>
                        <a:rPr lang="en-IN" dirty="0"/>
                        <a:t>Using mean, missed</a:t>
                      </a:r>
                      <a:r>
                        <a:rPr lang="en-IN" baseline="0" dirty="0"/>
                        <a:t> value are filled.</a:t>
                      </a:r>
                      <a:endParaRPr lang="en-IN" dirty="0"/>
                    </a:p>
                  </a:txBody>
                  <a:tcPr/>
                </a:tc>
                <a:extLst>
                  <a:ext uri="{0D108BD9-81ED-4DB2-BD59-A6C34878D82A}">
                    <a16:rowId xmlns:a16="http://schemas.microsoft.com/office/drawing/2014/main" val="10001"/>
                  </a:ext>
                </a:extLst>
              </a:tr>
              <a:tr h="370840">
                <a:tc>
                  <a:txBody>
                    <a:bodyPr/>
                    <a:lstStyle/>
                    <a:p>
                      <a:r>
                        <a:rPr lang="en-IN" dirty="0"/>
                        <a:t>-</a:t>
                      </a:r>
                    </a:p>
                  </a:txBody>
                  <a:tcPr/>
                </a:tc>
                <a:tc>
                  <a:txBody>
                    <a:bodyPr/>
                    <a:lstStyle/>
                    <a:p>
                      <a:r>
                        <a:rPr lang="en-IN" dirty="0"/>
                        <a:t>-</a:t>
                      </a:r>
                    </a:p>
                  </a:txBody>
                  <a:tcPr/>
                </a:tc>
                <a:tc>
                  <a:txBody>
                    <a:bodyPr/>
                    <a:lstStyle/>
                    <a:p>
                      <a:r>
                        <a:rPr lang="en-IN" dirty="0"/>
                        <a:t>Ordinal Data type was</a:t>
                      </a:r>
                      <a:r>
                        <a:rPr lang="en-IN" baseline="0" dirty="0"/>
                        <a:t> binarized which remove dummies variable</a:t>
                      </a:r>
                      <a:endParaRPr lang="en-IN" dirty="0"/>
                    </a:p>
                  </a:txBody>
                  <a:tcPr/>
                </a:tc>
                <a:tc>
                  <a:txBody>
                    <a:bodyPr/>
                    <a:lstStyle/>
                    <a:p>
                      <a:r>
                        <a:rPr lang="en-IN" dirty="0"/>
                        <a:t>-</a:t>
                      </a:r>
                    </a:p>
                  </a:txBody>
                  <a:tcPr/>
                </a:tc>
                <a:extLst>
                  <a:ext uri="{0D108BD9-81ED-4DB2-BD59-A6C34878D82A}">
                    <a16:rowId xmlns:a16="http://schemas.microsoft.com/office/drawing/2014/main" val="10002"/>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49613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354084" cy="1450757"/>
          </a:xfrm>
        </p:spPr>
        <p:txBody>
          <a:bodyPr/>
          <a:lstStyle/>
          <a:p>
            <a:r>
              <a:rPr lang="en-IN" dirty="0"/>
              <a:t>Data Pre-processing: After pre-processing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1243" y="2177270"/>
            <a:ext cx="6165114" cy="3360711"/>
          </a:xfrm>
        </p:spPr>
      </p:pic>
    </p:spTree>
    <p:extLst>
      <p:ext uri="{BB962C8B-B14F-4D97-AF65-F5344CB8AC3E}">
        <p14:creationId xmlns:p14="http://schemas.microsoft.com/office/powerpoint/2010/main" val="52501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915977" y="2476355"/>
            <a:ext cx="10058400" cy="4023360"/>
          </a:xfrm>
        </p:spPr>
        <p:txBody>
          <a:bodyPr>
            <a:normAutofit/>
          </a:bodyPr>
          <a:lstStyle/>
          <a:p>
            <a:pPr lvl="1">
              <a:buFont typeface="Arial" panose="020B0604020202020204" pitchFamily="34" charset="0"/>
              <a:buChar char="•"/>
            </a:pPr>
            <a:r>
              <a:rPr lang="en-US" dirty="0"/>
              <a:t>Liver cancer is a life‐threatening malignant disease, and the number of new cases of liver cancer increased by 75% between 1990 and 2015 according to the Global Burden of Disease Study (GBD 2015). </a:t>
            </a:r>
          </a:p>
          <a:p>
            <a:pPr lvl="1">
              <a:buFont typeface="Arial" panose="020B0604020202020204" pitchFamily="34" charset="0"/>
              <a:buChar char="•"/>
            </a:pPr>
            <a:r>
              <a:rPr lang="en-US" dirty="0"/>
              <a:t>In 2015, 854 000 new cases of liver cancer and 810 000 deaths were reported worldwide, making liver cancer the fourth leading cause of cancer‐related death, amounting to a disease burden of 20 578 000 disability‐adjusted life‐years.</a:t>
            </a:r>
          </a:p>
          <a:p>
            <a:pPr lvl="1">
              <a:buFont typeface="Arial" panose="020B0604020202020204" pitchFamily="34" charset="0"/>
              <a:buChar char="•"/>
            </a:pPr>
            <a:r>
              <a:rPr lang="en-US" dirty="0"/>
              <a:t>Hepatocellular carcinoma (HCC) accounts for 75%‐80% of all cases of liver cancer. The 5‐year overall survival (OS) of HCC patients is 3%‐5% across all countries. Patients with stage A HCC (BCLC) have a 5‐year OS rate of 50%–75%, with different comorbidities.</a:t>
            </a:r>
            <a:endParaRPr lang="en-IN" dirty="0"/>
          </a:p>
        </p:txBody>
      </p:sp>
    </p:spTree>
    <p:extLst>
      <p:ext uri="{BB962C8B-B14F-4D97-AF65-F5344CB8AC3E}">
        <p14:creationId xmlns:p14="http://schemas.microsoft.com/office/powerpoint/2010/main" val="1467093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After pre-processing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992631"/>
            <a:ext cx="10058400" cy="3729989"/>
          </a:xfrm>
        </p:spPr>
      </p:pic>
    </p:spTree>
    <p:extLst>
      <p:ext uri="{BB962C8B-B14F-4D97-AF65-F5344CB8AC3E}">
        <p14:creationId xmlns:p14="http://schemas.microsoft.com/office/powerpoint/2010/main" val="2720687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Select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594" y="1846263"/>
            <a:ext cx="7768127" cy="4022725"/>
          </a:xfrm>
        </p:spPr>
      </p:pic>
    </p:spTree>
    <p:extLst>
      <p:ext uri="{BB962C8B-B14F-4D97-AF65-F5344CB8AC3E}">
        <p14:creationId xmlns:p14="http://schemas.microsoft.com/office/powerpoint/2010/main" val="4287477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162" y="1051231"/>
            <a:ext cx="10058400" cy="755984"/>
          </a:xfrm>
        </p:spPr>
        <p:txBody>
          <a:bodyPr/>
          <a:lstStyle/>
          <a:p>
            <a:r>
              <a:rPr lang="en-IN" dirty="0"/>
              <a:t>Comparison Table</a:t>
            </a:r>
          </a:p>
        </p:txBody>
      </p:sp>
      <p:pic>
        <p:nvPicPr>
          <p:cNvPr id="6" name="Content Placeholder 5">
            <a:extLst>
              <a:ext uri="{FF2B5EF4-FFF2-40B4-BE49-F238E27FC236}">
                <a16:creationId xmlns:a16="http://schemas.microsoft.com/office/drawing/2014/main" id="{BC407842-5C30-40D6-93AE-8F3F07BF8707}"/>
              </a:ext>
            </a:extLst>
          </p:cNvPr>
          <p:cNvPicPr>
            <a:picLocks noGrp="1" noChangeAspect="1"/>
          </p:cNvPicPr>
          <p:nvPr>
            <p:ph idx="1"/>
          </p:nvPr>
        </p:nvPicPr>
        <p:blipFill>
          <a:blip r:embed="rId2"/>
          <a:stretch>
            <a:fillRect/>
          </a:stretch>
        </p:blipFill>
        <p:spPr>
          <a:xfrm>
            <a:off x="1105162" y="2345508"/>
            <a:ext cx="9670665" cy="1632585"/>
          </a:xfrm>
        </p:spPr>
      </p:pic>
    </p:spTree>
    <p:extLst>
      <p:ext uri="{BB962C8B-B14F-4D97-AF65-F5344CB8AC3E}">
        <p14:creationId xmlns:p14="http://schemas.microsoft.com/office/powerpoint/2010/main" val="3132151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UI</a:t>
            </a:r>
          </a:p>
        </p:txBody>
      </p:sp>
      <p:pic>
        <p:nvPicPr>
          <p:cNvPr id="4" name="Content Placeholder 3"/>
          <p:cNvPicPr>
            <a:picLocks noGrp="1" noChangeAspect="1"/>
          </p:cNvPicPr>
          <p:nvPr>
            <p:ph idx="1"/>
          </p:nvPr>
        </p:nvPicPr>
        <p:blipFill>
          <a:blip r:embed="rId2"/>
          <a:stretch>
            <a:fillRect/>
          </a:stretch>
        </p:blipFill>
        <p:spPr>
          <a:xfrm>
            <a:off x="3097934" y="1846263"/>
            <a:ext cx="6056458" cy="4022725"/>
          </a:xfrm>
          <a:prstGeom prst="rect">
            <a:avLst/>
          </a:prstGeom>
        </p:spPr>
      </p:pic>
    </p:spTree>
    <p:extLst>
      <p:ext uri="{BB962C8B-B14F-4D97-AF65-F5344CB8AC3E}">
        <p14:creationId xmlns:p14="http://schemas.microsoft.com/office/powerpoint/2010/main" val="1437237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UI</a:t>
            </a:r>
          </a:p>
        </p:txBody>
      </p:sp>
      <p:pic>
        <p:nvPicPr>
          <p:cNvPr id="7" name="Content Placeholder 6">
            <a:extLst>
              <a:ext uri="{FF2B5EF4-FFF2-40B4-BE49-F238E27FC236}">
                <a16:creationId xmlns:a16="http://schemas.microsoft.com/office/drawing/2014/main" id="{3082D85A-6E34-4F3C-A1BE-B8502549B595}"/>
              </a:ext>
            </a:extLst>
          </p:cNvPr>
          <p:cNvPicPr>
            <a:picLocks noGrp="1" noChangeAspect="1"/>
          </p:cNvPicPr>
          <p:nvPr>
            <p:ph idx="1"/>
          </p:nvPr>
        </p:nvPicPr>
        <p:blipFill>
          <a:blip r:embed="rId2"/>
          <a:stretch>
            <a:fillRect/>
          </a:stretch>
        </p:blipFill>
        <p:spPr>
          <a:xfrm>
            <a:off x="2057356" y="1846263"/>
            <a:ext cx="8137614" cy="4022725"/>
          </a:xfrm>
        </p:spPr>
      </p:pic>
    </p:spTree>
    <p:extLst>
      <p:ext uri="{BB962C8B-B14F-4D97-AF65-F5344CB8AC3E}">
        <p14:creationId xmlns:p14="http://schemas.microsoft.com/office/powerpoint/2010/main" val="2639582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1097280" y="2271403"/>
            <a:ext cx="10058400" cy="4023360"/>
          </a:xfrm>
        </p:spPr>
        <p:txBody>
          <a:bodyPr/>
          <a:lstStyle/>
          <a:p>
            <a:pPr lvl="1">
              <a:buFont typeface="Arial" panose="020B0604020202020204" pitchFamily="34" charset="0"/>
              <a:buChar char="•"/>
            </a:pPr>
            <a:r>
              <a:rPr lang="en-IN" dirty="0"/>
              <a:t>The HCC affected person’s risk factor was classified with Support Vector Machine .</a:t>
            </a:r>
          </a:p>
          <a:p>
            <a:pPr lvl="1">
              <a:buFont typeface="Arial" panose="020B0604020202020204" pitchFamily="34" charset="0"/>
              <a:buChar char="•"/>
            </a:pPr>
            <a:r>
              <a:rPr lang="en-IN" dirty="0"/>
              <a:t>This was achieved  with feature selection method  select-K parameter with chi square. The effective five features was selected from 50 features using feature selection method. The result achieved was 95% accuracy. </a:t>
            </a:r>
          </a:p>
          <a:p>
            <a:pPr lvl="1">
              <a:buFont typeface="Arial" panose="020B0604020202020204" pitchFamily="34" charset="0"/>
              <a:buChar char="•"/>
            </a:pPr>
            <a:r>
              <a:rPr lang="en-IN" dirty="0"/>
              <a:t>The trained model with SVM for 5 feature input are able to predict the low risk or high risk. </a:t>
            </a:r>
          </a:p>
          <a:p>
            <a:pPr lvl="1">
              <a:buFont typeface="Arial" panose="020B0604020202020204" pitchFamily="34" charset="0"/>
              <a:buChar char="•"/>
            </a:pPr>
            <a:r>
              <a:rPr lang="en-IN" dirty="0"/>
              <a:t>Advantage of using feature selection has eliminated the unwanted feature which may increase the blood test cost of the person. </a:t>
            </a:r>
          </a:p>
        </p:txBody>
      </p:sp>
    </p:spTree>
    <p:extLst>
      <p:ext uri="{BB962C8B-B14F-4D97-AF65-F5344CB8AC3E}">
        <p14:creationId xmlns:p14="http://schemas.microsoft.com/office/powerpoint/2010/main" val="1298148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a:t>
            </a:r>
            <a:endParaRPr lang="en-IN" dirty="0"/>
          </a:p>
        </p:txBody>
      </p:sp>
      <p:sp>
        <p:nvSpPr>
          <p:cNvPr id="3" name="Content Placeholder 2"/>
          <p:cNvSpPr>
            <a:spLocks noGrp="1"/>
          </p:cNvSpPr>
          <p:nvPr>
            <p:ph idx="1"/>
          </p:nvPr>
        </p:nvSpPr>
        <p:spPr/>
        <p:txBody>
          <a:bodyPr>
            <a:normAutofit fontScale="92500" lnSpcReduction="20000"/>
          </a:bodyPr>
          <a:lstStyle/>
          <a:p>
            <a:r>
              <a:rPr lang="en-IN" dirty="0"/>
              <a:t>[1] O. A. </a:t>
            </a:r>
            <a:r>
              <a:rPr lang="en-IN" dirty="0" err="1"/>
              <a:t>Gashteroodkhani</a:t>
            </a:r>
            <a:r>
              <a:rPr lang="en-IN" dirty="0"/>
              <a:t>, M. </a:t>
            </a:r>
            <a:r>
              <a:rPr lang="en-IN" dirty="0" err="1"/>
              <a:t>Majidi</a:t>
            </a:r>
            <a:r>
              <a:rPr lang="en-IN" dirty="0"/>
              <a:t>, M. </a:t>
            </a:r>
            <a:r>
              <a:rPr lang="en-IN" dirty="0" err="1"/>
              <a:t>Etezadi-Amoli</a:t>
            </a:r>
            <a:r>
              <a:rPr lang="en-IN" dirty="0"/>
              <a:t>, A. F. </a:t>
            </a:r>
            <a:r>
              <a:rPr lang="en-IN" dirty="0" err="1"/>
              <a:t>Nematollahi</a:t>
            </a:r>
            <a:r>
              <a:rPr lang="en-IN" dirty="0"/>
              <a:t>, B. </a:t>
            </a:r>
            <a:r>
              <a:rPr lang="en-IN" dirty="0" err="1"/>
              <a:t>Vahidi</a:t>
            </a:r>
            <a:r>
              <a:rPr lang="en-IN" dirty="0"/>
              <a:t> "A hybrid SVM-TT transform-based method for fault location in hybrid transmission lines with underground cables" Electric Power Systems Research, vol. 170, pp. 205-214, 2019. </a:t>
            </a:r>
          </a:p>
          <a:p>
            <a:r>
              <a:rPr lang="en-IN" dirty="0"/>
              <a:t> [2] S. </a:t>
            </a:r>
            <a:r>
              <a:rPr lang="en-IN" dirty="0" err="1"/>
              <a:t>Aznavi</a:t>
            </a:r>
            <a:r>
              <a:rPr lang="en-IN" dirty="0"/>
              <a:t>, P. </a:t>
            </a:r>
            <a:r>
              <a:rPr lang="en-IN" dirty="0" err="1"/>
              <a:t>Fajri</a:t>
            </a:r>
            <a:r>
              <a:rPr lang="en-IN" dirty="0"/>
              <a:t> and A. </a:t>
            </a:r>
            <a:r>
              <a:rPr lang="en-IN" dirty="0" err="1"/>
              <a:t>Asrari</a:t>
            </a:r>
            <a:r>
              <a:rPr lang="en-IN" dirty="0"/>
              <a:t>, "Smart Home Energy Management Considering Real-Time Energy Pricing of Plug-in Electric Vehicles," in 2018 IEEE Energy Conversion Congress and Exposition (ECCE), Portland, OR, USA, 2018, pp. 67-72. </a:t>
            </a:r>
          </a:p>
          <a:p>
            <a:r>
              <a:rPr lang="en-IN" dirty="0"/>
              <a:t>[3] O. A. </a:t>
            </a:r>
            <a:r>
              <a:rPr lang="en-IN" dirty="0" err="1"/>
              <a:t>Gashteroodkhani</a:t>
            </a:r>
            <a:r>
              <a:rPr lang="en-IN" dirty="0"/>
              <a:t>, M. </a:t>
            </a:r>
            <a:r>
              <a:rPr lang="en-IN" dirty="0" err="1"/>
              <a:t>Majidi</a:t>
            </a:r>
            <a:r>
              <a:rPr lang="en-IN" dirty="0"/>
              <a:t>, M. </a:t>
            </a:r>
            <a:r>
              <a:rPr lang="en-IN" dirty="0" err="1"/>
              <a:t>Etezadi-Amoli</a:t>
            </a:r>
            <a:r>
              <a:rPr lang="en-IN" dirty="0"/>
              <a:t>, "A Fuzzy-based Control Scheme for Recapturing Waste Energy in Water Pressure Reducing Valves" IEEE Power and Energy Society General Meeting (PESGM), pp. 1-5, Portland, OR, Aug 2018. </a:t>
            </a:r>
          </a:p>
          <a:p>
            <a:r>
              <a:rPr lang="en-IN" dirty="0"/>
              <a:t>[4] S. </a:t>
            </a:r>
            <a:r>
              <a:rPr lang="en-IN" dirty="0" err="1"/>
              <a:t>Aznavi</a:t>
            </a:r>
            <a:r>
              <a:rPr lang="en-IN" dirty="0"/>
              <a:t>, P. </a:t>
            </a:r>
            <a:r>
              <a:rPr lang="en-IN" dirty="0" err="1"/>
              <a:t>Fajri</a:t>
            </a:r>
            <a:r>
              <a:rPr lang="en-IN" dirty="0"/>
              <a:t> and M. </a:t>
            </a:r>
            <a:r>
              <a:rPr lang="en-IN" dirty="0" err="1"/>
              <a:t>Rasheduzzaman</a:t>
            </a:r>
            <a:r>
              <a:rPr lang="en-IN" dirty="0"/>
              <a:t>, "Hierarchical Energy Management Strategy for a Community of Multi Smart Homes," in IECON 2018 - 44th Annual Conference of the IEEE Industrial Electronics Society, Washington, DC, USA, 2018, pp. 176-181.</a:t>
            </a:r>
          </a:p>
          <a:p>
            <a:r>
              <a:rPr lang="en-IN" dirty="0"/>
              <a:t> [5] V. E. </a:t>
            </a:r>
            <a:r>
              <a:rPr lang="en-IN" dirty="0" err="1"/>
              <a:t>Ekong</a:t>
            </a:r>
            <a:r>
              <a:rPr lang="en-IN" dirty="0"/>
              <a:t>., E.A. </a:t>
            </a:r>
            <a:r>
              <a:rPr lang="en-IN" dirty="0" err="1"/>
              <a:t>Onibere</a:t>
            </a:r>
            <a:r>
              <a:rPr lang="en-IN" dirty="0"/>
              <a:t>., and A.A </a:t>
            </a:r>
            <a:r>
              <a:rPr lang="en-IN" dirty="0" err="1"/>
              <a:t>Imianvan</a:t>
            </a:r>
            <a:r>
              <a:rPr lang="en-IN" dirty="0"/>
              <a:t> A.A. (2011), Fuzzy Cluster Means System for the Diagnosis of Liver Diseases. </a:t>
            </a:r>
          </a:p>
        </p:txBody>
      </p:sp>
    </p:spTree>
    <p:extLst>
      <p:ext uri="{BB962C8B-B14F-4D97-AF65-F5344CB8AC3E}">
        <p14:creationId xmlns:p14="http://schemas.microsoft.com/office/powerpoint/2010/main" val="3093840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E2E77-1B29-4C84-B781-3E9F000E0E5D}"/>
              </a:ext>
            </a:extLst>
          </p:cNvPr>
          <p:cNvSpPr txBox="1"/>
          <p:nvPr/>
        </p:nvSpPr>
        <p:spPr>
          <a:xfrm>
            <a:off x="3452648" y="2546131"/>
            <a:ext cx="4737538" cy="2677656"/>
          </a:xfrm>
          <a:prstGeom prst="rect">
            <a:avLst/>
          </a:prstGeom>
          <a:noFill/>
        </p:spPr>
        <p:txBody>
          <a:bodyPr wrap="square" rtlCol="0">
            <a:spAutoFit/>
          </a:bodyPr>
          <a:lstStyle/>
          <a:p>
            <a:pPr algn="ctr"/>
            <a:r>
              <a:rPr lang="en-IN" sz="6600" dirty="0">
                <a:solidFill>
                  <a:srgbClr val="00B050"/>
                </a:solidFill>
              </a:rPr>
              <a:t>Thank you</a:t>
            </a:r>
          </a:p>
          <a:p>
            <a:pPr algn="ctr"/>
            <a:r>
              <a:rPr lang="el-GR" sz="3600" dirty="0">
                <a:solidFill>
                  <a:schemeClr val="bg1">
                    <a:lumMod val="65000"/>
                  </a:schemeClr>
                </a:solidFill>
              </a:rPr>
              <a:t>  /ˈθ</a:t>
            </a:r>
            <a:r>
              <a:rPr lang="en-US" sz="3600" dirty="0">
                <a:solidFill>
                  <a:schemeClr val="bg1">
                    <a:lumMod val="65000"/>
                  </a:schemeClr>
                </a:solidFill>
              </a:rPr>
              <a:t>æŋkjuː/</a:t>
            </a:r>
          </a:p>
          <a:p>
            <a:endParaRPr lang="en-US" sz="6600" dirty="0"/>
          </a:p>
        </p:txBody>
      </p:sp>
    </p:spTree>
    <p:extLst>
      <p:ext uri="{BB962C8B-B14F-4D97-AF65-F5344CB8AC3E}">
        <p14:creationId xmlns:p14="http://schemas.microsoft.com/office/powerpoint/2010/main" val="64090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a:xfrm>
            <a:off x="1097280" y="2630594"/>
            <a:ext cx="10058400" cy="4023360"/>
          </a:xfrm>
        </p:spPr>
        <p:txBody>
          <a:bodyPr/>
          <a:lstStyle/>
          <a:p>
            <a:pPr lvl="1">
              <a:buFont typeface="Arial" panose="020B0604020202020204" pitchFamily="34" charset="0"/>
              <a:buChar char="•"/>
            </a:pPr>
            <a:r>
              <a:rPr lang="en-IN" dirty="0"/>
              <a:t>The proposed system will predict the HCC affected patients with Low risk or High risk of disease using Machine Learning.</a:t>
            </a:r>
          </a:p>
          <a:p>
            <a:pPr lvl="1">
              <a:buFont typeface="Arial" panose="020B0604020202020204" pitchFamily="34" charset="0"/>
              <a:buChar char="•"/>
            </a:pPr>
            <a:r>
              <a:rPr lang="en-IN" dirty="0"/>
              <a:t>The proposed system will use the dataset provided by </a:t>
            </a:r>
            <a:r>
              <a:rPr lang="en-US" dirty="0"/>
              <a:t>EASL-EORTC (European Association for the Study of the Liver - European Organization for Research and Treatment of Cancer)</a:t>
            </a:r>
          </a:p>
          <a:p>
            <a:pPr lvl="1">
              <a:buFont typeface="Arial" panose="020B0604020202020204" pitchFamily="34" charset="0"/>
              <a:buChar char="•"/>
            </a:pPr>
            <a:r>
              <a:rPr lang="en-US" dirty="0"/>
              <a:t>Build Model will be able to predict the risk of the patients about their survival.</a:t>
            </a:r>
          </a:p>
          <a:p>
            <a:endParaRPr lang="en-US" dirty="0"/>
          </a:p>
          <a:p>
            <a:endParaRPr lang="en-US" dirty="0"/>
          </a:p>
        </p:txBody>
      </p:sp>
    </p:spTree>
    <p:extLst>
      <p:ext uri="{BB962C8B-B14F-4D97-AF65-F5344CB8AC3E}">
        <p14:creationId xmlns:p14="http://schemas.microsoft.com/office/powerpoint/2010/main" val="161771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683" y="554618"/>
            <a:ext cx="10058400" cy="567976"/>
          </a:xfrm>
        </p:spPr>
        <p:txBody>
          <a:bodyPr>
            <a:normAutofit fontScale="90000"/>
          </a:bodyPr>
          <a:lstStyle/>
          <a:p>
            <a:r>
              <a:rPr lang="en-IN" dirty="0"/>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0195017"/>
              </p:ext>
            </p:extLst>
          </p:nvPr>
        </p:nvGraphicFramePr>
        <p:xfrm>
          <a:off x="1201966" y="1187866"/>
          <a:ext cx="10234761" cy="4114800"/>
        </p:xfrm>
        <a:graphic>
          <a:graphicData uri="http://schemas.openxmlformats.org/drawingml/2006/table">
            <a:tbl>
              <a:tblPr firstRow="1" bandRow="1">
                <a:tableStyleId>{5C22544A-7EE6-4342-B048-85BDC9FD1C3A}</a:tableStyleId>
              </a:tblPr>
              <a:tblGrid>
                <a:gridCol w="3411587">
                  <a:extLst>
                    <a:ext uri="{9D8B030D-6E8A-4147-A177-3AD203B41FA5}">
                      <a16:colId xmlns:a16="http://schemas.microsoft.com/office/drawing/2014/main" val="20000"/>
                    </a:ext>
                  </a:extLst>
                </a:gridCol>
                <a:gridCol w="1941768">
                  <a:extLst>
                    <a:ext uri="{9D8B030D-6E8A-4147-A177-3AD203B41FA5}">
                      <a16:colId xmlns:a16="http://schemas.microsoft.com/office/drawing/2014/main" val="20001"/>
                    </a:ext>
                  </a:extLst>
                </a:gridCol>
                <a:gridCol w="4881406">
                  <a:extLst>
                    <a:ext uri="{9D8B030D-6E8A-4147-A177-3AD203B41FA5}">
                      <a16:colId xmlns:a16="http://schemas.microsoft.com/office/drawing/2014/main" val="20002"/>
                    </a:ext>
                  </a:extLst>
                </a:gridCol>
              </a:tblGrid>
              <a:tr h="634098">
                <a:tc>
                  <a:txBody>
                    <a:bodyPr/>
                    <a:lstStyle/>
                    <a:p>
                      <a:r>
                        <a:rPr lang="en-IN" dirty="0"/>
                        <a:t>Title</a:t>
                      </a:r>
                    </a:p>
                  </a:txBody>
                  <a:tcPr/>
                </a:tc>
                <a:tc>
                  <a:txBody>
                    <a:bodyPr/>
                    <a:lstStyle/>
                    <a:p>
                      <a:r>
                        <a:rPr lang="en-IN" dirty="0"/>
                        <a:t>Year</a:t>
                      </a:r>
                      <a:r>
                        <a:rPr lang="en-IN" baseline="0" dirty="0"/>
                        <a:t> of publication</a:t>
                      </a:r>
                      <a:endParaRPr lang="en-IN" dirty="0"/>
                    </a:p>
                  </a:txBody>
                  <a:tcPr/>
                </a:tc>
                <a:tc>
                  <a:txBody>
                    <a:bodyPr/>
                    <a:lstStyle/>
                    <a:p>
                      <a:r>
                        <a:rPr lang="en-IN" dirty="0"/>
                        <a:t>Description</a:t>
                      </a:r>
                    </a:p>
                  </a:txBody>
                  <a:tcPr/>
                </a:tc>
                <a:extLst>
                  <a:ext uri="{0D108BD9-81ED-4DB2-BD59-A6C34878D82A}">
                    <a16:rowId xmlns:a16="http://schemas.microsoft.com/office/drawing/2014/main" val="10000"/>
                  </a:ext>
                </a:extLst>
              </a:tr>
              <a:tr h="1721123">
                <a:tc>
                  <a:txBody>
                    <a:bodyPr/>
                    <a:lstStyle/>
                    <a:p>
                      <a:r>
                        <a:rPr lang="en-US" dirty="0"/>
                        <a:t>Developing an expert system for diagnosing liver diseases</a:t>
                      </a:r>
                      <a:endParaRPr lang="en-IN" dirty="0"/>
                    </a:p>
                  </a:txBody>
                  <a:tcPr/>
                </a:tc>
                <a:tc>
                  <a:txBody>
                    <a:bodyPr/>
                    <a:lstStyle/>
                    <a:p>
                      <a:r>
                        <a:rPr lang="en-IN" dirty="0"/>
                        <a:t>2019</a:t>
                      </a:r>
                    </a:p>
                  </a:txBody>
                  <a:tcPr/>
                </a:tc>
                <a:tc>
                  <a:txBody>
                    <a:bodyPr/>
                    <a:lstStyle/>
                    <a:p>
                      <a:r>
                        <a:rPr lang="en-US" dirty="0"/>
                        <a:t>The three categories of disease diagnostic factors, questions corresponding sub-sections, and the response range are determined on </a:t>
                      </a:r>
                      <a:r>
                        <a:rPr lang="en-US" dirty="0" err="1"/>
                        <a:t>Mockler</a:t>
                      </a:r>
                      <a:r>
                        <a:rPr lang="en-US" dirty="0"/>
                        <a:t> chart, and finally, the tables are designed to express the system inference according to the user's answers to the questions. </a:t>
                      </a:r>
                      <a:endParaRPr lang="en-IN" dirty="0"/>
                    </a:p>
                  </a:txBody>
                  <a:tcPr/>
                </a:tc>
                <a:extLst>
                  <a:ext uri="{0D108BD9-81ED-4DB2-BD59-A6C34878D82A}">
                    <a16:rowId xmlns:a16="http://schemas.microsoft.com/office/drawing/2014/main" val="10001"/>
                  </a:ext>
                </a:extLst>
              </a:tr>
              <a:tr h="1721123">
                <a:tc>
                  <a:txBody>
                    <a:bodyPr/>
                    <a:lstStyle/>
                    <a:p>
                      <a:r>
                        <a:rPr lang="en-US" dirty="0"/>
                        <a:t>Comparison of Machine Learning Approaches for Prediction of Advanced Liver Fibrosis in Chronic Hepatitis C Patients </a:t>
                      </a:r>
                      <a:endParaRPr lang="en-IN" dirty="0"/>
                    </a:p>
                  </a:txBody>
                  <a:tcPr/>
                </a:tc>
                <a:tc>
                  <a:txBody>
                    <a:bodyPr/>
                    <a:lstStyle/>
                    <a:p>
                      <a:r>
                        <a:rPr lang="en-IN" dirty="0"/>
                        <a:t>2017</a:t>
                      </a:r>
                    </a:p>
                  </a:txBody>
                  <a:tcPr/>
                </a:tc>
                <a:tc>
                  <a:txBody>
                    <a:bodyPr/>
                    <a:lstStyle/>
                    <a:p>
                      <a:r>
                        <a:rPr lang="en-US" dirty="0"/>
                        <a:t>Age, platelet count, AST, and albumin were found to be statistically significant to advanced fibrosis. The machine learning algorithms under study were able to predict advanced fibrosis in patients with HCC with AUROC ranging between 0.73 and 0.76 and accuracy between 66.3% and 84.4%</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6139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 y="296800"/>
            <a:ext cx="10058400" cy="687618"/>
          </a:xfrm>
        </p:spPr>
        <p:txBody>
          <a:bodyPr>
            <a:normAutofit fontScale="90000"/>
          </a:bodyPr>
          <a:lstStyle/>
          <a:p>
            <a:r>
              <a:rPr lang="en-IN" dirty="0"/>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8776415"/>
              </p:ext>
            </p:extLst>
          </p:nvPr>
        </p:nvGraphicFramePr>
        <p:xfrm>
          <a:off x="447483" y="974222"/>
          <a:ext cx="11482446" cy="5243169"/>
        </p:xfrm>
        <a:graphic>
          <a:graphicData uri="http://schemas.openxmlformats.org/drawingml/2006/table">
            <a:tbl>
              <a:tblPr firstRow="1" bandRow="1">
                <a:tableStyleId>{5C22544A-7EE6-4342-B048-85BDC9FD1C3A}</a:tableStyleId>
              </a:tblPr>
              <a:tblGrid>
                <a:gridCol w="3827482">
                  <a:extLst>
                    <a:ext uri="{9D8B030D-6E8A-4147-A177-3AD203B41FA5}">
                      <a16:colId xmlns:a16="http://schemas.microsoft.com/office/drawing/2014/main" val="20000"/>
                    </a:ext>
                  </a:extLst>
                </a:gridCol>
                <a:gridCol w="2061413">
                  <a:extLst>
                    <a:ext uri="{9D8B030D-6E8A-4147-A177-3AD203B41FA5}">
                      <a16:colId xmlns:a16="http://schemas.microsoft.com/office/drawing/2014/main" val="20001"/>
                    </a:ext>
                  </a:extLst>
                </a:gridCol>
                <a:gridCol w="5593551">
                  <a:extLst>
                    <a:ext uri="{9D8B030D-6E8A-4147-A177-3AD203B41FA5}">
                      <a16:colId xmlns:a16="http://schemas.microsoft.com/office/drawing/2014/main" val="20002"/>
                    </a:ext>
                  </a:extLst>
                </a:gridCol>
              </a:tblGrid>
              <a:tr h="396849">
                <a:tc>
                  <a:txBody>
                    <a:bodyPr/>
                    <a:lstStyle/>
                    <a:p>
                      <a:r>
                        <a:rPr lang="en-IN" dirty="0"/>
                        <a:t>Title</a:t>
                      </a:r>
                    </a:p>
                  </a:txBody>
                  <a:tcPr/>
                </a:tc>
                <a:tc>
                  <a:txBody>
                    <a:bodyPr/>
                    <a:lstStyle/>
                    <a:p>
                      <a:r>
                        <a:rPr lang="en-IN" dirty="0"/>
                        <a:t>Year of Publication</a:t>
                      </a:r>
                    </a:p>
                  </a:txBody>
                  <a:tcPr/>
                </a:tc>
                <a:tc>
                  <a:txBody>
                    <a:bodyPr/>
                    <a:lstStyle/>
                    <a:p>
                      <a:r>
                        <a:rPr lang="en-IN" dirty="0"/>
                        <a:t>Description</a:t>
                      </a:r>
                    </a:p>
                  </a:txBody>
                  <a:tcPr/>
                </a:tc>
                <a:extLst>
                  <a:ext uri="{0D108BD9-81ED-4DB2-BD59-A6C34878D82A}">
                    <a16:rowId xmlns:a16="http://schemas.microsoft.com/office/drawing/2014/main" val="10000"/>
                  </a:ext>
                </a:extLst>
              </a:tr>
              <a:tr h="370840">
                <a:tc>
                  <a:txBody>
                    <a:bodyPr/>
                    <a:lstStyle/>
                    <a:p>
                      <a:r>
                        <a:rPr lang="en-US" dirty="0"/>
                        <a:t>Hepatocellular carcinoma: current trends  in worldwide epidemiology, risk factors,  diagnosis, and therapeutics</a:t>
                      </a:r>
                    </a:p>
                  </a:txBody>
                  <a:tcPr/>
                </a:tc>
                <a:tc>
                  <a:txBody>
                    <a:bodyPr/>
                    <a:lstStyle/>
                    <a:p>
                      <a:r>
                        <a:rPr lang="en-IN" dirty="0"/>
                        <a:t>2012</a:t>
                      </a:r>
                    </a:p>
                  </a:txBody>
                  <a:tcPr/>
                </a:tc>
                <a:tc>
                  <a:txBody>
                    <a:bodyPr/>
                    <a:lstStyle/>
                    <a:p>
                      <a:r>
                        <a:rPr lang="en-US" dirty="0"/>
                        <a:t> Liver transplantation and surgical resection remains the cornerstone of curative treatment. But major advances in </a:t>
                      </a:r>
                      <a:r>
                        <a:rPr lang="en-US" dirty="0" err="1"/>
                        <a:t>locoregional</a:t>
                      </a:r>
                      <a:r>
                        <a:rPr lang="en-US" dirty="0"/>
                        <a:t> therapies and molecular-targeted therapies for the treatment of advanced HCC have occurred recently. In this review, current trends in the worldwide epidemiology, surveillance, diagnosis, standard treatments, and the emerging therapies for HCC are discussed. </a:t>
                      </a:r>
                      <a:endParaRPr lang="en-IN" dirty="0"/>
                    </a:p>
                  </a:txBody>
                  <a:tcPr/>
                </a:tc>
                <a:extLst>
                  <a:ext uri="{0D108BD9-81ED-4DB2-BD59-A6C34878D82A}">
                    <a16:rowId xmlns:a16="http://schemas.microsoft.com/office/drawing/2014/main" val="10001"/>
                  </a:ext>
                </a:extLst>
              </a:tr>
              <a:tr h="370840">
                <a:tc>
                  <a:txBody>
                    <a:bodyPr/>
                    <a:lstStyle/>
                    <a:p>
                      <a:r>
                        <a:rPr lang="en-US" dirty="0"/>
                        <a:t>Computer aided diagnosis system developed for ultrasound diagnosis of liver lesions using deep learning </a:t>
                      </a:r>
                      <a:endParaRPr lang="en-IN" dirty="0"/>
                    </a:p>
                  </a:txBody>
                  <a:tcPr/>
                </a:tc>
                <a:tc>
                  <a:txBody>
                    <a:bodyPr/>
                    <a:lstStyle/>
                    <a:p>
                      <a:r>
                        <a:rPr lang="en-IN" dirty="0"/>
                        <a:t>2019</a:t>
                      </a:r>
                    </a:p>
                  </a:txBody>
                  <a:tcPr/>
                </a:tc>
                <a:tc>
                  <a:txBody>
                    <a:bodyPr/>
                    <a:lstStyle/>
                    <a:p>
                      <a:r>
                        <a:rPr lang="en-US" dirty="0"/>
                        <a:t> The accuracy of this 2-class classification </a:t>
                      </a:r>
                      <a:r>
                        <a:rPr lang="en-US" dirty="0" err="1"/>
                        <a:t>CADx</a:t>
                      </a:r>
                      <a:r>
                        <a:rPr lang="en-US" dirty="0"/>
                        <a:t> was 94.8%, the sensitivity was 93.8%, and the specificity was 95.2%. Both 4-class classification and 2-class classification </a:t>
                      </a:r>
                      <a:r>
                        <a:rPr lang="en-US" dirty="0" err="1"/>
                        <a:t>CADx</a:t>
                      </a:r>
                      <a:r>
                        <a:rPr lang="en-US" dirty="0"/>
                        <a:t> had relatively high accuracy. However, in this study, we used only a small amount data collected from a single facility. In the future, we plan to verify our results using a larger amount of data collected from multiple facilities. In addition, we prototyped CAD software and are currently developing it with feedback from doctors. </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7626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a:xfrm>
            <a:off x="1097280" y="2142914"/>
            <a:ext cx="10058400" cy="4023360"/>
          </a:xfrm>
        </p:spPr>
        <p:txBody>
          <a:bodyPr>
            <a:normAutofit/>
          </a:bodyPr>
          <a:lstStyle/>
          <a:p>
            <a:pPr lvl="1">
              <a:buFont typeface="Arial" panose="020B0604020202020204" pitchFamily="34" charset="0"/>
              <a:buChar char="•"/>
            </a:pPr>
            <a:r>
              <a:rPr lang="en-US" dirty="0"/>
              <a:t>Hepatocellular carcinoma (HCC) is closely associated with abnormal DNA methylation. </a:t>
            </a:r>
          </a:p>
          <a:p>
            <a:pPr lvl="1">
              <a:buFont typeface="Arial" panose="020B0604020202020204" pitchFamily="34" charset="0"/>
              <a:buChar char="•"/>
            </a:pPr>
            <a:r>
              <a:rPr lang="en-US" dirty="0"/>
              <a:t>In this study, our model is used to analyze 450K methylation chip data from 377 HCC samples and 50 adjacent normal samples in the TCGA database. </a:t>
            </a:r>
          </a:p>
          <a:p>
            <a:pPr lvl="1">
              <a:buFont typeface="Arial" panose="020B0604020202020204" pitchFamily="34" charset="0"/>
              <a:buChar char="•"/>
            </a:pPr>
            <a:r>
              <a:rPr lang="en-US" dirty="0"/>
              <a:t>Our model screened 47,099 differentially methylated sites using Cox regression as well as SVM‐RFE and FW‐SVM algorithms, and constructed a model using three risk categories to predict the overall survival based on 134 methylation sites. </a:t>
            </a:r>
          </a:p>
          <a:p>
            <a:pPr lvl="1">
              <a:buFont typeface="Arial" panose="020B0604020202020204" pitchFamily="34" charset="0"/>
              <a:buChar char="•"/>
            </a:pPr>
            <a:r>
              <a:rPr lang="en-US" dirty="0"/>
              <a:t>The model showed a 10‐fold cross‐validation score of 0.95 and satisfactory predictive power, and correctly classified 26 of 33 samples in testing set obtained by stratified sampling from high, intermediate and low risk groups.</a:t>
            </a:r>
            <a:endParaRPr lang="en-IN" dirty="0"/>
          </a:p>
        </p:txBody>
      </p:sp>
    </p:spTree>
    <p:extLst>
      <p:ext uri="{BB962C8B-B14F-4D97-AF65-F5344CB8AC3E}">
        <p14:creationId xmlns:p14="http://schemas.microsoft.com/office/powerpoint/2010/main" val="424051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a:xfrm>
            <a:off x="1097280" y="2548037"/>
            <a:ext cx="10058400" cy="4023360"/>
          </a:xfrm>
        </p:spPr>
        <p:txBody>
          <a:bodyPr/>
          <a:lstStyle/>
          <a:p>
            <a:pPr lvl="1">
              <a:buFont typeface="Arial" panose="020B0604020202020204" pitchFamily="34" charset="0"/>
              <a:buChar char="•"/>
            </a:pPr>
            <a:r>
              <a:rPr lang="en-IN" dirty="0"/>
              <a:t>The proposed system will predict the risk factor of the HCC affected patients using Machine Learning.</a:t>
            </a:r>
          </a:p>
          <a:p>
            <a:pPr lvl="1">
              <a:buFont typeface="Arial" panose="020B0604020202020204" pitchFamily="34" charset="0"/>
              <a:buChar char="•"/>
            </a:pPr>
            <a:r>
              <a:rPr lang="en-IN" dirty="0"/>
              <a:t>Logistic Classification will be used to classify the processed dataset.</a:t>
            </a:r>
          </a:p>
          <a:p>
            <a:pPr lvl="1">
              <a:buFont typeface="Arial" panose="020B0604020202020204" pitchFamily="34" charset="0"/>
              <a:buChar char="•"/>
            </a:pPr>
            <a:r>
              <a:rPr lang="en-IN" dirty="0"/>
              <a:t>Challenge of the work is only 8 percent of data has fully filled data. </a:t>
            </a:r>
          </a:p>
          <a:p>
            <a:pPr lvl="1">
              <a:buFont typeface="Arial" panose="020B0604020202020204" pitchFamily="34" charset="0"/>
              <a:buChar char="•"/>
            </a:pPr>
            <a:r>
              <a:rPr lang="en-IN" dirty="0"/>
              <a:t>Pre-processing and correct replacement of missing value with different attribute type will improve the model.</a:t>
            </a:r>
          </a:p>
          <a:p>
            <a:endParaRPr lang="en-IN" dirty="0"/>
          </a:p>
        </p:txBody>
      </p:sp>
    </p:spTree>
    <p:extLst>
      <p:ext uri="{BB962C8B-B14F-4D97-AF65-F5344CB8AC3E}">
        <p14:creationId xmlns:p14="http://schemas.microsoft.com/office/powerpoint/2010/main" val="26603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6376-F780-4715-A852-50581ACC90E5}"/>
              </a:ext>
            </a:extLst>
          </p:cNvPr>
          <p:cNvSpPr txBox="1">
            <a:spLocks/>
          </p:cNvSpPr>
          <p:nvPr/>
        </p:nvSpPr>
        <p:spPr>
          <a:xfrm>
            <a:off x="3060086" y="2974624"/>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a:t>Architecture Diagram</a:t>
            </a:r>
            <a:endParaRPr lang="en-IN" dirty="0"/>
          </a:p>
        </p:txBody>
      </p:sp>
    </p:spTree>
    <p:extLst>
      <p:ext uri="{BB962C8B-B14F-4D97-AF65-F5344CB8AC3E}">
        <p14:creationId xmlns:p14="http://schemas.microsoft.com/office/powerpoint/2010/main" val="164957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0">
            <a:extLst>
              <a:ext uri="{FF2B5EF4-FFF2-40B4-BE49-F238E27FC236}">
                <a16:creationId xmlns:a16="http://schemas.microsoft.com/office/drawing/2014/main" id="{20F80E3A-FE72-4762-9ECC-3D5BA63F5FD6}"/>
              </a:ext>
            </a:extLst>
          </p:cNvPr>
          <p:cNvPicPr>
            <a:picLocks noChangeAspect="1"/>
          </p:cNvPicPr>
          <p:nvPr/>
        </p:nvPicPr>
        <p:blipFill>
          <a:blip r:embed="rId2"/>
          <a:stretch>
            <a:fillRect/>
          </a:stretch>
        </p:blipFill>
        <p:spPr>
          <a:xfrm>
            <a:off x="-1" y="47652"/>
            <a:ext cx="12303579" cy="6810348"/>
          </a:xfrm>
          <a:prstGeom prst="rect">
            <a:avLst/>
          </a:prstGeom>
        </p:spPr>
      </p:pic>
    </p:spTree>
    <p:extLst>
      <p:ext uri="{BB962C8B-B14F-4D97-AF65-F5344CB8AC3E}">
        <p14:creationId xmlns:p14="http://schemas.microsoft.com/office/powerpoint/2010/main" val="26050036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4203</TotalTime>
  <Words>1649</Words>
  <Application>Microsoft Office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Retrospect</vt:lpstr>
      <vt:lpstr>A WEB BASED APPLICATON FOR PREDICTING LIVER DISEASE USING MACHINE LEARNING</vt:lpstr>
      <vt:lpstr>Introduction</vt:lpstr>
      <vt:lpstr>Abstract</vt:lpstr>
      <vt:lpstr>Literature Survey</vt:lpstr>
      <vt:lpstr>Literature Survey</vt:lpstr>
      <vt:lpstr>Existing System</vt:lpstr>
      <vt:lpstr>Proposed System</vt:lpstr>
      <vt:lpstr>PowerPoint Presentation</vt:lpstr>
      <vt:lpstr>PowerPoint Presentation</vt:lpstr>
      <vt:lpstr>Module Split UP</vt:lpstr>
      <vt:lpstr>PowerPoint Presentation</vt:lpstr>
      <vt:lpstr>Software  Requirement</vt:lpstr>
      <vt:lpstr>Data Pre-processing: Feature input data type </vt:lpstr>
      <vt:lpstr>Data Flow Diagram</vt:lpstr>
      <vt:lpstr>Use Case Diagram</vt:lpstr>
      <vt:lpstr>Data Pre-processing: Raw Data</vt:lpstr>
      <vt:lpstr>Data Pre-processing: Null value count in each feature input</vt:lpstr>
      <vt:lpstr>Data Pre-processing Technique for each data type</vt:lpstr>
      <vt:lpstr>Data Pre-processing: After pre-processing </vt:lpstr>
      <vt:lpstr>Data Pre-processing: After pre-processing </vt:lpstr>
      <vt:lpstr>Feature Select</vt:lpstr>
      <vt:lpstr>Comparison Table</vt:lpstr>
      <vt:lpstr>Input UI</vt:lpstr>
      <vt:lpstr>Output UI</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Ramisha Krishnasamy</dc:creator>
  <cp:lastModifiedBy>Vijay Raj</cp:lastModifiedBy>
  <cp:revision>68</cp:revision>
  <dcterms:created xsi:type="dcterms:W3CDTF">2019-12-27T17:26:53Z</dcterms:created>
  <dcterms:modified xsi:type="dcterms:W3CDTF">2021-08-04T07:24:02Z</dcterms:modified>
</cp:coreProperties>
</file>