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1" r:id="rId2"/>
  </p:sldMasterIdLst>
  <p:notesMasterIdLst>
    <p:notesMasterId r:id="rId10"/>
  </p:notesMasterIdLst>
  <p:handoutMasterIdLst>
    <p:handoutMasterId r:id="rId11"/>
  </p:handoutMasterIdLst>
  <p:sldIdLst>
    <p:sldId id="256" r:id="rId3"/>
    <p:sldId id="266" r:id="rId4"/>
    <p:sldId id="267" r:id="rId5"/>
    <p:sldId id="269" r:id="rId6"/>
    <p:sldId id="270" r:id="rId7"/>
    <p:sldId id="271" r:id="rId8"/>
    <p:sldId id="263" r:id="rId9"/>
  </p:sldIdLst>
  <p:sldSz cx="9144000" cy="5143500" type="screen16x9"/>
  <p:notesSz cx="6858000" cy="9144000"/>
  <p:defaultTextStyle>
    <a:defPPr>
      <a:defRPr lang="en-US"/>
    </a:defPPr>
    <a:lvl1pPr marL="0" algn="l" defTabSz="41054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410545" algn="l" defTabSz="41054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821091" algn="l" defTabSz="41054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231637" algn="l" defTabSz="41054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642182" algn="l" defTabSz="41054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052727" algn="l" defTabSz="41054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463273" algn="l" defTabSz="41054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873819" algn="l" defTabSz="41054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284364" algn="l" defTabSz="41054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B000"/>
    <a:srgbClr val="1C9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44"/>
    <p:restoredTop sz="93590"/>
  </p:normalViewPr>
  <p:slideViewPr>
    <p:cSldViewPr snapToGrid="0" snapToObjects="1">
      <p:cViewPr varScale="1">
        <p:scale>
          <a:sx n="128" d="100"/>
          <a:sy n="128" d="100"/>
        </p:scale>
        <p:origin x="584" y="168"/>
      </p:cViewPr>
      <p:guideLst>
        <p:guide orient="horz" pos="1621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2" d="100"/>
          <a:sy n="62" d="100"/>
        </p:scale>
        <p:origin x="-174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TechMentor Redmond 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15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090A4-23EE-3E40-9A6B-6D1C613F448F}" type="datetimeFigureOut">
              <a:rPr lang="en-US" smtClean="0"/>
              <a:t>8/8/17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CB0D4-23D8-7644-BCC8-755F56B66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613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982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157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9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C0D6F-86BC-4F0A-A9FD-A71A70874F57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8/8/17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2623F-4765-4759-9A73-D8655DC8D97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8/8/17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CF2FE-3FA7-4ABC-8D10-AB106564C9F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8/8/17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803F9-FDAA-4AD8-AB1F-AC9EA3FA17D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8/8/17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"/>
          <p:cNvSpPr>
            <a:spLocks noGrp="1"/>
          </p:cNvSpPr>
          <p:nvPr>
            <p:ph sz="quarter" idx="13" hasCustomPrompt="1"/>
          </p:nvPr>
        </p:nvSpPr>
        <p:spPr>
          <a:xfrm>
            <a:off x="462644" y="1331610"/>
            <a:ext cx="8238334" cy="3172730"/>
          </a:xfrm>
        </p:spPr>
        <p:txBody>
          <a:bodyPr>
            <a:noAutofit/>
          </a:bodyPr>
          <a:lstStyle>
            <a:lvl1pPr marL="222847" indent="-222847">
              <a:buClr>
                <a:schemeClr val="accent1"/>
              </a:buClr>
              <a:buSzPct val="70000"/>
              <a:buFont typeface="Wingdings" charset="2"/>
              <a:buChar char="§"/>
              <a:defRPr sz="2000" b="0" i="0" baseline="0">
                <a:solidFill>
                  <a:schemeClr val="tx1"/>
                </a:solidFill>
                <a:latin typeface="+mn-lt"/>
              </a:defRPr>
            </a:lvl1pPr>
            <a:lvl2pPr marL="439587" indent="-216740">
              <a:buClr>
                <a:schemeClr val="bg1">
                  <a:lumMod val="65000"/>
                </a:schemeClr>
              </a:buClr>
              <a:buSzPct val="70000"/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+mn-lt"/>
              </a:defRPr>
            </a:lvl2pPr>
            <a:lvl3pPr marL="662432" indent="-215216"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700" b="0" i="0" baseline="0">
                <a:solidFill>
                  <a:schemeClr val="tx1"/>
                </a:solidFill>
                <a:latin typeface="+mn-lt"/>
              </a:defRPr>
            </a:lvl3pPr>
            <a:lvl4pPr marL="822701" indent="-160267">
              <a:buClr>
                <a:schemeClr val="bg1">
                  <a:lumMod val="85000"/>
                </a:schemeClr>
              </a:buClr>
              <a:buSzPct val="70000"/>
              <a:buFont typeface="Wingdings" panose="05000000000000000000" pitchFamily="2" charset="2"/>
              <a:buChar char="§"/>
              <a:defRPr sz="1500" b="0" i="0" baseline="0">
                <a:solidFill>
                  <a:schemeClr val="tx1"/>
                </a:solidFill>
                <a:latin typeface="+mn-lt"/>
                <a:cs typeface="Arial"/>
              </a:defRPr>
            </a:lvl4pPr>
            <a:lvl5pPr marL="882227" indent="-222847">
              <a:buClrTx/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text or click the image icon to add a graphic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4" name="Title"/>
          <p:cNvSpPr>
            <a:spLocks noGrp="1"/>
          </p:cNvSpPr>
          <p:nvPr>
            <p:ph type="title" hasCustomPrompt="1"/>
          </p:nvPr>
        </p:nvSpPr>
        <p:spPr>
          <a:xfrm>
            <a:off x="463177" y="140402"/>
            <a:ext cx="8234387" cy="1178237"/>
          </a:xfrm>
          <a:prstGeom prst="rect">
            <a:avLst/>
          </a:prstGeom>
        </p:spPr>
        <p:txBody>
          <a:bodyPr vert="horz" lIns="0" tIns="32970" rIns="65939" bIns="32970" rtlCol="0" anchor="ctr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975" y="1260821"/>
            <a:ext cx="7411051" cy="991186"/>
          </a:xfrm>
          <a:prstGeom prst="rect">
            <a:avLst/>
          </a:prstGeom>
        </p:spPr>
        <p:txBody>
          <a:bodyPr lIns="99148" tIns="49574" rIns="99148" bIns="49574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975" y="206498"/>
            <a:ext cx="8228051" cy="856963"/>
          </a:xfrm>
          <a:prstGeom prst="rect">
            <a:avLst/>
          </a:prstGeom>
        </p:spPr>
        <p:txBody>
          <a:bodyPr lIns="99148" tIns="49574" rIns="99148" bIns="49574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6474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3CDA3-A2DE-473C-A81C-F73D2A1BFF6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8/8/17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73A4F-54E2-42AD-AEE7-525DC08E7D5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8/8/17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7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4562E-E191-4140-8CA7-D81566904FD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8/8/17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86AD8-D031-4E57-A880-97BEE7625BF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8/8/17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46D33-8E80-4809-BCCA-EEFDCA7877C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8/8/17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5E31E-3DDB-4319-BC51-F5022B7F3C8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8/8/17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638B8-B788-4682-A596-85CF4ED65A7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8/8/17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4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1425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410545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7910" indent="-307910" algn="l" defTabSz="410545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67136" indent="-256591" algn="l" defTabSz="410545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26363" indent="-205272" algn="l" defTabSz="410545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909" indent="-205272" algn="l" defTabSz="410545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47454" indent="-205272" algn="l" defTabSz="410545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57999" indent="-205272" algn="l" defTabSz="410545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68545" indent="-205272" algn="l" defTabSz="410545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79091" indent="-205272" algn="l" defTabSz="410545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89636" indent="-205272" algn="l" defTabSz="410545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05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10545" algn="l" defTabSz="4105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21091" algn="l" defTabSz="4105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31637" algn="l" defTabSz="4105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642182" algn="l" defTabSz="4105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2727" algn="l" defTabSz="4105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63273" algn="l" defTabSz="4105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73819" algn="l" defTabSz="4105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84364" algn="l" defTabSz="4105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>
              <a:defRPr/>
            </a:pPr>
            <a:fld id="{AADEF755-0B60-4A3E-9C6A-4CADF1C89A5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 defTabSz="914400">
                <a:defRPr/>
              </a:pPr>
              <a:t>8/8/17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94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rgbClr val="F15B26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•"/>
        <a:defRPr sz="32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–"/>
        <a:defRPr sz="28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pitchFamily="-72" charset="0"/>
        <a:buChar char="•"/>
        <a:defRPr sz="24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–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»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leanpub.com/the-dsc-boo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766318" y="1321582"/>
            <a:ext cx="7835308" cy="128647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7998" tIns="48195" rIns="97998" bIns="48195" anchor="b">
            <a:prstTxWarp prst="textNoShape">
              <a:avLst/>
            </a:prstTxWarp>
          </a:bodyPr>
          <a:lstStyle/>
          <a:p>
            <a:pPr algn="r" defTabSz="972550" eaLnBrk="0" hangingPunct="0"/>
            <a:r>
              <a:rPr lang="en-US" sz="4300" b="1" dirty="0" smtClean="0">
                <a:latin typeface="+mj-lt"/>
                <a:cs typeface="Courier New" panose="02070309020205020404" pitchFamily="49" charset="0"/>
              </a:rPr>
              <a:t>W06 </a:t>
            </a:r>
            <a:r>
              <a:rPr lang="en-US" sz="4300" b="1" dirty="0">
                <a:latin typeface="+mj-lt"/>
                <a:cs typeface="Courier New" panose="02070309020205020404" pitchFamily="49" charset="0"/>
              </a:rPr>
              <a:t>– </a:t>
            </a:r>
            <a:r>
              <a:rPr lang="en-US" sz="4300" b="1" dirty="0" smtClean="0">
                <a:latin typeface="+mj-lt"/>
                <a:cs typeface="Courier New" panose="02070309020205020404" pitchFamily="49" charset="0"/>
              </a:rPr>
              <a:t>Desired State Configuration for IT Ops</a:t>
            </a:r>
            <a:endParaRPr lang="en-US" sz="4300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76691" y="2571353"/>
            <a:ext cx="4324934" cy="14491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3166" tIns="46584" rIns="93166" bIns="46584">
            <a:prstTxWarp prst="textNoShape">
              <a:avLst/>
            </a:prstTxWarp>
          </a:bodyPr>
          <a:lstStyle/>
          <a:p>
            <a:pPr algn="r"/>
            <a:r>
              <a:rPr lang="en-US" sz="3800" b="1" dirty="0" smtClean="0">
                <a:solidFill>
                  <a:srgbClr val="92D050"/>
                </a:solidFill>
                <a:cs typeface="Courier New" panose="02070309020205020404" pitchFamily="49" charset="0"/>
              </a:rPr>
              <a:t>Jason Helmick</a:t>
            </a:r>
            <a:endParaRPr lang="en-US" sz="3800" b="1" dirty="0">
              <a:solidFill>
                <a:srgbClr val="92D050"/>
              </a:solidFill>
              <a:cs typeface="Courier New" panose="02070309020205020404" pitchFamily="49" charset="0"/>
            </a:endParaRPr>
          </a:p>
          <a:p>
            <a:pPr algn="r"/>
            <a:r>
              <a:rPr lang="en-US" sz="2700" b="1" dirty="0" smtClean="0">
                <a:cs typeface="Courier New" panose="02070309020205020404" pitchFamily="49" charset="0"/>
              </a:rPr>
              <a:t>Pluralsight</a:t>
            </a:r>
            <a:r>
              <a:rPr lang="en-US" sz="2700" b="1" dirty="0" smtClean="0">
                <a:solidFill>
                  <a:schemeClr val="bg1"/>
                </a:solidFill>
                <a:cs typeface="Courier New" panose="02070309020205020404" pitchFamily="49" charset="0"/>
              </a:rPr>
              <a:t>, </a:t>
            </a:r>
            <a:endParaRPr lang="en-US" sz="2700" b="1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algn="r"/>
            <a:endParaRPr lang="en-US" sz="2700" b="1" dirty="0">
              <a:cs typeface="Courier New" panose="02070309020205020404" pitchFamily="49" charset="0"/>
            </a:endParaRPr>
          </a:p>
          <a:p>
            <a:endParaRPr lang="en-US" b="1" dirty="0">
              <a:solidFill>
                <a:srgbClr val="FFCC00"/>
              </a:solidFill>
            </a:endParaRPr>
          </a:p>
          <a:p>
            <a:endParaRPr lang="en-US" dirty="0">
              <a:latin typeface="Times New Roman" pitchFamily="-72" charset="0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5527340" y="4142762"/>
            <a:ext cx="3074286" cy="438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148" tIns="49574" rIns="99148" bIns="49574">
            <a:prstTxWarp prst="textNoShape">
              <a:avLst/>
            </a:prstTxWarp>
            <a:spAutoFit/>
          </a:bodyPr>
          <a:lstStyle/>
          <a:p>
            <a:pPr algn="r"/>
            <a:r>
              <a:rPr lang="en-US" sz="2200" b="1" dirty="0">
                <a:solidFill>
                  <a:srgbClr val="92D050"/>
                </a:solidFill>
                <a:ea typeface="Arial" pitchFamily="-72" charset="0"/>
                <a:cs typeface="Courier New" panose="02070309020205020404" pitchFamily="49" charset="0"/>
              </a:rPr>
              <a:t>Level: Intermediate</a:t>
            </a:r>
          </a:p>
        </p:txBody>
      </p:sp>
    </p:spTree>
    <p:extLst>
      <p:ext uri="{BB962C8B-B14F-4D97-AF65-F5344CB8AC3E}">
        <p14:creationId xmlns:p14="http://schemas.microsoft.com/office/powerpoint/2010/main" val="587800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Here’s your take away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will know what it is…</a:t>
            </a:r>
          </a:p>
          <a:p>
            <a:r>
              <a:rPr lang="en-US" dirty="0" smtClean="0"/>
              <a:t>You will know how to </a:t>
            </a:r>
            <a:r>
              <a:rPr lang="en-US" dirty="0"/>
              <a:t>get </a:t>
            </a:r>
            <a:r>
              <a:rPr lang="en-US" dirty="0" smtClean="0"/>
              <a:t>started</a:t>
            </a:r>
            <a:r>
              <a:rPr lang="is-IS" dirty="0" smtClean="0"/>
              <a:t>…</a:t>
            </a:r>
            <a:endParaRPr lang="en-US" dirty="0"/>
          </a:p>
          <a:p>
            <a:r>
              <a:rPr lang="en-US" dirty="0" smtClean="0"/>
              <a:t>You will know how to get advanced</a:t>
            </a:r>
            <a:r>
              <a:rPr lang="is-IS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158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15B26"/>
                </a:solidFill>
              </a:rPr>
              <a:t>Goals</a:t>
            </a:r>
            <a:endParaRPr lang="en-US" dirty="0">
              <a:solidFill>
                <a:srgbClr val="F15B2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1590"/>
            <a:ext cx="5482952" cy="3394472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Architecture</a:t>
            </a:r>
            <a:endParaRPr lang="en-US" sz="3000" dirty="0"/>
          </a:p>
          <a:p>
            <a:r>
              <a:rPr lang="en-US" sz="3000" dirty="0" smtClean="0"/>
              <a:t>Configurations</a:t>
            </a:r>
            <a:endParaRPr lang="en-US" sz="3000" dirty="0"/>
          </a:p>
          <a:p>
            <a:r>
              <a:rPr lang="en-US" sz="3000" dirty="0" smtClean="0"/>
              <a:t>Local Configuration Manager</a:t>
            </a:r>
          </a:p>
          <a:p>
            <a:r>
              <a:rPr lang="en-US" sz="3000" dirty="0" smtClean="0"/>
              <a:t>Resources</a:t>
            </a:r>
          </a:p>
          <a:p>
            <a:r>
              <a:rPr lang="en-US" sz="3000" dirty="0" smtClean="0"/>
              <a:t>Custom Resources</a:t>
            </a:r>
          </a:p>
          <a:p>
            <a:r>
              <a:rPr lang="en-US" sz="3000" dirty="0" smtClean="0"/>
              <a:t>Advanced Configurations </a:t>
            </a:r>
            <a:r>
              <a:rPr lang="mr-IN" sz="3000" dirty="0" smtClean="0"/>
              <a:t>–</a:t>
            </a:r>
            <a:r>
              <a:rPr lang="en-US" sz="3000" dirty="0" smtClean="0"/>
              <a:t> a present for you.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80576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it so…</a:t>
            </a:r>
            <a:endParaRPr lang="en-US" dirty="0"/>
          </a:p>
        </p:txBody>
      </p:sp>
      <p:pic>
        <p:nvPicPr>
          <p:cNvPr id="4" name="Picture 3" descr="DSC_MakeItS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987574"/>
            <a:ext cx="6624736" cy="434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25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purpose for DSC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84560" y="1041170"/>
            <a:ext cx="8643938" cy="3967791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 the words of our father…</a:t>
            </a:r>
          </a:p>
          <a:p>
            <a:r>
              <a:rPr lang="en-US" dirty="0" smtClean="0"/>
              <a:t>And now Technical Fellow at MS</a:t>
            </a:r>
          </a:p>
          <a:p>
            <a:r>
              <a:rPr lang="en-US" dirty="0" smtClean="0"/>
              <a:t>Distributed Heterogeneous Configuration Management Platform</a:t>
            </a:r>
          </a:p>
        </p:txBody>
      </p:sp>
    </p:spTree>
    <p:extLst>
      <p:ext uri="{BB962C8B-B14F-4D97-AF65-F5344CB8AC3E}">
        <p14:creationId xmlns:p14="http://schemas.microsoft.com/office/powerpoint/2010/main" val="202954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Picture</a:t>
            </a:r>
            <a:endParaRPr lang="en-US" dirty="0"/>
          </a:p>
        </p:txBody>
      </p:sp>
      <p:pic>
        <p:nvPicPr>
          <p:cNvPr id="4" name="Content Placeholder 3" descr="DSC_Architectu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262" r="-11262"/>
          <a:stretch>
            <a:fillRect/>
          </a:stretch>
        </p:blipFill>
        <p:spPr bwMode="auto">
          <a:xfrm>
            <a:off x="827584" y="1275606"/>
            <a:ext cx="7848872" cy="3603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719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Additional Resources:</a:t>
            </a:r>
          </a:p>
          <a:p>
            <a:pPr lvl="1"/>
            <a:r>
              <a:rPr lang="en-US" dirty="0">
                <a:hlinkClick r:id="rId2"/>
              </a:rPr>
              <a:t>https://leanpub.com/the-dsc-book</a:t>
            </a:r>
            <a:endParaRPr lang="en-US" dirty="0"/>
          </a:p>
          <a:p>
            <a:r>
              <a:rPr lang="en-US" dirty="0"/>
              <a:t>Follow me on Twitter!  </a:t>
            </a:r>
            <a:r>
              <a:rPr lang="en-US" dirty="0" smtClean="0"/>
              <a:t>@</a:t>
            </a:r>
            <a:r>
              <a:rPr lang="en-US" dirty="0" err="1" smtClean="0"/>
              <a:t>theJasonHelmick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theJasonHelmick</a:t>
            </a:r>
            <a:r>
              <a:rPr lang="en-US"/>
              <a:t>/TechMentor2017</a:t>
            </a:r>
            <a:endParaRPr lang="en-US" dirty="0"/>
          </a:p>
          <a:p>
            <a:r>
              <a:rPr lang="en-US" dirty="0"/>
              <a:t>Don’t forget </a:t>
            </a:r>
            <a:r>
              <a:rPr lang="en-US" dirty="0" smtClean="0"/>
              <a:t>evaluations!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ATTENDING!!!</a:t>
            </a:r>
          </a:p>
        </p:txBody>
      </p:sp>
    </p:spTree>
    <p:extLst>
      <p:ext uri="{BB962C8B-B14F-4D97-AF65-F5344CB8AC3E}">
        <p14:creationId xmlns:p14="http://schemas.microsoft.com/office/powerpoint/2010/main" val="1635574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Visual Studio Live! New York 2015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isual Studio Live! Redmond 2014 1">
        <a:dk1>
          <a:srgbClr val="303030"/>
        </a:dk1>
        <a:lt1>
          <a:srgbClr val="FFFFFF"/>
        </a:lt1>
        <a:dk2>
          <a:srgbClr val="000000"/>
        </a:dk2>
        <a:lt2>
          <a:srgbClr val="DEDEE0"/>
        </a:lt2>
        <a:accent1>
          <a:srgbClr val="AD0101"/>
        </a:accent1>
        <a:accent2>
          <a:srgbClr val="726056"/>
        </a:accent2>
        <a:accent3>
          <a:srgbClr val="AAAAAA"/>
        </a:accent3>
        <a:accent4>
          <a:srgbClr val="DADADA"/>
        </a:accent4>
        <a:accent5>
          <a:srgbClr val="D3AAAA"/>
        </a:accent5>
        <a:accent6>
          <a:srgbClr val="67564D"/>
        </a:accent6>
        <a:hlink>
          <a:srgbClr val="D26900"/>
        </a:hlink>
        <a:folHlink>
          <a:srgbClr val="D8924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sual Studio Live! Redmond 2014 2">
        <a:dk1>
          <a:srgbClr val="000000"/>
        </a:dk1>
        <a:lt1>
          <a:srgbClr val="FFFFFE"/>
        </a:lt1>
        <a:dk2>
          <a:srgbClr val="007397"/>
        </a:dk2>
        <a:lt2>
          <a:srgbClr val="636463"/>
        </a:lt2>
        <a:accent1>
          <a:srgbClr val="A01420"/>
        </a:accent1>
        <a:accent2>
          <a:srgbClr val="726056"/>
        </a:accent2>
        <a:accent3>
          <a:srgbClr val="FFFFFE"/>
        </a:accent3>
        <a:accent4>
          <a:srgbClr val="000000"/>
        </a:accent4>
        <a:accent5>
          <a:srgbClr val="CDAAAB"/>
        </a:accent5>
        <a:accent6>
          <a:srgbClr val="67564D"/>
        </a:accent6>
        <a:hlink>
          <a:srgbClr val="007397"/>
        </a:hlink>
        <a:folHlink>
          <a:srgbClr val="162F4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2118</TotalTime>
  <Words>113</Words>
  <Application>Microsoft Macintosh PowerPoint</Application>
  <PresentationFormat>On-screen Show (16:9)</PresentationFormat>
  <Paragraphs>29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Arial Bold</vt:lpstr>
      <vt:lpstr>Calibri</vt:lpstr>
      <vt:lpstr>Courier New</vt:lpstr>
      <vt:lpstr>Lucida Grande</vt:lpstr>
      <vt:lpstr>ＭＳ Ｐゴシック</vt:lpstr>
      <vt:lpstr>Times New Roman</vt:lpstr>
      <vt:lpstr>Wingdings</vt:lpstr>
      <vt:lpstr>Office Theme</vt:lpstr>
      <vt:lpstr>Visual Studio Live! New York 2015</vt:lpstr>
      <vt:lpstr>PowerPoint Presentation</vt:lpstr>
      <vt:lpstr>Here’s your take away</vt:lpstr>
      <vt:lpstr>Goals</vt:lpstr>
      <vt:lpstr>Make it so…</vt:lpstr>
      <vt:lpstr>The purpose for DSC</vt:lpstr>
      <vt:lpstr>The Picture</vt:lpstr>
      <vt:lpstr>THANK YOU FOR ATTENDING!!!</vt:lpstr>
    </vt:vector>
  </TitlesOfParts>
  <Company>1105 Media Inc.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1105 Media Staff</dc:creator>
  <cp:lastModifiedBy>Jason Helmick</cp:lastModifiedBy>
  <cp:revision>30</cp:revision>
  <dcterms:created xsi:type="dcterms:W3CDTF">2017-05-01T20:28:59Z</dcterms:created>
  <dcterms:modified xsi:type="dcterms:W3CDTF">2017-08-08T18:56:57Z</dcterms:modified>
</cp:coreProperties>
</file>