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73" r:id="rId5"/>
    <p:sldId id="270" r:id="rId6"/>
    <p:sldId id="271" r:id="rId7"/>
    <p:sldId id="272" r:id="rId8"/>
    <p:sldId id="261" r:id="rId9"/>
    <p:sldId id="276" r:id="rId10"/>
    <p:sldId id="263" r:id="rId11"/>
    <p:sldId id="278" r:id="rId12"/>
    <p:sldId id="264" r:id="rId13"/>
    <p:sldId id="279" r:id="rId14"/>
    <p:sldId id="267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FF430-EAA7-41DF-8EC7-9B000215EAC5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D1FE1-23C2-4C29-9A56-D0EE31AE0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61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66E1-4F9E-4422-51D6-44C5F7A3E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1CC1F-88B8-AAB4-20CB-32671D1FB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A2AF6-4497-CA4F-1312-D6CD78FEF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1E95-7A10-46F3-A384-560813D79019}" type="datetime6">
              <a:rPr lang="en-IN" smtClean="0"/>
              <a:t>August 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B4FC7-3F83-1480-8CCE-9DB4536B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Group No-XX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E59D3-376B-6B9B-72AB-0C8A60D73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BFC6-97E2-4D88-A472-3B15CBB93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59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72F4-59ED-9008-1E0B-85A83E3A0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15C92-267A-86DB-250F-85EFF0DB6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802D1-2BAA-96F5-8DCF-C02F3C37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6635-3041-4820-817F-18E942334B77}" type="datetime6">
              <a:rPr lang="en-IN" smtClean="0"/>
              <a:t>August 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3867A-5298-D32C-FF83-F7ED6594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Group No-XX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34105-6FC8-9B92-B785-F3813DCBB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BFC6-97E2-4D88-A472-3B15CBB93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11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E33A7-B6E0-9E95-2BD7-D16248FDB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DED47-63B1-B5E6-E58A-BD1A3D398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20C4C-5746-643F-5929-B2F039A7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997B-5208-4120-85DC-BB86E3435025}" type="datetime6">
              <a:rPr lang="en-IN" smtClean="0"/>
              <a:t>August 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199EE-F76A-DBE9-EECD-4EE4F772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Group No-XX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98E4F-1B51-98A4-33E2-54767ED7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BFC6-97E2-4D88-A472-3B15CBB93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55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9E7F2-24B5-3E86-24D9-D576B2A5E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C0F6C-4A02-65E8-2141-F2AE394D3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CAE46-9063-7862-EFBD-516E6479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2CE1-AA07-432C-A1F2-8BA940697E82}" type="datetime6">
              <a:rPr lang="en-IN" smtClean="0"/>
              <a:t>August 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BB424-B5FB-F814-E6D0-4AFE733DD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Group No-XX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6B02C-8613-7CD3-0AF3-608D5CEC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BFC6-97E2-4D88-A472-3B15CBB93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78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FA004-F4DE-9017-0F1D-92169D486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7A308-024A-CEDC-B59A-CAA2F1896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DC89A-08CD-76DA-643A-B1E6CD46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1859-8579-428B-A623-829D0783DAD9}" type="datetime6">
              <a:rPr lang="en-IN" smtClean="0"/>
              <a:t>August 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09D2E-F06F-CEF2-1279-7194C4184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Group No-XX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0C966-09D9-801A-13AF-89A06650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BFC6-97E2-4D88-A472-3B15CBB93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62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B657-1DD2-4FDC-0DCE-EB52FFA0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7D46A-F79C-8FA9-08B4-FD2D17EFC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BC7A8-35C4-5CA8-7783-BA374B810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09EE0-3502-7BC0-111E-53B477EBC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3617-8381-4508-8BD3-E02F00EE640B}" type="datetime6">
              <a:rPr lang="en-IN" smtClean="0"/>
              <a:t>August 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D5A83-4135-8D7A-6837-0A32DBD31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Group No-XX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FBC44-8ED0-80B7-3011-68CBD143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BFC6-97E2-4D88-A472-3B15CBB93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60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F3921-91CE-C72A-9687-2853A3F93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F546E-49E7-2371-2CE0-B016C0FE5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3A185-4069-C253-2859-05F086840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ADBBEA-FA50-07DB-EC53-D103EB613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9D97-972D-5F5B-7046-1E87C39AA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723D60-B3AA-29FF-4D1C-A15F7257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6248-D4D4-4902-B13D-15FC5F11DBFB}" type="datetime6">
              <a:rPr lang="en-IN" smtClean="0"/>
              <a:t>August 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0F741-F9A5-5E03-F4C9-861640C7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Group No-XX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7C84EC-4137-8A3D-B3A2-B366457B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BFC6-97E2-4D88-A472-3B15CBB93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89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035AD-2EBC-1752-3F65-C84E0033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A0B9BF-9698-087F-5D45-417F53E91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B49-229A-4CF1-97D4-E3425D741C02}" type="datetime6">
              <a:rPr lang="en-IN" smtClean="0"/>
              <a:t>August 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56D98-02A8-BD99-7F11-C2358F45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Group No-XX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18A00-3712-62A4-772A-D0DBF116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BFC6-97E2-4D88-A472-3B15CBB93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12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31310-9256-273A-BCFB-1BA08CE93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0D6BF-810F-41B7-A5AF-7201B7DC128A}" type="datetime6">
              <a:rPr lang="en-IN" smtClean="0"/>
              <a:t>August 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3B7E2B-EC33-52C4-DFC9-23A9371F0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Group No-XX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5CAA6-104D-CF2B-E02A-F4C84D99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BFC6-97E2-4D88-A472-3B15CBB93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3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8F33-A025-4F74-9C54-A3A0AF97F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B3D20-A1E3-CC97-E341-33A4CED48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FA9BC-178C-330B-67C3-D2B988CF7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BC699-0026-C33C-E97D-D6609F56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DDC-EB38-432A-9465-7DE7B760D61B}" type="datetime6">
              <a:rPr lang="en-IN" smtClean="0"/>
              <a:t>August 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31AEA-626D-FACF-4444-1B2BAA2C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Group No-XX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97823-B5B3-608A-CFBD-ADB210090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BFC6-97E2-4D88-A472-3B15CBB93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27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80D5-33C2-B1F2-1167-FE723566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E51B16-FDE3-E613-E8B9-7704C7BF5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31443-1616-7AFC-182F-FF4FA3B9F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DBFFF-C9EB-363F-FA3C-53802209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3110-4FD0-4ECB-B60F-5A6C18A049FA}" type="datetime6">
              <a:rPr lang="en-IN" smtClean="0"/>
              <a:t>August 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39D94-F116-B6DC-9A88-AF6FC3BB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Group No-XX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49E47-F515-2739-6812-88A5CBC3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BFC6-97E2-4D88-A472-3B15CBB93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4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76E46-F64C-7C6F-2AE5-9A795444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734C3-188C-0563-D6DB-ECB9B0E91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33C9E-DE09-E75D-2607-DB2A1EB3D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EB59A-5B45-4364-800A-067FA167BF9B}" type="datetime6">
              <a:rPr lang="en-IN" smtClean="0"/>
              <a:t>August 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D75F4-5A2F-9F2F-47C5-9926D25E0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Group No-XX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DF0C1-7365-3BCB-0191-C393A6F56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9BFC6-97E2-4D88-A472-3B15CBB93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7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nSmIFMIlqLI?si=Bb_mv90VMZm2xogF" TargetMode="External"/><Relationship Id="rId2" Type="http://schemas.openxmlformats.org/officeDocument/2006/relationships/hyperlink" Target="https://youtu.be/NcKuKCFAyIs?si=bnZ_50mDZbmOA6q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chive.org/details/367026792DigitalComputerElectronicsAlbertPaulMalvinoAndJeraldABrownPdf1/page/n1/mode/2up" TargetMode="External"/><Relationship Id="rId5" Type="http://schemas.openxmlformats.org/officeDocument/2006/relationships/hyperlink" Target="https://archive.org/details/digitalsystemdes0000wilk_j5g5/page/n7/mode/2up" TargetMode="External"/><Relationship Id="rId4" Type="http://schemas.openxmlformats.org/officeDocument/2006/relationships/hyperlink" Target="https://archive.org/details/digitaldesignfro0000katz/page/n7/mode/2u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C846-019A-E6BF-19BC-2982FA4C7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566" y="230742"/>
            <a:ext cx="11445765" cy="165576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DIGITAL LOGIC AND COMPUTER ARCHITECTURE (CSA2003)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BC2DA-B8E8-A988-5F3C-F7CC16C87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566" y="3846107"/>
            <a:ext cx="5692873" cy="1844213"/>
          </a:xfrm>
        </p:spPr>
        <p:txBody>
          <a:bodyPr>
            <a:normAutofit/>
          </a:bodyPr>
          <a:lstStyle/>
          <a:p>
            <a:pPr algn="l"/>
            <a:r>
              <a:rPr lang="en-IN" b="1" dirty="0"/>
              <a:t>Presented by:</a:t>
            </a:r>
          </a:p>
          <a:p>
            <a:pPr algn="l"/>
            <a:r>
              <a:rPr lang="en-IN" sz="2400" dirty="0"/>
              <a:t>23BAI11214 - JUNGARE PARIGH AMBADAS</a:t>
            </a:r>
            <a:endParaRPr lang="en-IN" b="1" dirty="0"/>
          </a:p>
          <a:p>
            <a:pPr algn="l"/>
            <a:r>
              <a:rPr lang="en-IN" sz="2200" dirty="0"/>
              <a:t>23BAI10724   - THILAK RAAJ GANESAN</a:t>
            </a:r>
          </a:p>
          <a:p>
            <a:pPr algn="l"/>
            <a:r>
              <a:rPr lang="en-IN" sz="2200" dirty="0"/>
              <a:t>23BAI10917   - VIJAY RAJESH 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691690-1CCF-4876-C933-1FEBC48865BF}"/>
              </a:ext>
            </a:extLst>
          </p:cNvPr>
          <p:cNvSpPr txBox="1"/>
          <p:nvPr/>
        </p:nvSpPr>
        <p:spPr>
          <a:xfrm>
            <a:off x="1897116" y="1884039"/>
            <a:ext cx="8397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00B050"/>
                </a:solidFill>
              </a:rPr>
              <a:t>FIXED POINT ARITHMETIC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A4CBF8-DCBB-3B59-C0A5-A45860CD3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153" y="2991302"/>
            <a:ext cx="2965691" cy="116888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AB93C7A7-0FAA-2578-5470-B7E460699A73}"/>
              </a:ext>
            </a:extLst>
          </p:cNvPr>
          <p:cNvSpPr txBox="1">
            <a:spLocks/>
          </p:cNvSpPr>
          <p:nvPr/>
        </p:nvSpPr>
        <p:spPr>
          <a:xfrm>
            <a:off x="8599210" y="3846107"/>
            <a:ext cx="3272224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b="1" dirty="0"/>
              <a:t>Presented to:</a:t>
            </a:r>
          </a:p>
          <a:p>
            <a:pPr algn="l"/>
            <a:r>
              <a:rPr lang="en-IN" dirty="0" err="1"/>
              <a:t>Dr.</a:t>
            </a:r>
            <a:r>
              <a:rPr lang="en-IN" dirty="0"/>
              <a:t> Pratosh Kumar Pal</a:t>
            </a:r>
          </a:p>
          <a:p>
            <a:pPr algn="l"/>
            <a:r>
              <a:rPr lang="en-IN" dirty="0"/>
              <a:t>Assistant Professor, G2</a:t>
            </a:r>
          </a:p>
          <a:p>
            <a:pPr algn="l"/>
            <a:r>
              <a:rPr lang="en-IN" dirty="0"/>
              <a:t>SCAI</a:t>
            </a:r>
          </a:p>
          <a:p>
            <a:pPr algn="l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DA88A1-481B-35B4-1965-EAACA4CE71D9}"/>
              </a:ext>
            </a:extLst>
          </p:cNvPr>
          <p:cNvSpPr txBox="1"/>
          <p:nvPr/>
        </p:nvSpPr>
        <p:spPr>
          <a:xfrm>
            <a:off x="2217681" y="5643160"/>
            <a:ext cx="7651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VIT Bhopal University</a:t>
            </a:r>
          </a:p>
          <a:p>
            <a:pPr algn="ctr"/>
            <a:r>
              <a:rPr lang="en-IN" sz="2000" b="1" dirty="0"/>
              <a:t>Bhopal-Indore Highway, </a:t>
            </a:r>
            <a:r>
              <a:rPr lang="en-IN" sz="2000" b="1" dirty="0" err="1"/>
              <a:t>Kothri</a:t>
            </a:r>
            <a:r>
              <a:rPr lang="en-IN" sz="2000" b="1" dirty="0"/>
              <a:t> Kalan, </a:t>
            </a:r>
            <a:r>
              <a:rPr lang="en-IN" sz="2000" b="1" dirty="0" err="1"/>
              <a:t>Sehore</a:t>
            </a:r>
            <a:endParaRPr lang="en-IN" sz="2000" b="1" dirty="0"/>
          </a:p>
          <a:p>
            <a:pPr algn="ctr"/>
            <a:r>
              <a:rPr lang="en-IN" sz="2000" b="1" dirty="0"/>
              <a:t>Madhya Pradesh – 466114</a:t>
            </a:r>
          </a:p>
        </p:txBody>
      </p:sp>
    </p:spTree>
    <p:extLst>
      <p:ext uri="{BB962C8B-B14F-4D97-AF65-F5344CB8AC3E}">
        <p14:creationId xmlns:p14="http://schemas.microsoft.com/office/powerpoint/2010/main" val="3585467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CEFE-5FF8-8C36-B014-3EE18EE0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78" y="0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F9575-735A-B6C5-A7FD-8FC6D4335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78" y="1117703"/>
            <a:ext cx="10515600" cy="435133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Embedded systems: </a:t>
            </a:r>
            <a:r>
              <a:rPr lang="en-US" dirty="0"/>
              <a:t>Characterized by resource constraints and real-time requirements, embedded systems heavily leverage fixed-point arithmetic for efficient and deterministic computations. Applications span from IoT devices to critical control systems, optimizing performance and power consumption.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Digital Signal Processing (DSP): </a:t>
            </a:r>
            <a:r>
              <a:rPr lang="en-US" dirty="0"/>
              <a:t>DSP systems process analog signals digitally, relying heavily on fixed-point arithmetic for efficient handling of large datasets at high speeds. Applications include audio codecs, digital radio, and video processing, where real-time performance is essential.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DFED9-F1E6-42D0-EE0C-552DDE64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BFC6-97E2-4D88-A472-3B15CBB93BFE}" type="slidenum">
              <a:rPr lang="en-IN" smtClean="0"/>
              <a:t>10</a:t>
            </a:fld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E183B32-CA11-CE73-C534-0E0B7998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IN" dirty="0"/>
              <a:t>August 6 2024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1159BD3-3A8D-C81A-48CB-9C9148E22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/>
              <a:t>Group-15</a:t>
            </a:r>
          </a:p>
        </p:txBody>
      </p:sp>
    </p:spTree>
    <p:extLst>
      <p:ext uri="{BB962C8B-B14F-4D97-AF65-F5344CB8AC3E}">
        <p14:creationId xmlns:p14="http://schemas.microsoft.com/office/powerpoint/2010/main" val="2866006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F9575-735A-B6C5-A7FD-8FC6D4335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78" y="1117703"/>
            <a:ext cx="10515600" cy="435133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Game development and computer graphics: </a:t>
            </a:r>
            <a:r>
              <a:rPr lang="en-US" dirty="0"/>
              <a:t>To optimize performance and energy efficiency on resource-limited platforms, game development extensively employs fixed-point arithmetic for physics calculations, graphics transformations, and animation. This ensures smooth gameplay and responsive interactions.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Scientific computing and control systems: </a:t>
            </a:r>
            <a:r>
              <a:rPr lang="en-US" dirty="0"/>
              <a:t>While floating-point is dominant, specific applications within scientific computing and control systems benefit from fixed-point arithmetic due to its deterministic behavior and high performance. Examples include robotics and industrial automation where precise control is crucial.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DFED9-F1E6-42D0-EE0C-552DDE64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BFC6-97E2-4D88-A472-3B15CBB93BFE}" type="slidenum">
              <a:rPr lang="en-IN" smtClean="0"/>
              <a:t>11</a:t>
            </a:fld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9F04785-64EA-0BEB-66BE-5D5C7D4A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IN" dirty="0"/>
              <a:t>August 6 2024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86EDBEA-CFD2-4865-D0A4-EE295FF6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/>
              <a:t>Group-15</a:t>
            </a:r>
          </a:p>
        </p:txBody>
      </p:sp>
    </p:spTree>
    <p:extLst>
      <p:ext uri="{BB962C8B-B14F-4D97-AF65-F5344CB8AC3E}">
        <p14:creationId xmlns:p14="http://schemas.microsoft.com/office/powerpoint/2010/main" val="2397660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0EAD-16FF-0DCD-F1B8-DBBFF066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Objective Type Questions/Answers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3E8A7-DDF6-3433-ABFF-1FDEE0D03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Question 1):</a:t>
            </a:r>
            <a:r>
              <a:rPr lang="en-US" sz="2400" dirty="0"/>
              <a:t> What is the result of adding two fixed-point numbers 3.5 and 2.75 in Q4.4 format?</a:t>
            </a:r>
          </a:p>
          <a:p>
            <a:pPr marL="0" indent="0">
              <a:buNone/>
            </a:pPr>
            <a:r>
              <a:rPr lang="en-US" sz="2400" dirty="0"/>
              <a:t>a) 6.25</a:t>
            </a:r>
            <a:br>
              <a:rPr lang="en-US" sz="2400" dirty="0"/>
            </a:br>
            <a:r>
              <a:rPr lang="en-US" sz="2400" dirty="0"/>
              <a:t>b) 5.75</a:t>
            </a:r>
            <a:br>
              <a:rPr lang="en-US" sz="2400" dirty="0"/>
            </a:br>
            <a:r>
              <a:rPr lang="en-US" sz="2400" dirty="0"/>
              <a:t>c) 6.00</a:t>
            </a:r>
            <a:br>
              <a:rPr lang="en-US" sz="2400" dirty="0"/>
            </a:br>
            <a:r>
              <a:rPr lang="en-US" sz="2400" dirty="0"/>
              <a:t>d) 5.50            </a:t>
            </a:r>
            <a:r>
              <a:rPr lang="en-US" sz="2400" b="1" dirty="0"/>
              <a:t>Answer:</a:t>
            </a:r>
            <a:r>
              <a:rPr lang="en-US" sz="2400" dirty="0"/>
              <a:t> A) 6.25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Question 2):</a:t>
            </a:r>
            <a:r>
              <a:rPr lang="en-US" sz="2400" dirty="0"/>
              <a:t> What is the result of subtracting 1.25 from 4.5 in Q4.4 format?</a:t>
            </a:r>
          </a:p>
          <a:p>
            <a:pPr marL="0" indent="0">
              <a:buNone/>
            </a:pPr>
            <a:r>
              <a:rPr lang="en-US" sz="2400" dirty="0"/>
              <a:t>a) 3.00</a:t>
            </a:r>
            <a:br>
              <a:rPr lang="en-US" sz="2400" dirty="0"/>
            </a:br>
            <a:r>
              <a:rPr lang="en-US" sz="2400" dirty="0"/>
              <a:t>b) 3.25</a:t>
            </a:r>
            <a:br>
              <a:rPr lang="en-US" sz="2400" dirty="0"/>
            </a:br>
            <a:r>
              <a:rPr lang="en-US" sz="2400" dirty="0"/>
              <a:t>c) 3.50</a:t>
            </a:r>
            <a:br>
              <a:rPr lang="en-US" sz="2400" dirty="0"/>
            </a:br>
            <a:r>
              <a:rPr lang="en-US" sz="2400" dirty="0"/>
              <a:t>d) 3.75            </a:t>
            </a:r>
            <a:r>
              <a:rPr lang="en-US" sz="2400" b="1" dirty="0"/>
              <a:t>Answer:</a:t>
            </a:r>
            <a:r>
              <a:rPr lang="en-US" sz="2400" dirty="0"/>
              <a:t> c) 3.25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E57D6-16DC-2531-5DFE-5ABAAB15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BFC6-97E2-4D88-A472-3B15CBB93BFE}" type="slidenum">
              <a:rPr lang="en-IN" smtClean="0"/>
              <a:t>12</a:t>
            </a:fld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E4A3721-5C18-C556-3D96-D19D3946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IN" dirty="0"/>
              <a:t>August 6 2024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972AD31-441E-E903-6B6F-BFD3BBEC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/>
              <a:t>Group-15</a:t>
            </a:r>
          </a:p>
        </p:txBody>
      </p:sp>
    </p:spTree>
    <p:extLst>
      <p:ext uri="{BB962C8B-B14F-4D97-AF65-F5344CB8AC3E}">
        <p14:creationId xmlns:p14="http://schemas.microsoft.com/office/powerpoint/2010/main" val="2915866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3E8A7-DDF6-3433-ABFF-1FDEE0D03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232"/>
            <a:ext cx="10515600" cy="4351338"/>
          </a:xfrm>
        </p:spPr>
        <p:txBody>
          <a:bodyPr>
            <a:no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Question 3):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What is the result of multiplying 2.5 by 1.5 in Q4.4 format?</a:t>
            </a:r>
            <a:endParaRPr lang="en-IN" sz="2400" dirty="0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a) 3.25</a:t>
            </a:r>
            <a:br>
              <a:rPr lang="en-US" sz="2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</a:br>
            <a:r>
              <a:rPr lang="en-US" sz="2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b) 3.50</a:t>
            </a:r>
            <a:br>
              <a:rPr lang="en-US" sz="2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</a:br>
            <a:r>
              <a:rPr lang="en-US" sz="2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c) 3.75</a:t>
            </a:r>
            <a:br>
              <a:rPr lang="en-US" sz="2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</a:br>
            <a:r>
              <a:rPr lang="en-US" sz="2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d) 4.00             </a:t>
            </a:r>
            <a:r>
              <a:rPr lang="en-US" sz="24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Answer: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b) 3.75</a:t>
            </a: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2400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2400" b="1" dirty="0"/>
              <a:t>Question 4):</a:t>
            </a:r>
            <a:r>
              <a:rPr lang="en-US" sz="2400" dirty="0"/>
              <a:t> What is the result of dividing 7.5 by 2.5 in Q4.4 format?</a:t>
            </a:r>
          </a:p>
          <a:p>
            <a:pPr marL="0" indent="0">
              <a:buNone/>
            </a:pPr>
            <a:r>
              <a:rPr lang="en-US" sz="2400" dirty="0"/>
              <a:t>a) 3.00</a:t>
            </a:r>
            <a:br>
              <a:rPr lang="en-US" sz="2400" dirty="0"/>
            </a:br>
            <a:r>
              <a:rPr lang="en-US" sz="2400" dirty="0"/>
              <a:t>b) 2.75</a:t>
            </a:r>
            <a:br>
              <a:rPr lang="en-US" sz="2400" dirty="0"/>
            </a:br>
            <a:r>
              <a:rPr lang="en-US" sz="2400" dirty="0"/>
              <a:t>c) 2.50</a:t>
            </a:r>
            <a:br>
              <a:rPr lang="en-US" sz="2400" dirty="0"/>
            </a:br>
            <a:r>
              <a:rPr lang="en-US" sz="2400" dirty="0"/>
              <a:t>d) 3.25          </a:t>
            </a:r>
            <a:r>
              <a:rPr lang="en-US" sz="2400" b="1" dirty="0"/>
              <a:t>Answer:</a:t>
            </a:r>
            <a:r>
              <a:rPr lang="en-US" sz="2400" dirty="0"/>
              <a:t> a) 3.00</a:t>
            </a: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IN" sz="2400" dirty="0">
              <a:effectLst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E57D6-16DC-2531-5DFE-5ABAAB15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BFC6-97E2-4D88-A472-3B15CBB93BFE}" type="slidenum">
              <a:rPr lang="en-IN" smtClean="0"/>
              <a:t>13</a:t>
            </a:fld>
            <a:endParaRPr lang="en-I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91894F-1E35-296B-3E42-501E5953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Objective Type Questions/Answers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CD56995-7496-A659-4793-11E67AA6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IN" dirty="0"/>
              <a:t>August 6 2024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EE93CAC-A37D-3FB8-A5E1-E36998F8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/>
              <a:t>Group-15</a:t>
            </a:r>
          </a:p>
        </p:txBody>
      </p:sp>
    </p:spTree>
    <p:extLst>
      <p:ext uri="{BB962C8B-B14F-4D97-AF65-F5344CB8AC3E}">
        <p14:creationId xmlns:p14="http://schemas.microsoft.com/office/powerpoint/2010/main" val="2927611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D186-E3AD-6E9C-50A9-217D401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81" y="136525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Objective Type Questions/Answers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AEC9-45B2-30B4-363A-0EDD27D6C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189703"/>
            <a:ext cx="10990006" cy="48299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Question 5): </a:t>
            </a:r>
            <a:r>
              <a:rPr lang="en-US" sz="2400" dirty="0"/>
              <a:t>In fixed-point arithmetic, what determines the position of the decimal point?</a:t>
            </a:r>
          </a:p>
          <a:p>
            <a:pPr marL="0" indent="0">
              <a:buNone/>
            </a:pPr>
            <a:r>
              <a:rPr lang="en-US" sz="2400" dirty="0"/>
              <a:t>a) Compiler settings</a:t>
            </a:r>
          </a:p>
          <a:p>
            <a:pPr marL="0" indent="0">
              <a:buNone/>
            </a:pPr>
            <a:r>
              <a:rPr lang="en-US" sz="2400" dirty="0"/>
              <a:t>b) Hardware architecture</a:t>
            </a:r>
          </a:p>
          <a:p>
            <a:pPr marL="0" indent="0">
              <a:buNone/>
            </a:pPr>
            <a:r>
              <a:rPr lang="en-US" sz="2400" dirty="0"/>
              <a:t>c) Programmer's specification</a:t>
            </a:r>
          </a:p>
          <a:p>
            <a:pPr marL="0" indent="0">
              <a:buNone/>
            </a:pPr>
            <a:r>
              <a:rPr lang="en-US" sz="2400" dirty="0"/>
              <a:t>d) Operating system configuration</a:t>
            </a:r>
          </a:p>
          <a:p>
            <a:pPr marL="0" indent="0">
              <a:buNone/>
            </a:pPr>
            <a:r>
              <a:rPr lang="en-US" sz="2400" dirty="0"/>
              <a:t>		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Answer: </a:t>
            </a:r>
            <a:r>
              <a:rPr lang="en-US" sz="2400" dirty="0"/>
              <a:t>c) Programmer's specification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0AB04-D4AD-05C8-BB9D-78ADB7F8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August 6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65F65-9711-1A0B-ADF8-996CDF42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BFC6-97E2-4D88-A472-3B15CBB93BFE}" type="slidenum">
              <a:rPr lang="en-IN" smtClean="0"/>
              <a:t>14</a:t>
            </a:fld>
            <a:endParaRPr lang="en-I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AA91115-E960-B968-8145-6D4EA92EE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/>
              <a:t>Group-15</a:t>
            </a:r>
          </a:p>
        </p:txBody>
      </p:sp>
    </p:spTree>
    <p:extLst>
      <p:ext uri="{BB962C8B-B14F-4D97-AF65-F5344CB8AC3E}">
        <p14:creationId xmlns:p14="http://schemas.microsoft.com/office/powerpoint/2010/main" val="1003173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673B-6177-A96E-4568-9EDCC2BC1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970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Subjective Type Questions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083B3-88D2-042F-E2AA-24478458B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BFC6-97E2-4D88-A472-3B15CBB93BFE}" type="slidenum">
              <a:rPr lang="en-IN" smtClean="0"/>
              <a:t>15</a:t>
            </a:fld>
            <a:endParaRPr lang="en-IN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00FEBC8-C684-7FD5-9F20-2A6E0D0D69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3034" y="1308814"/>
            <a:ext cx="11385931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Q.1) </a:t>
            </a:r>
            <a:r>
              <a:rPr kumimoji="0" lang="en-US" altLang="en-US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Explain the process of adding two fixed-point numbers. What considerations must </a:t>
            </a:r>
            <a:r>
              <a:rPr lang="en-US" altLang="en-US" sz="2300" dirty="0">
                <a:latin typeface="Arial" panose="020B0604020202020204" pitchFamily="34" charset="0"/>
              </a:rPr>
              <a:t>   </a:t>
            </a:r>
            <a:r>
              <a:rPr kumimoji="0" lang="en-US" altLang="en-US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 made regarding the decimal point?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Q.2) </a:t>
            </a:r>
            <a:r>
              <a:rPr kumimoji="0" lang="en-US" altLang="en-US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Describe the steps involved in subtracting one fixed-point number from another. How do you ensure the accuracy of the result?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Q.3) </a:t>
            </a:r>
            <a:r>
              <a:rPr kumimoji="0" lang="en-US" altLang="en-US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do you perform multiplication of two fixed-point numbers? Explain how you handle the scaling factor.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Q.4) </a:t>
            </a:r>
            <a:r>
              <a:rPr kumimoji="0" lang="en-US" altLang="en-US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Detail the procedure for dividing one fixed-point number by another. What are the potential challenges, and how can they be addressed?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Q.5) </a:t>
            </a:r>
            <a:r>
              <a:rPr kumimoji="0" lang="en-US" altLang="en-US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Give example of a fixed-point arithmetic operation that involves all four operations (addition, subtraction, multiplication, and division). Explain in detail.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DE1A3F7-A7CF-253E-F69B-565CC47B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IN" dirty="0"/>
              <a:t>August 6 2024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EE10B4-CF02-52F0-1038-3C26B2FE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/>
              <a:t>Group-15</a:t>
            </a:r>
          </a:p>
        </p:txBody>
      </p:sp>
    </p:spTree>
    <p:extLst>
      <p:ext uri="{BB962C8B-B14F-4D97-AF65-F5344CB8AC3E}">
        <p14:creationId xmlns:p14="http://schemas.microsoft.com/office/powerpoint/2010/main" val="2473147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7DD09-68E8-B7CC-D6B6-481B3B62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19CC8-541F-D23A-3E8A-618CEF8C1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773"/>
            <a:ext cx="10920984" cy="4768577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YouTube :</a:t>
            </a:r>
          </a:p>
          <a:p>
            <a:pPr lvl="1" algn="just"/>
            <a:r>
              <a:rPr lang="en-IN" dirty="0">
                <a:hlinkClick r:id="rId2"/>
              </a:rPr>
              <a:t>https://youtu.be/NcKuKCFAyIs?si=bnZ_50mDZbmOA6qh</a:t>
            </a:r>
            <a:endParaRPr lang="en-IN" dirty="0"/>
          </a:p>
          <a:p>
            <a:pPr lvl="1" algn="just"/>
            <a:r>
              <a:rPr lang="en-IN" dirty="0">
                <a:hlinkClick r:id="rId3"/>
              </a:rPr>
              <a:t>https://youtu.be/nSmIFMIlqLI?si=Bb_mv90VMZm2xogF</a:t>
            </a:r>
            <a:endParaRPr lang="en-IN" dirty="0"/>
          </a:p>
          <a:p>
            <a:pPr algn="just"/>
            <a:r>
              <a:rPr lang="en-IN" dirty="0"/>
              <a:t>Books :</a:t>
            </a:r>
          </a:p>
          <a:p>
            <a:pPr lvl="1" algn="just"/>
            <a:r>
              <a:rPr lang="en-IN" dirty="0">
                <a:hlinkClick r:id="rId4"/>
              </a:rPr>
              <a:t>https://archive.org/details/digitaldesignfro0000katz/page/n7/mode/2up</a:t>
            </a:r>
            <a:endParaRPr lang="en-IN" dirty="0"/>
          </a:p>
          <a:p>
            <a:pPr lvl="1" algn="just"/>
            <a:r>
              <a:rPr lang="en-IN" dirty="0">
                <a:hlinkClick r:id="rId5"/>
              </a:rPr>
              <a:t>https://archive.org/details/digitalsystemdes0000wilk_j5g5/page/n7/mode/2up</a:t>
            </a:r>
            <a:endParaRPr lang="en-IN" dirty="0"/>
          </a:p>
          <a:p>
            <a:pPr lvl="1" algn="just"/>
            <a:r>
              <a:rPr lang="en-IN" dirty="0">
                <a:hlinkClick r:id="rId6"/>
              </a:rPr>
              <a:t>https://archive.org/details/367026792DigitalComputerElectronicsAlbertPaulMalvinoAndJeraldABrownPdf1/page/n1/mode/2up</a:t>
            </a:r>
            <a:endParaRPr lang="en-IN" dirty="0"/>
          </a:p>
          <a:p>
            <a:pPr marL="457200" lvl="1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FBF6C-7B05-2797-7A5C-E1F9AC36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BFC6-97E2-4D88-A472-3B15CBB93BFE}" type="slidenum">
              <a:rPr lang="en-IN" smtClean="0"/>
              <a:t>16</a:t>
            </a:fld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869802D-1877-CC64-0413-B22F54F7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IN" dirty="0"/>
              <a:t>August 6 2024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41F5514-6F99-8FB4-E6E9-88001276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/>
              <a:t>Group-15</a:t>
            </a:r>
          </a:p>
        </p:txBody>
      </p:sp>
    </p:spTree>
    <p:extLst>
      <p:ext uri="{BB962C8B-B14F-4D97-AF65-F5344CB8AC3E}">
        <p14:creationId xmlns:p14="http://schemas.microsoft.com/office/powerpoint/2010/main" val="2414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DE34-CC53-F854-154C-4643E34A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F071A-3CB0-61AE-C93A-00BE1C3D6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00384"/>
          </a:xfrm>
        </p:spPr>
        <p:txBody>
          <a:bodyPr>
            <a:normAutofit/>
          </a:bodyPr>
          <a:lstStyle/>
          <a:p>
            <a:r>
              <a:rPr lang="en-IN" b="1" dirty="0"/>
              <a:t>Theory </a:t>
            </a:r>
          </a:p>
          <a:p>
            <a:r>
              <a:rPr lang="en-IN" b="1" dirty="0"/>
              <a:t>Pros/Cons </a:t>
            </a:r>
          </a:p>
          <a:p>
            <a:r>
              <a:rPr lang="en-IN" b="1" dirty="0"/>
              <a:t>Example Questions </a:t>
            </a:r>
          </a:p>
          <a:p>
            <a:r>
              <a:rPr lang="en-IN" b="1" dirty="0"/>
              <a:t>Applications</a:t>
            </a:r>
          </a:p>
          <a:p>
            <a:r>
              <a:rPr lang="en-IN" b="1" dirty="0"/>
              <a:t>Objective Type Questions/Answers</a:t>
            </a:r>
          </a:p>
          <a:p>
            <a:r>
              <a:rPr lang="en-IN" b="1" dirty="0"/>
              <a:t>Subjective Type Questions </a:t>
            </a:r>
          </a:p>
          <a:p>
            <a:r>
              <a:rPr lang="en-IN" b="1" dirty="0"/>
              <a:t>References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D89D6-206D-8A24-A2D5-29C00F1E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August 6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CB1AE-41A9-1933-BF8C-D1851217B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Group-15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CB9EB-5992-E483-05F5-E92C96CA0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BFC6-97E2-4D88-A472-3B15CBB93BFE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308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10A5-D0F2-CEE1-F0FD-1A76C59B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2701413" cy="132556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BA5BB-CF23-C87F-1490-233254B61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714" y="1216819"/>
            <a:ext cx="7993038" cy="45256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Fixed Point numbers: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Fixed binary point:</a:t>
            </a:r>
            <a:r>
              <a:rPr lang="en-US" dirty="0"/>
              <a:t> The position of the binary point is fixed, determined by the data type or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Integer and fractional parts:</a:t>
            </a:r>
            <a:r>
              <a:rPr lang="en-US" dirty="0"/>
              <a:t> The number is divided into two parts: an integer part to the left of the binary point and a fractional part to the right.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Fixed Point Addition </a:t>
            </a:r>
            <a:r>
              <a:rPr lang="en-US" dirty="0"/>
              <a:t>involves adding numbers with a fixed decimal or binary point. This means the position of the point is consistent throughout the calculation, simplifying the process.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DD182-4630-84A7-2B74-DC294040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August 6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C0F7C-F8E2-9906-7C40-7B2A89F1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BFC6-97E2-4D88-A472-3B15CBB93BFE}" type="slidenum">
              <a:rPr lang="en-IN" smtClean="0"/>
              <a:t>3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823458-D4BA-2998-165B-482C599EE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99" y="2017853"/>
            <a:ext cx="3971546" cy="2916725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CA288E4-F96C-1A42-E2EF-59D2B2AE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/>
              <a:t>Group-15</a:t>
            </a:r>
          </a:p>
        </p:txBody>
      </p:sp>
    </p:spTree>
    <p:extLst>
      <p:ext uri="{BB962C8B-B14F-4D97-AF65-F5344CB8AC3E}">
        <p14:creationId xmlns:p14="http://schemas.microsoft.com/office/powerpoint/2010/main" val="295375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B438B-E6E3-DDB9-9EC3-C4BF9A332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45" y="136525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Problems: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4CAB7-271C-B664-1D53-BB6C921E8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245" y="14620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Question 1): </a:t>
            </a:r>
            <a:r>
              <a:rPr lang="en-IN" dirty="0"/>
              <a:t>Add 97.73 and 2.27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b="1" dirty="0"/>
              <a:t>Question 2): </a:t>
            </a:r>
            <a:r>
              <a:rPr lang="en-US" dirty="0"/>
              <a:t>Why might fixed-point arithmetic be preferred over floating-point arithmetic in embedded systems and digital signal processing applications?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1A27A-9BE9-BF09-7965-957F9765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August 6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614F-ACB5-D242-51FC-A78879F81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BFC6-97E2-4D88-A472-3B15CBB93BFE}" type="slidenum">
              <a:rPr lang="en-IN" smtClean="0"/>
              <a:t>4</a:t>
            </a:fld>
            <a:endParaRPr lang="en-I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8097C7A-97BB-C68F-D23B-61A272C22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/>
              <a:t>Group-15</a:t>
            </a:r>
          </a:p>
        </p:txBody>
      </p:sp>
    </p:spTree>
    <p:extLst>
      <p:ext uri="{BB962C8B-B14F-4D97-AF65-F5344CB8AC3E}">
        <p14:creationId xmlns:p14="http://schemas.microsoft.com/office/powerpoint/2010/main" val="407946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B438B-E6E3-DDB9-9EC3-C4BF9A332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29" y="-43374"/>
            <a:ext cx="10282084" cy="1505462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SUBSTRACTION: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4CAB7-271C-B664-1D53-BB6C921E8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245" y="14620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Let's use a simple example to fixed-point subtraction. Imagine we're working with numbers that have only one fractional bit.</a:t>
            </a:r>
          </a:p>
          <a:p>
            <a:pPr marL="0" indent="0">
              <a:buNone/>
            </a:pPr>
            <a:r>
              <a:rPr lang="en-US" b="1" dirty="0"/>
              <a:t>Question 1):  </a:t>
            </a:r>
            <a:r>
              <a:rPr lang="en-US" dirty="0"/>
              <a:t>Subtracting 0.75 from 1.5 using a fixed-point format with two fractional bits.</a:t>
            </a: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Binary Conversion :</a:t>
            </a:r>
          </a:p>
          <a:p>
            <a:pPr marL="0" indent="0">
              <a:buNone/>
            </a:pPr>
            <a:r>
              <a:rPr lang="en-IN" dirty="0"/>
              <a:t>          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2’s complement 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Arial" panose="020B0604020202020204" pitchFamily="34" charset="0"/>
              </a:rPr>
              <a:t>0.2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 = 001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1A27A-9BE9-BF09-7965-957F9765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August 6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614F-ACB5-D242-51FC-A78879F81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BFC6-97E2-4D88-A472-3B15CBB93BFE}" type="slidenum">
              <a:rPr lang="en-IN" smtClean="0"/>
              <a:t>5</a:t>
            </a:fld>
            <a:endParaRPr lang="en-IN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8341E29-B916-4949-3284-A9273979B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45" y="3638720"/>
            <a:ext cx="315615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Arial" panose="020B0604020202020204" pitchFamily="34" charset="0"/>
              </a:rPr>
              <a:t>0.2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 = 001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0.75 = 011 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386D15E-7EA2-4792-887E-5DEA9099D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/>
              <a:t>Group-15</a:t>
            </a:r>
          </a:p>
        </p:txBody>
      </p:sp>
    </p:spTree>
    <p:extLst>
      <p:ext uri="{BB962C8B-B14F-4D97-AF65-F5344CB8AC3E}">
        <p14:creationId xmlns:p14="http://schemas.microsoft.com/office/powerpoint/2010/main" val="229127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B438B-E6E3-DDB9-9EC3-C4BF9A332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29" y="-43374"/>
            <a:ext cx="10282084" cy="1505462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SUBSTRACTION: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4CAB7-271C-B664-1D53-BB6C921E8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090" y="138343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Adding those numbers </a:t>
            </a:r>
          </a:p>
          <a:p>
            <a:pPr lvl="1"/>
            <a:r>
              <a:rPr lang="en-IN" sz="2800" dirty="0"/>
              <a:t>0.75 and 2’s complement of 0.25</a:t>
            </a:r>
          </a:p>
          <a:p>
            <a:pPr lvl="1"/>
            <a:r>
              <a:rPr lang="en-US" sz="2800" dirty="0"/>
              <a:t>011 + 111 = 1010 (discarding the carry)</a:t>
            </a:r>
          </a:p>
          <a:p>
            <a:pPr marL="0" indent="0">
              <a:buNone/>
            </a:pPr>
            <a:r>
              <a:rPr lang="en-IN" dirty="0"/>
              <a:t>Converting back to decimal </a:t>
            </a:r>
          </a:p>
          <a:p>
            <a:pPr lvl="1"/>
            <a:r>
              <a:rPr lang="en-IN" sz="2800" dirty="0"/>
              <a:t>010 = 0.5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614F-ACB5-D242-51FC-A78879F81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BFC6-97E2-4D88-A472-3B15CBB93BFE}" type="slidenum">
              <a:rPr lang="en-IN" smtClean="0"/>
              <a:t>6</a:t>
            </a:fld>
            <a:endParaRPr lang="en-IN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5C25926-4D8E-9D24-DADA-BCC1662D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IN" dirty="0"/>
              <a:t>August 6 2024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9BEE140-F575-67D6-EF24-0D563000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/>
              <a:t>Group-15</a:t>
            </a:r>
          </a:p>
        </p:txBody>
      </p:sp>
    </p:spTree>
    <p:extLst>
      <p:ext uri="{BB962C8B-B14F-4D97-AF65-F5344CB8AC3E}">
        <p14:creationId xmlns:p14="http://schemas.microsoft.com/office/powerpoint/2010/main" val="324974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B438B-E6E3-DDB9-9EC3-C4BF9A332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29" y="-43374"/>
            <a:ext cx="10282084" cy="1505462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MULTIPLICATION: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3E3A503-31D3-AFDD-307A-32B1ECE41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741" y="379824"/>
            <a:ext cx="5921891" cy="5841244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614F-ACB5-D242-51FC-A78879F81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BFC6-97E2-4D88-A472-3B15CBB93BFE}" type="slidenum">
              <a:rPr lang="en-IN" smtClean="0"/>
              <a:t>7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7303DF-E155-C2E4-7521-AB534543353C}"/>
              </a:ext>
            </a:extLst>
          </p:cNvPr>
          <p:cNvSpPr txBox="1"/>
          <p:nvPr/>
        </p:nvSpPr>
        <p:spPr>
          <a:xfrm>
            <a:off x="939167" y="1462088"/>
            <a:ext cx="4648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Consider the flow chart </a:t>
            </a:r>
            <a:r>
              <a:rPr lang="en-IN" sz="2800" dirty="0">
                <a:sym typeface="Wingdings" panose="05000000000000000000" pitchFamily="2" charset="2"/>
              </a:rPr>
              <a:t></a:t>
            </a:r>
          </a:p>
          <a:p>
            <a:endParaRPr lang="en-IN" sz="2800" dirty="0"/>
          </a:p>
          <a:p>
            <a:r>
              <a:rPr lang="en-IN" sz="2800" b="1" dirty="0"/>
              <a:t>Example: </a:t>
            </a:r>
          </a:p>
          <a:p>
            <a:endParaRPr lang="en-IN" sz="2800" dirty="0"/>
          </a:p>
          <a:p>
            <a:r>
              <a:rPr lang="en-IN" sz="2800" dirty="0"/>
              <a:t>23 = (10111)</a:t>
            </a:r>
          </a:p>
          <a:p>
            <a:r>
              <a:rPr lang="en-IN" sz="2800" dirty="0"/>
              <a:t>19 = (10011)</a:t>
            </a:r>
          </a:p>
          <a:p>
            <a:endParaRPr lang="en-IN" sz="2800" dirty="0"/>
          </a:p>
          <a:p>
            <a:r>
              <a:rPr lang="en-IN" sz="2800" dirty="0"/>
              <a:t>23*19 = 437</a:t>
            </a:r>
          </a:p>
          <a:p>
            <a:endParaRPr lang="en-IN" sz="2800" dirty="0"/>
          </a:p>
          <a:p>
            <a:r>
              <a:rPr lang="en-IN" sz="2800" dirty="0"/>
              <a:t>437 = (110110101)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B8C55B4-CCAB-7163-C5C6-A54623BB3A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IN" dirty="0"/>
              <a:t>August 6 2024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B455475-C307-3806-D775-8BA52CB9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/>
              <a:t>Group-15</a:t>
            </a:r>
          </a:p>
        </p:txBody>
      </p:sp>
    </p:spTree>
    <p:extLst>
      <p:ext uri="{BB962C8B-B14F-4D97-AF65-F5344CB8AC3E}">
        <p14:creationId xmlns:p14="http://schemas.microsoft.com/office/powerpoint/2010/main" val="907815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7634-81AF-321F-7283-C14E48B7F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2" y="136525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Pros/Cons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27321-5C98-9932-6D68-806C79BFF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052" y="153065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PROS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Performance</a:t>
            </a:r>
            <a:r>
              <a:rPr lang="en-US" dirty="0"/>
              <a:t>: Fixed-point arithmetic can be faster and requires less hardware than floating-point arithmetic, making it useful in performance-critical applications.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Predictability</a:t>
            </a:r>
            <a:r>
              <a:rPr lang="en-US" dirty="0"/>
              <a:t>: Fixed-point representation has predictable precision and range, which can be important in real-time systems where consistent timing and behavior are crucial.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46C58-AC24-F53A-30F8-3E1BC11BC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BFC6-97E2-4D88-A472-3B15CBB93BFE}" type="slidenum">
              <a:rPr lang="en-IN" smtClean="0"/>
              <a:t>8</a:t>
            </a:fld>
            <a:endParaRPr lang="en-IN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8E7A5BA-34FC-BF5D-6E5A-66EC1E76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IN" dirty="0"/>
              <a:t>August 6 2024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9FD7E19-8FE9-B807-8687-20F694DA1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/>
              <a:t>Group-15</a:t>
            </a:r>
          </a:p>
        </p:txBody>
      </p:sp>
    </p:spTree>
    <p:extLst>
      <p:ext uri="{BB962C8B-B14F-4D97-AF65-F5344CB8AC3E}">
        <p14:creationId xmlns:p14="http://schemas.microsoft.com/office/powerpoint/2010/main" val="71277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27321-5C98-9932-6D68-806C79BFF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052" y="153065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CONS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Limited Range</a:t>
            </a:r>
            <a:r>
              <a:rPr lang="en-US" sz="2800" dirty="0"/>
              <a:t>: Fixed-point numbers have a limited range compared to floating-point numbers, which can represent very large or very small numbers.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Scaling Issues</a:t>
            </a:r>
            <a:r>
              <a:rPr lang="en-US" sz="2800" dirty="0"/>
              <a:t>: The programmer must manage scaling manually, which can complicate arithmetic operations and increase the risk of overflow or underflow errors.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46C58-AC24-F53A-30F8-3E1BC11BC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BFC6-97E2-4D88-A472-3B15CBB93BFE}" type="slidenum">
              <a:rPr lang="en-IN" smtClean="0"/>
              <a:t>9</a:t>
            </a:fld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8CAE77B-CB5E-EC73-A1AB-D5970817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IN" dirty="0"/>
              <a:t>August 6 2024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86B3B32-424E-269A-900F-62B7B083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/>
              <a:t>Group-15</a:t>
            </a:r>
          </a:p>
        </p:txBody>
      </p:sp>
    </p:spTree>
    <p:extLst>
      <p:ext uri="{BB962C8B-B14F-4D97-AF65-F5344CB8AC3E}">
        <p14:creationId xmlns:p14="http://schemas.microsoft.com/office/powerpoint/2010/main" val="4174061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1074</Words>
  <Application>Microsoft Office PowerPoint</Application>
  <PresentationFormat>Widescreen</PresentationFormat>
  <Paragraphs>157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DIGITAL LOGIC AND COMPUTER ARCHITECTURE (CSA2003)</vt:lpstr>
      <vt:lpstr>Contents</vt:lpstr>
      <vt:lpstr>Theory</vt:lpstr>
      <vt:lpstr>Problems:</vt:lpstr>
      <vt:lpstr>SUBSTRACTION:</vt:lpstr>
      <vt:lpstr>SUBSTRACTION:</vt:lpstr>
      <vt:lpstr>MULTIPLICATION:</vt:lpstr>
      <vt:lpstr>Pros/Cons</vt:lpstr>
      <vt:lpstr>PowerPoint Presentation</vt:lpstr>
      <vt:lpstr>Applications</vt:lpstr>
      <vt:lpstr>PowerPoint Presentation</vt:lpstr>
      <vt:lpstr>Objective Type Questions/Answers</vt:lpstr>
      <vt:lpstr>Objective Type Questions/Answers</vt:lpstr>
      <vt:lpstr>Objective Type Questions/Answers</vt:lpstr>
      <vt:lpstr>Subjective Type Questions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100452</dc:creator>
  <cp:lastModifiedBy>VIJAY RAJESH R</cp:lastModifiedBy>
  <cp:revision>22</cp:revision>
  <dcterms:created xsi:type="dcterms:W3CDTF">2023-01-18T15:04:42Z</dcterms:created>
  <dcterms:modified xsi:type="dcterms:W3CDTF">2024-08-06T05:00:26Z</dcterms:modified>
</cp:coreProperties>
</file>