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3" r:id="rId64"/>
    <p:sldId id="321" r:id="rId65"/>
    <p:sldId id="322" r:id="rId66"/>
    <p:sldId id="324" r:id="rId67"/>
    <p:sldId id="325" r:id="rId68"/>
    <p:sldId id="326" r:id="rId69"/>
    <p:sldId id="327" r:id="rId70"/>
    <p:sldId id="328" r:id="rId71"/>
    <p:sldId id="330" r:id="rId72"/>
    <p:sldId id="329" r:id="rId73"/>
    <p:sldId id="331" r:id="rId74"/>
    <p:sldId id="332" r:id="rId75"/>
    <p:sldId id="334" r:id="rId76"/>
    <p:sldId id="333" r:id="rId77"/>
    <p:sldId id="335" r:id="rId78"/>
    <p:sldId id="336" r:id="rId79"/>
    <p:sldId id="337" r:id="rId80"/>
    <p:sldId id="338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50" r:id="rId91"/>
    <p:sldId id="349" r:id="rId92"/>
    <p:sldId id="351" r:id="rId93"/>
    <p:sldId id="352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8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57B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01C87F-2720-1891-E284-13FEC201859F}"/>
              </a:ext>
            </a:extLst>
          </p:cNvPr>
          <p:cNvSpPr txBox="1"/>
          <p:nvPr/>
        </p:nvSpPr>
        <p:spPr>
          <a:xfrm>
            <a:off x="950258" y="152400"/>
            <a:ext cx="10174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Welcome to the Java workshop</a:t>
            </a:r>
            <a:endParaRPr lang="en-IN" sz="4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5E1D79-2F64-4852-D21A-5C2A81117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37" y="2076450"/>
            <a:ext cx="6572126" cy="36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DC8D4-377B-F4DA-82B7-E14A66E506E0}"/>
              </a:ext>
            </a:extLst>
          </p:cNvPr>
          <p:cNvSpPr txBox="1"/>
          <p:nvPr/>
        </p:nvSpPr>
        <p:spPr>
          <a:xfrm>
            <a:off x="1766047" y="1060103"/>
            <a:ext cx="6096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TE1948BD8t00"/>
              </a:rPr>
              <a:t>Example: Define a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called a student..?</a:t>
            </a:r>
          </a:p>
          <a:p>
            <a:pPr algn="l"/>
            <a:r>
              <a:rPr lang="en-IN" sz="1800" b="0" i="0" u="none" strike="noStrike" baseline="0" dirty="0">
                <a:latin typeface="TTE1948BD8t00"/>
              </a:rPr>
              <a:t>Answer:</a:t>
            </a:r>
          </a:p>
          <a:p>
            <a:pPr algn="l"/>
            <a:r>
              <a:rPr lang="en-IN" sz="1200" b="0" i="0" u="none" strike="noStrike" baseline="0" dirty="0">
                <a:latin typeface="Courier"/>
              </a:rPr>
              <a:t>Class student</a:t>
            </a:r>
          </a:p>
          <a:p>
            <a:pPr algn="l"/>
            <a:r>
              <a:rPr lang="en-IN" sz="12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IN" sz="1200" b="0" i="0" u="none" strike="noStrike" baseline="0" dirty="0">
                <a:latin typeface="Courier"/>
              </a:rPr>
              <a:t>Int </a:t>
            </a:r>
            <a:r>
              <a:rPr lang="en-IN" sz="1200" b="0" i="0" u="none" strike="noStrike" baseline="0" dirty="0" err="1">
                <a:latin typeface="Courier"/>
              </a:rPr>
              <a:t>stno</a:t>
            </a:r>
            <a:r>
              <a:rPr lang="en-IN" sz="1200" b="0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n-IN" sz="1200" b="0" i="0" u="none" strike="noStrike" baseline="0" dirty="0">
                <a:latin typeface="Courier"/>
              </a:rPr>
              <a:t>String </a:t>
            </a:r>
            <a:r>
              <a:rPr lang="en-IN" sz="1200" b="0" i="0" u="none" strike="noStrike" baseline="0" dirty="0" err="1">
                <a:latin typeface="Courier"/>
              </a:rPr>
              <a:t>stname</a:t>
            </a:r>
            <a:r>
              <a:rPr lang="en-IN" sz="1200" b="0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Float marks;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String </a:t>
            </a:r>
            <a:r>
              <a:rPr lang="en-IN" sz="1800" b="0" i="0" u="none" strike="noStrike" baseline="0" dirty="0" err="1">
                <a:latin typeface="Courier"/>
              </a:rPr>
              <a:t>cname</a:t>
            </a:r>
            <a:r>
              <a:rPr lang="en-IN" sz="1800" b="0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Int </a:t>
            </a:r>
            <a:r>
              <a:rPr lang="en-IN" sz="1800" b="0" i="0" u="none" strike="noStrike" baseline="0" dirty="0" err="1">
                <a:latin typeface="Courier"/>
              </a:rPr>
              <a:t>getnohoursstudy</a:t>
            </a:r>
            <a:r>
              <a:rPr lang="en-IN" sz="1800" b="0" i="0" u="none" strike="noStrike" baseline="0" dirty="0">
                <a:latin typeface="Courier"/>
              </a:rPr>
              <a:t> ()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…………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…………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String </a:t>
            </a:r>
            <a:r>
              <a:rPr lang="en-IN" sz="1800" b="0" i="0" u="none" strike="noStrike" baseline="0" dirty="0" err="1">
                <a:latin typeface="Courier"/>
              </a:rPr>
              <a:t>getgrade</a:t>
            </a:r>
            <a:r>
              <a:rPr lang="en-IN" sz="1800" b="0" i="0" u="none" strike="noStrike" baseline="0" dirty="0">
                <a:latin typeface="Courier"/>
              </a:rPr>
              <a:t> ()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…………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…………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urier"/>
              </a:rPr>
              <a:t>} [;]—optional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6341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B6934-41E8-5D8F-363B-C357D0A9626F}"/>
              </a:ext>
            </a:extLst>
          </p:cNvPr>
          <p:cNvSpPr txBox="1"/>
          <p:nvPr/>
        </p:nvSpPr>
        <p:spPr>
          <a:xfrm>
            <a:off x="1228165" y="1309061"/>
            <a:ext cx="7915835" cy="2204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1400"/>
              </a:lnSpc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Here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represents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name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where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execution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starts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void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anything.of</a:t>
            </a:r>
            <a:r>
              <a:rPr lang="en-US" sz="18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en-US" sz="1800" i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  <a:r>
              <a:rPr lang="en-US" sz="1800" i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2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indicates</a:t>
            </a:r>
            <a:r>
              <a:rPr lang="en-US" sz="1800" spc="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en-US" sz="1800" i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  <a:r>
              <a:rPr lang="en-US" sz="1800" i="1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does</a:t>
            </a:r>
            <a:r>
              <a:rPr lang="en-US" sz="1800" spc="2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spc="2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84455" indent="-342900">
              <a:lnSpc>
                <a:spcPct val="115000"/>
              </a:lnSpc>
              <a:spcBef>
                <a:spcPts val="2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Since</a:t>
            </a:r>
            <a:r>
              <a:rPr lang="en-US" sz="1800" spc="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i="1" spc="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i="1" spc="2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executing</a:t>
            </a:r>
            <a:r>
              <a:rPr lang="en-US" sz="1800" spc="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only</a:t>
            </a:r>
            <a:r>
              <a:rPr lang="en-US" sz="1800" spc="2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once</a:t>
            </a:r>
            <a:r>
              <a:rPr lang="en-US" sz="1800" spc="2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hence</a:t>
            </a:r>
            <a:r>
              <a:rPr lang="en-US" sz="1800" spc="2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must</a:t>
            </a:r>
            <a:r>
              <a:rPr lang="en-US" sz="1800" spc="2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2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static</a:t>
            </a:r>
            <a:r>
              <a:rPr lang="en-US" sz="1800" i="1" spc="2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r>
              <a:rPr lang="en-US" sz="1800" spc="2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Since</a:t>
            </a:r>
            <a:r>
              <a:rPr lang="en-US" sz="1800" spc="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i="1" spc="-2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 called/accessed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everybody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hence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belongs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public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4455" lvl="0" indent="-342900">
              <a:lnSpc>
                <a:spcPct val="115000"/>
              </a:lnSpc>
              <a:spcBef>
                <a:spcPts val="2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Block</a:t>
            </a:r>
            <a:r>
              <a:rPr lang="en-US" sz="1800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statements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represents</a:t>
            </a:r>
            <a:r>
              <a:rPr lang="en-US" sz="18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valid</a:t>
            </a:r>
            <a:r>
              <a:rPr lang="en-US" sz="18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executable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statements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18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sz="1800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</a:t>
            </a:r>
            <a:r>
              <a:rPr lang="en-US" sz="18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defined</a:t>
            </a:r>
            <a:r>
              <a:rPr lang="en-US" sz="1800" i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905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ny Queries Images For Presentation | Free download on ClipArtMag">
            <a:extLst>
              <a:ext uri="{FF2B5EF4-FFF2-40B4-BE49-F238E27FC236}">
                <a16:creationId xmlns:a16="http://schemas.microsoft.com/office/drawing/2014/main" id="{2628FBEB-EE35-AE3A-6FF9-E6D8701BF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552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Clipart Template for PowerPoint - Free PowerPoint Templates">
            <a:extLst>
              <a:ext uri="{FF2B5EF4-FFF2-40B4-BE49-F238E27FC236}">
                <a16:creationId xmlns:a16="http://schemas.microsoft.com/office/drawing/2014/main" id="{4D015B0F-D043-E092-99A4-D02576C9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103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DA20-E306-4CC6-BA0A-1C1CB1E6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/>
            </a:br>
            <a:r>
              <a:rPr lang="en-IN" sz="4400"/>
              <a:t>            Vijay</a:t>
            </a:r>
            <a:br>
              <a:rPr lang="en-IN" sz="4400" dirty="0"/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9237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53C64-1A66-161F-06B5-6CA4771AC3BD}"/>
              </a:ext>
            </a:extLst>
          </p:cNvPr>
          <p:cNvSpPr txBox="1"/>
          <p:nvPr/>
        </p:nvSpPr>
        <p:spPr>
          <a:xfrm>
            <a:off x="744070" y="542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TE1948BD8t00"/>
              </a:rPr>
              <a:t>-&gt;Whenever we define a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there is no memory space for 	</a:t>
            </a:r>
            <a:r>
              <a:rPr lang="en-US" sz="1800" b="0" i="0" u="none" strike="noStrike" baseline="0" dirty="0">
                <a:latin typeface="TTE19494D0t00"/>
              </a:rPr>
              <a:t>data members </a:t>
            </a:r>
            <a:r>
              <a:rPr lang="en-US" sz="1800" b="0" i="0" u="none" strike="noStrike" baseline="0" dirty="0">
                <a:latin typeface="TTE1948BD8t00"/>
              </a:rPr>
              <a:t>of the </a:t>
            </a:r>
            <a:r>
              <a:rPr lang="en-US" sz="1800" b="0" i="0" u="none" strike="noStrike" baseline="0" dirty="0">
                <a:latin typeface="TTE19494D0t00"/>
              </a:rPr>
              <a:t>class</a:t>
            </a:r>
            <a:r>
              <a:rPr lang="en-US" sz="1800" b="0" i="0" u="none" strike="noStrike" baseline="0" dirty="0">
                <a:latin typeface="TTE1948BD8t00"/>
              </a:rPr>
              <a:t>. Memory space will be 	created for the </a:t>
            </a:r>
            <a:r>
              <a:rPr lang="en-US" sz="1800" b="0" i="0" u="none" strike="noStrike" baseline="0" dirty="0">
                <a:latin typeface="TTE19494D0t00"/>
              </a:rPr>
              <a:t>data members </a:t>
            </a:r>
            <a:r>
              <a:rPr lang="en-US" sz="1800" b="0" i="0" u="none" strike="noStrike" baseline="0" dirty="0">
                <a:latin typeface="TTE1948BD8t00"/>
              </a:rPr>
              <a:t>of the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when we 	create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94590-AF88-A7D9-EF83-970AD8B202AF}"/>
              </a:ext>
            </a:extLst>
          </p:cNvPr>
          <p:cNvSpPr txBox="1"/>
          <p:nvPr/>
        </p:nvSpPr>
        <p:spPr>
          <a:xfrm>
            <a:off x="3048000" y="1582341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0" i="0" u="none" strike="noStrike" baseline="0" dirty="0">
                <a:latin typeface="TTE19499A0t00"/>
              </a:rPr>
              <a:t>NOTE: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1. In JAVA memory space for the </a:t>
            </a:r>
            <a:r>
              <a:rPr lang="en-US" sz="1800" b="0" i="0" u="none" strike="noStrike" baseline="0" dirty="0">
                <a:latin typeface="TTE19494D0t00"/>
              </a:rPr>
              <a:t>data members </a:t>
            </a:r>
            <a:r>
              <a:rPr lang="en-US" sz="1800" b="0" i="0" u="none" strike="noStrike" baseline="0" dirty="0">
                <a:latin typeface="TTE1948BD8t00"/>
              </a:rPr>
              <a:t>will be creating on </a:t>
            </a:r>
            <a:r>
              <a:rPr lang="en-US" sz="1800" b="0" i="0" u="none" strike="noStrike" baseline="0" dirty="0">
                <a:latin typeface="TTE19499A0t00"/>
              </a:rPr>
              <a:t>heap memory </a:t>
            </a:r>
            <a:r>
              <a:rPr lang="en-US" sz="1800" b="0" i="0" u="none" strike="noStrike" baseline="0" dirty="0">
                <a:latin typeface="TTE1948BD8t00"/>
              </a:rPr>
              <a:t>(D</a:t>
            </a:r>
            <a:r>
              <a:rPr lang="en-US" sz="1800" b="0" i="0" u="none" strike="noStrike" baseline="0" dirty="0">
                <a:latin typeface="TTE19499A0t00"/>
              </a:rPr>
              <a:t>ynamic</a:t>
            </a:r>
          </a:p>
          <a:p>
            <a:pPr algn="l"/>
            <a:r>
              <a:rPr lang="en-IN" sz="1800" b="0" i="0" u="none" strike="noStrike" baseline="0" dirty="0">
                <a:latin typeface="TTE19499A0t00"/>
              </a:rPr>
              <a:t>memory</a:t>
            </a:r>
            <a:r>
              <a:rPr lang="en-IN" sz="1800" b="0" i="0" u="none" strike="noStrike" baseline="0" dirty="0">
                <a:latin typeface="TTE1948BD8t00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2. Memory space for </a:t>
            </a:r>
            <a:r>
              <a:rPr lang="en-US" sz="1800" b="0" i="0" u="none" strike="noStrike" baseline="0" dirty="0">
                <a:latin typeface="TTE19494D0t00"/>
              </a:rPr>
              <a:t>methods </a:t>
            </a:r>
            <a:r>
              <a:rPr lang="en-US" sz="1800" b="0" i="0" u="none" strike="noStrike" baseline="0" dirty="0">
                <a:latin typeface="TTE1948BD8t00"/>
              </a:rPr>
              <a:t>will be creating on </a:t>
            </a:r>
            <a:r>
              <a:rPr lang="en-US" sz="1800" b="0" i="0" u="none" strike="noStrike" baseline="0" dirty="0">
                <a:latin typeface="TTE19499A0t00"/>
              </a:rPr>
              <a:t>stack memory </a:t>
            </a:r>
            <a:r>
              <a:rPr lang="en-US" sz="1800" b="0" i="0" u="none" strike="noStrike" baseline="0" dirty="0">
                <a:latin typeface="TTE1948BD8t00"/>
              </a:rPr>
              <a:t>(that too when we call the</a:t>
            </a:r>
          </a:p>
          <a:p>
            <a:pPr algn="l"/>
            <a:r>
              <a:rPr lang="en-IN" sz="1800" b="0" i="0" u="none" strike="noStrike" baseline="0" dirty="0">
                <a:latin typeface="TTE19494D0t00"/>
              </a:rPr>
              <a:t>methods</a:t>
            </a:r>
            <a:r>
              <a:rPr lang="en-IN" sz="1800" b="0" i="0" u="none" strike="noStrike" baseline="0" dirty="0">
                <a:latin typeface="TTE1948BD8t00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3. All </a:t>
            </a:r>
            <a:r>
              <a:rPr lang="en-US" sz="1800" b="0" i="0" u="none" strike="noStrike" baseline="0" dirty="0">
                <a:latin typeface="TTE19499A0t00"/>
              </a:rPr>
              <a:t>constants </a:t>
            </a:r>
            <a:r>
              <a:rPr lang="en-US" sz="1800" b="0" i="0" u="none" strike="noStrike" baseline="0" dirty="0">
                <a:latin typeface="TTE1948BD8t00"/>
              </a:rPr>
              <a:t>of any JAVA program is available in </a:t>
            </a:r>
            <a:r>
              <a:rPr lang="en-US" sz="1800" b="0" i="0" u="none" strike="noStrike" baseline="0" dirty="0">
                <a:latin typeface="TTE19499A0t00"/>
              </a:rPr>
              <a:t>associative memory </a:t>
            </a:r>
            <a:r>
              <a:rPr lang="en-US" sz="1800" b="0" i="0" u="none" strike="noStrike" baseline="0" dirty="0">
                <a:latin typeface="TTE1948BD8t00"/>
              </a:rPr>
              <a:t>(retrieving data from</a:t>
            </a:r>
          </a:p>
          <a:p>
            <a:pPr algn="l"/>
            <a:r>
              <a:rPr lang="en-IN" sz="1800" b="0" i="0" u="none" strike="noStrike" baseline="0" dirty="0">
                <a:latin typeface="TTE19494D0t00"/>
              </a:rPr>
              <a:t>associative memory </a:t>
            </a:r>
            <a:r>
              <a:rPr lang="en-IN" sz="1800" b="0" i="0" u="none" strike="noStrike" baseline="0" dirty="0">
                <a:latin typeface="TTE1948BD8t00"/>
              </a:rPr>
              <a:t>is negligible).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4. The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definition exists only one time but whose </a:t>
            </a:r>
            <a:r>
              <a:rPr lang="en-US" sz="1800" b="0" i="0" u="none" strike="noStrike" baseline="0" dirty="0">
                <a:latin typeface="TTE19494D0t00"/>
              </a:rPr>
              <a:t>objects </a:t>
            </a:r>
            <a:r>
              <a:rPr lang="en-US" sz="1800" b="0" i="0" u="none" strike="noStrike" baseline="0" dirty="0">
                <a:latin typeface="TTE1948BD8t00"/>
              </a:rPr>
              <a:t>can exists many number of times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i.e., a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is acting as a formula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42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1E685-9C65-0208-D9B2-D2115DE4C309}"/>
              </a:ext>
            </a:extLst>
          </p:cNvPr>
          <p:cNvSpPr txBox="1"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TE1948BD8t00"/>
              </a:rPr>
              <a:t>2. </a:t>
            </a:r>
            <a:r>
              <a:rPr lang="en-US" sz="1800" b="0" i="0" u="none" strike="noStrike" baseline="0" dirty="0">
                <a:latin typeface="TTE19499A0t00"/>
              </a:rPr>
              <a:t>OBJECT: </a:t>
            </a:r>
            <a:r>
              <a:rPr lang="en-US" sz="1800" b="0" i="0" u="none" strike="noStrike" baseline="0" dirty="0">
                <a:latin typeface="TTE1948BD8t00"/>
              </a:rPr>
              <a:t>In order to </a:t>
            </a:r>
            <a:r>
              <a:rPr lang="en-US" sz="1800" b="0" i="0" u="none" strike="noStrike" baseline="0" dirty="0">
                <a:latin typeface="TTE19499A0t00"/>
              </a:rPr>
              <a:t>store the data </a:t>
            </a:r>
            <a:r>
              <a:rPr lang="en-US" sz="1800" b="0" i="0" u="none" strike="noStrike" baseline="0" dirty="0">
                <a:latin typeface="TTE1948BD8t00"/>
              </a:rPr>
              <a:t>for the </a:t>
            </a:r>
            <a:r>
              <a:rPr lang="en-US" sz="1800" b="0" i="0" u="none" strike="noStrike" baseline="0" dirty="0">
                <a:latin typeface="TTE19494D0t00"/>
              </a:rPr>
              <a:t>data members </a:t>
            </a:r>
            <a:r>
              <a:rPr lang="en-US" sz="1800" b="0" i="0" u="none" strike="noStrike" baseline="0" dirty="0">
                <a:latin typeface="TTE1948BD8t00"/>
              </a:rPr>
              <a:t>of 	the </a:t>
            </a:r>
            <a:r>
              <a:rPr lang="en-US" sz="1800" b="0" i="0" u="none" strike="noStrike" baseline="0" dirty="0">
                <a:latin typeface="TTE19494D0t00"/>
              </a:rPr>
              <a:t>class</a:t>
            </a:r>
            <a:r>
              <a:rPr lang="en-US" sz="1800" b="0" i="0" u="none" strike="noStrike" baseline="0" dirty="0">
                <a:latin typeface="TTE1948BD8t00"/>
              </a:rPr>
              <a:t>, we must create an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1. </a:t>
            </a:r>
            <a:r>
              <a:rPr lang="en-US" sz="1800" b="0" i="0" u="none" strike="noStrike" baseline="0" dirty="0">
                <a:latin typeface="TTE19499A0t00"/>
              </a:rPr>
              <a:t>Instance </a:t>
            </a:r>
            <a:r>
              <a:rPr lang="en-US" sz="1800" b="0" i="0" u="none" strike="noStrike" baseline="0" dirty="0">
                <a:latin typeface="TTE1948BD8t00"/>
              </a:rPr>
              <a:t>(</a:t>
            </a:r>
            <a:r>
              <a:rPr lang="en-US" sz="1800" b="0" i="0" u="none" strike="noStrike" baseline="0" dirty="0">
                <a:latin typeface="TTE19494D0t00"/>
              </a:rPr>
              <a:t>instance </a:t>
            </a:r>
            <a:r>
              <a:rPr lang="en-US" sz="1800" b="0" i="0" u="none" strike="noStrike" baseline="0" dirty="0">
                <a:latin typeface="TTE1948BD8t00"/>
              </a:rPr>
              <a:t>is a </a:t>
            </a:r>
            <a:r>
              <a:rPr lang="en-US" sz="1800" b="0" i="0" u="none" strike="noStrike" baseline="0" dirty="0">
                <a:latin typeface="TTE19499A0t00"/>
              </a:rPr>
              <a:t>mechanism of allocating 	</a:t>
            </a:r>
            <a:r>
              <a:rPr lang="en-US" sz="1800" b="0" i="0" u="none" strike="noStrike" baseline="0" dirty="0">
                <a:latin typeface="TTE1948BD8t00"/>
              </a:rPr>
              <a:t>sufficient amount of </a:t>
            </a:r>
            <a:r>
              <a:rPr lang="en-US" sz="1800" b="0" i="0" u="none" strike="noStrike" baseline="0" dirty="0">
                <a:latin typeface="TTE19499A0t00"/>
              </a:rPr>
              <a:t>memory space </a:t>
            </a:r>
            <a:r>
              <a:rPr lang="en-US" sz="1800" b="0" i="0" u="none" strike="noStrike" baseline="0" dirty="0">
                <a:latin typeface="TTE1948BD8t00"/>
              </a:rPr>
              <a:t>for </a:t>
            </a:r>
            <a:r>
              <a:rPr lang="en-US" sz="1800" b="0" i="0" u="none" strike="noStrike" baseline="0" dirty="0">
                <a:latin typeface="TTE19494D0t00"/>
              </a:rPr>
              <a:t>data</a:t>
            </a:r>
            <a:r>
              <a:rPr lang="en-US" dirty="0">
                <a:latin typeface="TTE19494D0t00"/>
              </a:rPr>
              <a:t> 	</a:t>
            </a:r>
            <a:r>
              <a:rPr lang="en-US" sz="1800" b="0" i="0" u="none" strike="noStrike" baseline="0" dirty="0">
                <a:latin typeface="TTE19494D0t00"/>
              </a:rPr>
              <a:t>members </a:t>
            </a:r>
            <a:r>
              <a:rPr lang="en-US" sz="1800" b="0" i="0" u="none" strike="noStrike" baseline="0" dirty="0">
                <a:latin typeface="TTE1948BD8t00"/>
              </a:rPr>
              <a:t>of a </a:t>
            </a:r>
            <a:r>
              <a:rPr lang="en-US" sz="1800" b="0" i="0" u="none" strike="noStrike" baseline="0" dirty="0">
                <a:latin typeface="TTE19494D0t00"/>
              </a:rPr>
              <a:t>class</a:t>
            </a:r>
            <a:r>
              <a:rPr lang="en-US" sz="1800" b="0" i="0" u="none" strike="noStrike" baseline="0" dirty="0">
                <a:latin typeface="TTE1948BD8t00"/>
              </a:rPr>
              <a:t>) of a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is known as an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2. </a:t>
            </a:r>
            <a:r>
              <a:rPr lang="en-US" sz="1800" b="0" i="0" u="none" strike="noStrike" baseline="0" dirty="0">
                <a:latin typeface="TTE19499A0t00"/>
              </a:rPr>
              <a:t>Class variable </a:t>
            </a:r>
            <a:r>
              <a:rPr lang="en-US" sz="1800" b="0" i="0" u="none" strike="noStrike" baseline="0" dirty="0">
                <a:latin typeface="TTE1948BD8t00"/>
              </a:rPr>
              <a:t>is known as an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3. </a:t>
            </a:r>
            <a:r>
              <a:rPr lang="en-US" sz="1800" b="0" i="0" u="none" strike="noStrike" baseline="0" dirty="0">
                <a:latin typeface="TTE19499A0t00"/>
              </a:rPr>
              <a:t>Grouped item </a:t>
            </a:r>
            <a:r>
              <a:rPr lang="en-US" sz="1800" b="0" i="0" u="none" strike="noStrike" baseline="0" dirty="0">
                <a:latin typeface="TTE1948BD8t00"/>
              </a:rPr>
              <a:t>(</a:t>
            </a:r>
            <a:r>
              <a:rPr lang="en-US" sz="1800" b="0" i="0" u="none" strike="noStrike" baseline="0" dirty="0">
                <a:latin typeface="TTE19494D0t00"/>
              </a:rPr>
              <a:t>grouped item </a:t>
            </a:r>
            <a:r>
              <a:rPr lang="en-US" sz="1800" b="0" i="0" u="none" strike="noStrike" baseline="0" dirty="0">
                <a:latin typeface="TTE1948BD8t00"/>
              </a:rPr>
              <a:t>is a variable which 	</a:t>
            </a:r>
            <a:r>
              <a:rPr lang="en-US" sz="1800" b="0" i="0" u="none" strike="noStrike" baseline="0" dirty="0">
                <a:latin typeface="TTE19499A0t00"/>
              </a:rPr>
              <a:t>allows us to store more than one value</a:t>
            </a:r>
            <a:r>
              <a:rPr lang="en-US" sz="1800" b="0" i="0" u="none" strike="noStrike" baseline="0" dirty="0">
                <a:latin typeface="TTE1948BD8t00"/>
              </a:rPr>
              <a:t>) is </a:t>
            </a:r>
            <a:r>
              <a:rPr lang="en-IN" sz="1800" b="0" i="0" u="none" strike="noStrike" baseline="0" dirty="0">
                <a:latin typeface="TTE1948BD8t00"/>
              </a:rPr>
              <a:t>known as 	an </a:t>
            </a:r>
            <a:r>
              <a:rPr lang="en-IN" sz="1800" b="0" i="0" u="none" strike="noStrike" baseline="0" dirty="0">
                <a:latin typeface="TTE19494D0t00"/>
              </a:rPr>
              <a:t>object.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4. </a:t>
            </a:r>
            <a:r>
              <a:rPr lang="en-US" sz="1800" b="0" i="0" u="none" strike="noStrike" baseline="0" dirty="0">
                <a:latin typeface="TTE19499A0t00"/>
              </a:rPr>
              <a:t>Value form </a:t>
            </a:r>
            <a:r>
              <a:rPr lang="en-US" sz="1800" b="0" i="0" u="none" strike="noStrike" baseline="0" dirty="0">
                <a:latin typeface="TTE1948BD8t00"/>
              </a:rPr>
              <a:t>of a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is known as an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5. </a:t>
            </a:r>
            <a:r>
              <a:rPr lang="en-US" sz="1800" b="0" i="0" u="none" strike="noStrike" baseline="0" dirty="0">
                <a:latin typeface="TTE19499A0t00"/>
              </a:rPr>
              <a:t>Blue print </a:t>
            </a:r>
            <a:r>
              <a:rPr lang="en-US" sz="1800" b="0" i="0" u="none" strike="noStrike" baseline="0" dirty="0">
                <a:latin typeface="TTE1948BD8t00"/>
              </a:rPr>
              <a:t>of a </a:t>
            </a:r>
            <a:r>
              <a:rPr lang="en-US" sz="1800" b="0" i="0" u="none" strike="noStrike" baseline="0" dirty="0">
                <a:latin typeface="TTE19494D0t00"/>
              </a:rPr>
              <a:t>class </a:t>
            </a:r>
            <a:r>
              <a:rPr lang="en-US" sz="1800" b="0" i="0" u="none" strike="noStrike" baseline="0" dirty="0">
                <a:latin typeface="TTE1948BD8t00"/>
              </a:rPr>
              <a:t>is known as an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6. </a:t>
            </a:r>
            <a:r>
              <a:rPr lang="en-US" sz="1800" b="0" i="0" u="none" strike="noStrike" baseline="0" dirty="0">
                <a:latin typeface="TTE19499A0t00"/>
              </a:rPr>
              <a:t>Logical runtime entity </a:t>
            </a:r>
            <a:r>
              <a:rPr lang="en-US" sz="1800" b="0" i="0" u="none" strike="noStrike" baseline="0" dirty="0">
                <a:latin typeface="TTE1948BD8t00"/>
              </a:rPr>
              <a:t>is known as an </a:t>
            </a:r>
            <a:r>
              <a:rPr lang="en-US" sz="1800" b="0" i="0" u="none" strike="noStrike" baseline="0" dirty="0">
                <a:latin typeface="TTE19494D0t00"/>
              </a:rPr>
              <a:t>object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TTE1948BD8t00"/>
              </a:rPr>
              <a:t>	7. </a:t>
            </a:r>
            <a:r>
              <a:rPr lang="en-US" sz="1800" b="0" i="0" u="none" strike="noStrike" baseline="0" dirty="0">
                <a:latin typeface="TTE19499A0t00"/>
              </a:rPr>
              <a:t>Real world entities </a:t>
            </a:r>
            <a:r>
              <a:rPr lang="en-US" sz="1800" b="0" i="0" u="none" strike="noStrike" baseline="0" dirty="0">
                <a:latin typeface="TTE1948BD8t00"/>
              </a:rPr>
              <a:t>are called as </a:t>
            </a:r>
            <a:r>
              <a:rPr lang="en-US" sz="1800" b="0" i="0" u="none" strike="noStrike" baseline="0" dirty="0">
                <a:latin typeface="TTE19494D0t00"/>
              </a:rPr>
              <a:t>objects</a:t>
            </a:r>
            <a:r>
              <a:rPr lang="en-US" sz="1800" b="0" i="0" u="none" strike="noStrike" baseline="0" dirty="0">
                <a:latin typeface="TTE1948BD8t0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23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D7E6F-0CFE-83C2-1B89-CAE4E4E84DA9}"/>
              </a:ext>
            </a:extLst>
          </p:cNvPr>
          <p:cNvSpPr txBox="1"/>
          <p:nvPr/>
        </p:nvSpPr>
        <p:spPr>
          <a:xfrm>
            <a:off x="3048000" y="2551837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6000" b="1" i="0" u="none" strike="noStrike" baseline="0" dirty="0">
                <a:latin typeface="TTE19499A0t00"/>
              </a:rPr>
              <a:t>NOTE:</a:t>
            </a:r>
          </a:p>
          <a:p>
            <a:pPr algn="l"/>
            <a:r>
              <a:rPr lang="en-US" b="0" i="0" u="none" strike="noStrike" baseline="0" dirty="0">
                <a:latin typeface="Symbol" panose="05050102010706020507" pitchFamily="18" charset="2"/>
              </a:rPr>
              <a:t>• </a:t>
            </a:r>
            <a:r>
              <a:rPr lang="en-US" b="0" i="0" u="none" strike="noStrike" baseline="0" dirty="0">
                <a:latin typeface="TTE1948BD8t00"/>
              </a:rPr>
              <a:t>JAVA always follows </a:t>
            </a:r>
            <a:r>
              <a:rPr lang="en-US" b="0" i="0" u="none" strike="noStrike" baseline="0" dirty="0">
                <a:latin typeface="TTE19499A0t00"/>
              </a:rPr>
              <a:t>dynamic memory allocation </a:t>
            </a:r>
            <a:r>
              <a:rPr lang="en-US" b="0" i="0" u="none" strike="noStrike" baseline="0" dirty="0">
                <a:latin typeface="TTE1948BD8t00"/>
              </a:rPr>
              <a:t>but not 	</a:t>
            </a:r>
            <a:r>
              <a:rPr lang="en-US" b="0" i="0" u="none" strike="noStrike" baseline="0" dirty="0">
                <a:latin typeface="TTE19499A0t00"/>
              </a:rPr>
              <a:t>static memory allocation</a:t>
            </a:r>
            <a:r>
              <a:rPr lang="en-US" b="0" i="0" u="none" strike="noStrike" baseline="0" dirty="0">
                <a:latin typeface="TTE1948BD8t00"/>
              </a:rPr>
              <a:t>.</a:t>
            </a:r>
          </a:p>
          <a:p>
            <a:pPr algn="l"/>
            <a:r>
              <a:rPr lang="en-US" b="0" i="0" u="none" strike="noStrike" baseline="0" dirty="0">
                <a:latin typeface="Symbol" panose="05050102010706020507" pitchFamily="18" charset="2"/>
              </a:rPr>
              <a:t>• </a:t>
            </a:r>
            <a:r>
              <a:rPr lang="en-US" b="0" i="0" u="none" strike="noStrike" baseline="0" dirty="0">
                <a:latin typeface="TTE1948BD8t00"/>
              </a:rPr>
              <a:t>In order to create a memory space in JAVA we must use an 	operator called </a:t>
            </a:r>
            <a:r>
              <a:rPr lang="en-US" b="0" i="0" u="none" strike="noStrike" baseline="0" dirty="0">
                <a:latin typeface="TTE19499A0t00"/>
              </a:rPr>
              <a:t>new</a:t>
            </a:r>
            <a:r>
              <a:rPr lang="en-US" b="0" i="0" u="none" strike="noStrike" baseline="0" dirty="0">
                <a:latin typeface="TTE1948BD8t00"/>
              </a:rPr>
              <a:t>. This </a:t>
            </a:r>
            <a:r>
              <a:rPr lang="en-US" b="0" i="0" u="none" strike="noStrike" baseline="0" dirty="0">
                <a:latin typeface="TTE19494D0t00"/>
              </a:rPr>
              <a:t>new </a:t>
            </a:r>
            <a:r>
              <a:rPr lang="en-US" b="0" i="0" u="none" strike="noStrike" baseline="0" dirty="0">
                <a:latin typeface="TTE1948BD8t00"/>
              </a:rPr>
              <a:t>operator is known as 	</a:t>
            </a:r>
            <a:r>
              <a:rPr lang="en-US" b="0" i="0" u="none" strike="noStrike" baseline="0" dirty="0">
                <a:latin typeface="TTE19494D0t00"/>
              </a:rPr>
              <a:t>dynamic memory allocation operator</a:t>
            </a:r>
            <a:r>
              <a:rPr lang="en-US" b="0" i="0" u="none" strike="noStrike" baseline="0" dirty="0">
                <a:latin typeface="TTE1948BD8t0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88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089E7-72B5-79B8-5C13-48C55A91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723787"/>
            <a:ext cx="887853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2DA7B-5301-9D4E-433A-7FEB16F8DA54}"/>
              </a:ext>
            </a:extLst>
          </p:cNvPr>
          <p:cNvSpPr txBox="1"/>
          <p:nvPr/>
        </p:nvSpPr>
        <p:spPr>
          <a:xfrm>
            <a:off x="3155576" y="2062068"/>
            <a:ext cx="6777317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42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Syntax-2 for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defining</a:t>
            </a:r>
            <a:r>
              <a:rPr lang="en-US" sz="1800" u="sng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u="sng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4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Clsname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spc="-2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objname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800" spc="-2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declaration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65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Objname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clsname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()&gt;;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objectreferencing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7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2FFF9-A2BD-0C08-BF98-E8A6A97E2403}"/>
              </a:ext>
            </a:extLst>
          </p:cNvPr>
          <p:cNvSpPr txBox="1"/>
          <p:nvPr/>
        </p:nvSpPr>
        <p:spPr>
          <a:xfrm>
            <a:off x="3048000" y="2595823"/>
            <a:ext cx="6096000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 marR="84455" indent="456565" algn="just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-&gt;When an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declared where value is null. Since, 	there is no memory space for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the 	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When 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referenced the value of the 	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not null. Since,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	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6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1C2AD-A99A-D4C5-42BB-AA41E894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2223919"/>
            <a:ext cx="939296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AB171-6B46-EDE4-B351-492144E5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1557076"/>
            <a:ext cx="899285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BDD2-223E-5AED-42CE-2C04E46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1325" indent="0" algn="just">
              <a:spcBef>
                <a:spcPts val="20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-&gt;In</a:t>
            </a:r>
            <a:r>
              <a:rPr lang="en-US" sz="20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20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20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20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20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</a:t>
            </a:r>
            <a:r>
              <a:rPr lang="en-US" sz="20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20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r>
              <a:rPr lang="en-US" sz="2000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models</a:t>
            </a:r>
            <a:r>
              <a:rPr lang="en-US" sz="20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(paradigms)</a:t>
            </a:r>
            <a:r>
              <a:rPr lang="en-US" sz="20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20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available.</a:t>
            </a:r>
            <a:r>
              <a:rPr lang="en-US" sz="20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20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51053" lvl="3" indent="0" algn="just"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procedure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oriented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r>
              <a:rPr lang="en-US" sz="20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</a:t>
            </a:r>
            <a:r>
              <a:rPr lang="en-US" sz="20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20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oriented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84455" indent="457200" algn="just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-&gt;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we represent the data using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procedural oriented programming languages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 there is 	no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 for the data which we represent. </a:t>
            </a:r>
          </a:p>
          <a:p>
            <a:pPr marL="75565" marR="84455" indent="457200" algn="just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-&gt;For example:- when we represent the data of a student in C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 using structures 	concept, the student data can be accessed by all the functions which we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 as a part 	of C program. If one of the functions manipulates or damages the data then we are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loosing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correction-less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(integrity)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Examples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procedure</a:t>
            </a:r>
            <a:r>
              <a:rPr lang="en-US" sz="20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oriented</a:t>
            </a:r>
            <a:r>
              <a:rPr lang="en-US" sz="20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r>
              <a:rPr lang="en-US" sz="20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FORTRON, COBOL,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PASCAL, BASIC,</a:t>
            </a: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C, etc.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84A67-6829-B810-CBE4-51964D91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119360" cy="1821598"/>
          </a:xfrm>
        </p:spPr>
        <p:txBody>
          <a:bodyPr/>
          <a:lstStyle/>
          <a:p>
            <a:r>
              <a:rPr lang="en-US" sz="4800" u="sng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4800" u="sng" spc="65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4800" u="sng" spc="80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4800" u="sng" spc="75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ORIENTED</a:t>
            </a:r>
            <a:r>
              <a:rPr lang="en-US" sz="4800" u="sng" spc="60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u="sng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r>
              <a:rPr lang="en-US" sz="4800" u="sng" spc="80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solidFill>
                  <a:srgbClr val="1605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</a:t>
            </a:r>
            <a:endParaRPr lang="en-IN" dirty="0">
              <a:solidFill>
                <a:srgbClr val="1605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0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437F5C-9F01-BE25-C3F0-2F28D9452603}"/>
              </a:ext>
            </a:extLst>
          </p:cNvPr>
          <p:cNvSpPr txBox="1"/>
          <p:nvPr/>
        </p:nvSpPr>
        <p:spPr>
          <a:xfrm>
            <a:off x="1057835" y="1326776"/>
            <a:ext cx="8086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280"/>
              </a:spcBef>
              <a:spcAft>
                <a:spcPts val="0"/>
              </a:spcAft>
              <a:buSzPts val="1100"/>
              <a:tabLst>
                <a:tab pos="304800" algn="l"/>
              </a:tabLst>
            </a:pPr>
            <a:r>
              <a:rPr lang="en-US" sz="5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5400" u="sng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7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209595-846D-AA43-E518-CE236607E65B}"/>
              </a:ext>
            </a:extLst>
          </p:cNvPr>
          <p:cNvSpPr txBox="1"/>
          <p:nvPr/>
        </p:nvSpPr>
        <p:spPr>
          <a:xfrm>
            <a:off x="3048000" y="2954511"/>
            <a:ext cx="609600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19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28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</a:t>
            </a:r>
            <a:r>
              <a:rPr lang="en-US" sz="2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800" i="1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8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mechanism</a:t>
            </a:r>
            <a:r>
              <a:rPr lang="en-US" sz="2800" i="1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retrieving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2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essential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details without</a:t>
            </a:r>
            <a:r>
              <a:rPr lang="en-US" sz="2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dealing</a:t>
            </a:r>
            <a:r>
              <a:rPr lang="en-US" sz="2800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background</a:t>
            </a:r>
            <a:r>
              <a:rPr lang="en-US" sz="2800" i="1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325A3-D1D5-88DA-FEFE-C6571D09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1333207"/>
            <a:ext cx="869753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7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817DE-2FA5-1FED-1806-3C9768A3379E}"/>
              </a:ext>
            </a:extLst>
          </p:cNvPr>
          <p:cNvSpPr txBox="1"/>
          <p:nvPr/>
        </p:nvSpPr>
        <p:spPr>
          <a:xfrm>
            <a:off x="3048000" y="32443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60"/>
              </a:spcBef>
              <a:spcAft>
                <a:spcPts val="0"/>
              </a:spcAft>
            </a:pPr>
            <a:r>
              <a:rPr lang="en-US" sz="66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6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74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6B917-BA91-70B3-BB9C-AF41AF21A895}"/>
              </a:ext>
            </a:extLst>
          </p:cNvPr>
          <p:cNvSpPr txBox="1"/>
          <p:nvPr/>
        </p:nvSpPr>
        <p:spPr>
          <a:xfrm>
            <a:off x="3048000" y="2175452"/>
            <a:ext cx="6096000" cy="220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2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-&gt;In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</a:t>
            </a:r>
            <a:r>
              <a:rPr lang="en-US" sz="1800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world</a:t>
            </a:r>
            <a:r>
              <a:rPr lang="en-US" sz="1800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  three</a:t>
            </a:r>
            <a:r>
              <a:rPr lang="en-US" sz="1800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levels</a:t>
            </a:r>
            <a:r>
              <a:rPr lang="en-US" sz="1800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 are  physical</a:t>
            </a:r>
            <a:r>
              <a:rPr lang="en-US" sz="18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abstraction,conceptual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/logical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84455" lvl="0" algn="just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1100"/>
              <a:tabLst>
                <a:tab pos="5334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	-&gt;Physical level abstraction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 one; it always deals with  	physical</a:t>
            </a:r>
            <a:r>
              <a:rPr lang="en-US" sz="1800" spc="2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organization architecture of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application. </a:t>
            </a:r>
            <a:r>
              <a:rPr lang="en-US" sz="1800" u="sng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 	example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 in real world an application designing of any 	problem comes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under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physical level abstraction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494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B0909-3F94-7AE9-918F-5998BD2F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2895525"/>
            <a:ext cx="866896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4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D542E-849E-AEED-0B2A-F239A195CA1E}"/>
              </a:ext>
            </a:extLst>
          </p:cNvPr>
          <p:cNvSpPr txBox="1"/>
          <p:nvPr/>
        </p:nvSpPr>
        <p:spPr>
          <a:xfrm>
            <a:off x="3048000" y="2436549"/>
            <a:ext cx="6096000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3820" lvl="0" indent="-342900" algn="just">
              <a:lnSpc>
                <a:spcPct val="115000"/>
              </a:lnSpc>
              <a:spcBef>
                <a:spcPts val="44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Conceptual/logical level abstraction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 one it always deals with what kind of data we are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entering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without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dealing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physical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architecture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application.</a:t>
            </a:r>
            <a:r>
              <a:rPr lang="en-US" sz="1800" spc="2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u="sng" spc="2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example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entering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into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database,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writing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coding</a:t>
            </a:r>
            <a:r>
              <a:rPr lang="en-US" sz="1800" spc="2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2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applying</a:t>
            </a:r>
            <a:r>
              <a:rPr lang="en-US" sz="1800" spc="2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testing</a:t>
            </a:r>
            <a:r>
              <a:rPr lang="en-US" sz="1800" spc="2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principle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comes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under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conceptual level abstraction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169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D31BE-9243-07B9-0F13-C3061ACB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2714525"/>
            <a:ext cx="613495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89998A-0823-1BB8-ECAD-213B1F9E7C3B}"/>
              </a:ext>
            </a:extLst>
          </p:cNvPr>
          <p:cNvSpPr txBox="1"/>
          <p:nvPr/>
        </p:nvSpPr>
        <p:spPr>
          <a:xfrm>
            <a:off x="3048000" y="2436549"/>
            <a:ext cx="6096000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3820" lvl="0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 level abstraction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deals with what kind of data we are retrieving without dealing with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both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conceptual level abstraction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physical level abstraction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  <a:r>
              <a:rPr lang="en-US" sz="1800" u="sng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 example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 retrieving 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 from the data base in various combinations. All internet users come under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 level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abstraction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2185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80F93-1CEA-050F-B0F3-61862AB4E12D}"/>
              </a:ext>
            </a:extLst>
          </p:cNvPr>
          <p:cNvSpPr txBox="1"/>
          <p:nvPr/>
        </p:nvSpPr>
        <p:spPr>
          <a:xfrm>
            <a:off x="3048000" y="16486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ts val="205"/>
              </a:spcBef>
              <a:spcAft>
                <a:spcPts val="0"/>
              </a:spcAft>
              <a:buSzPts val="1100"/>
              <a:tabLst>
                <a:tab pos="304800" algn="l"/>
              </a:tabLst>
            </a:pPr>
            <a:r>
              <a:rPr lang="en-US" sz="5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5400" u="sng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Encapsulation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0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B1ED5-F023-2209-F6D0-97A4AF90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147444"/>
            <a:ext cx="873564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77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0E7F5-D72C-9F6D-F3CE-16665CC801DD}"/>
              </a:ext>
            </a:extLst>
          </p:cNvPr>
          <p:cNvSpPr txBox="1"/>
          <p:nvPr/>
        </p:nvSpPr>
        <p:spPr>
          <a:xfrm>
            <a:off x="3048000" y="1864854"/>
            <a:ext cx="6096000" cy="312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19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encapsulation</a:t>
            </a:r>
            <a:r>
              <a:rPr lang="en-US" sz="1800" i="1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i="1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i="1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</a:t>
            </a:r>
            <a:r>
              <a:rPr lang="en-US" sz="1800" i="1" spc="1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i="1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wrapping</a:t>
            </a:r>
            <a:r>
              <a:rPr lang="en-US" sz="1800" i="1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</a:t>
            </a:r>
            <a:r>
              <a:rPr lang="en-US" sz="1800" i="1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i="1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i="1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associated</a:t>
            </a:r>
            <a:r>
              <a:rPr lang="en-US" sz="1800" i="1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</a:t>
            </a:r>
            <a:r>
              <a:rPr lang="en-US" sz="1800" i="1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i="1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4165">
              <a:spcBef>
                <a:spcPts val="205"/>
              </a:spcBef>
              <a:spcAft>
                <a:spcPts val="0"/>
              </a:spcAft>
            </a:pP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i="1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7620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encapsulation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basically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achieving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data/information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hiding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i.e.,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security.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5090" lvl="0" indent="-342900" algn="just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620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 we want to send the data from client to the server we must always send in 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form of JAVA object only. Since, by default the JAVA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object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 in encrypted form (we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should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not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send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client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server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 the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form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fundamental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data).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256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B0BD5-C901-6FC3-E7A6-8053F8C9C82F}"/>
              </a:ext>
            </a:extLst>
          </p:cNvPr>
          <p:cNvSpPr txBox="1"/>
          <p:nvPr/>
        </p:nvSpPr>
        <p:spPr>
          <a:xfrm>
            <a:off x="3048000" y="149621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280"/>
              </a:spcBef>
              <a:spcAft>
                <a:spcPts val="0"/>
              </a:spcAft>
              <a:buSzPts val="1100"/>
              <a:tabLst>
                <a:tab pos="304800" algn="l"/>
              </a:tabLst>
            </a:pPr>
            <a:r>
              <a:rPr lang="en-US" sz="8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</a:t>
            </a: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8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77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EB124-7EFE-363F-3A06-31BE709992CE}"/>
              </a:ext>
            </a:extLst>
          </p:cNvPr>
          <p:cNvSpPr txBox="1"/>
          <p:nvPr/>
        </p:nvSpPr>
        <p:spPr>
          <a:xfrm>
            <a:off x="3048000" y="2220464"/>
            <a:ext cx="6096000" cy="2417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5090" lvl="0" indent="-342900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Inheritance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 the process of taking the features (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 members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+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) from one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another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0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i="1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giving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features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known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base/parent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9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taking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features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known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derived/child/sub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Instance</a:t>
            </a:r>
            <a:r>
              <a:rPr lang="en-US" sz="1800" i="1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classing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derivation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extendable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59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2ADFD-A1E1-C76D-9371-0F1E70B18366}"/>
              </a:ext>
            </a:extLst>
          </p:cNvPr>
          <p:cNvSpPr txBox="1"/>
          <p:nvPr/>
        </p:nvSpPr>
        <p:spPr>
          <a:xfrm>
            <a:off x="3048000" y="3244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Advantages</a:t>
            </a:r>
            <a:r>
              <a:rPr lang="en-US" sz="4000" u="sng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u="sng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63116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99BEF-0D84-0B61-A594-C21DF4E86AB9}"/>
              </a:ext>
            </a:extLst>
          </p:cNvPr>
          <p:cNvSpPr txBox="1"/>
          <p:nvPr/>
        </p:nvSpPr>
        <p:spPr>
          <a:xfrm>
            <a:off x="2097741" y="887506"/>
            <a:ext cx="7315200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5"/>
              </a:spcBef>
              <a:buSzPts val="1100"/>
              <a:tabLst>
                <a:tab pos="532765" algn="l"/>
                <a:tab pos="533400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-&gt;Application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 time 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less.</a:t>
            </a:r>
          </a:p>
          <a:p>
            <a:pPr marL="285750" indent="-285750">
              <a:spcBef>
                <a:spcPts val="205"/>
              </a:spcBef>
              <a:buSzPts val="1100"/>
              <a:buFont typeface="Wingdings" panose="05000000000000000000" pitchFamily="2" charset="2"/>
              <a:buChar char="è"/>
              <a:tabLst>
                <a:tab pos="532765" algn="l"/>
                <a:tab pos="533400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Redundancy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(repetition)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code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reducing.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Hence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spc="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</a:t>
            </a:r>
            <a:r>
              <a:rPr lang="en-US" sz="1800" spc="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	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memory</a:t>
            </a:r>
            <a:r>
              <a:rPr lang="en-US" sz="1800" spc="1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cost</a:t>
            </a:r>
            <a:r>
              <a:rPr lang="en-US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consistent results.</a:t>
            </a:r>
          </a:p>
          <a:p>
            <a:pPr marL="285750" indent="-285750">
              <a:spcBef>
                <a:spcPts val="205"/>
              </a:spcBef>
              <a:buSzPts val="1100"/>
              <a:buFont typeface="Wingdings" panose="05000000000000000000" pitchFamily="2" charset="2"/>
              <a:buChar char="è"/>
              <a:tabLst>
                <a:tab pos="532765" algn="l"/>
                <a:tab pos="533400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Instrument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towards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project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reduced.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 can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achieve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slogan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one’s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reuse/run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anywhere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(WORA)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JAVA.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205"/>
              </a:spcBef>
              <a:buSzPts val="1100"/>
              <a:buFont typeface="Wingdings" panose="05000000000000000000" pitchFamily="2" charset="2"/>
              <a:buChar char="è"/>
              <a:tabLst>
                <a:tab pos="532765" algn="l"/>
                <a:tab pos="533400" algn="l"/>
              </a:tabLst>
            </a:pP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205"/>
              </a:spcBef>
              <a:buSzPts val="1100"/>
              <a:tabLst>
                <a:tab pos="532765" algn="l"/>
                <a:tab pos="533400" algn="l"/>
              </a:tabLst>
            </a:pP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spcBef>
                <a:spcPts val="205"/>
              </a:spcBef>
              <a:buSzPts val="1100"/>
              <a:tabLst>
                <a:tab pos="532765" algn="l"/>
                <a:tab pos="533400" algn="l"/>
              </a:tabLst>
            </a:pP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3CF63-2B4C-6D50-0047-D7331AEBA105}"/>
              </a:ext>
            </a:extLst>
          </p:cNvPr>
          <p:cNvSpPr txBox="1"/>
          <p:nvPr/>
        </p:nvSpPr>
        <p:spPr>
          <a:xfrm>
            <a:off x="3048000" y="324433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/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4800" u="sng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800" u="sng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INHERITANCES</a:t>
            </a:r>
            <a:r>
              <a:rPr lang="en-US" sz="4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(Reusable</a:t>
            </a:r>
            <a:r>
              <a:rPr lang="en-US" sz="4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techniques):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6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AFFDA-A1F9-117C-E952-7496A6C288FD}"/>
              </a:ext>
            </a:extLst>
          </p:cNvPr>
          <p:cNvSpPr txBox="1"/>
          <p:nvPr/>
        </p:nvSpPr>
        <p:spPr>
          <a:xfrm>
            <a:off x="3048000" y="2921938"/>
            <a:ext cx="6096000" cy="101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-&gt;Based</a:t>
            </a:r>
            <a:r>
              <a:rPr lang="en-US" sz="18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taking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features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derived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class,</a:t>
            </a:r>
            <a:r>
              <a:rPr lang="en-US" sz="18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1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five</a:t>
            </a:r>
            <a:r>
              <a:rPr lang="en-US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inheritances.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07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D3C320-F7B1-4E6A-B18C-536F1308BC4E}"/>
              </a:ext>
            </a:extLst>
          </p:cNvPr>
          <p:cNvSpPr txBox="1"/>
          <p:nvPr/>
        </p:nvSpPr>
        <p:spPr>
          <a:xfrm>
            <a:off x="2079812" y="91351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445"/>
              </a:spcBef>
              <a:spcAft>
                <a:spcPts val="0"/>
              </a:spcAft>
              <a:buSzPts val="1100"/>
              <a:tabLst>
                <a:tab pos="532765" algn="l"/>
                <a:tab pos="533400" algn="l"/>
              </a:tabLst>
            </a:pP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44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Inheritance:</a:t>
            </a:r>
            <a:endParaRPr lang="en-IN" sz="44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9F091-7433-3C64-1191-404C5FB6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1761892"/>
            <a:ext cx="314368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97AE0-C481-9934-00E5-1B86C8BB36CD}"/>
              </a:ext>
            </a:extLst>
          </p:cNvPr>
          <p:cNvSpPr txBox="1"/>
          <p:nvPr/>
        </p:nvSpPr>
        <p:spPr>
          <a:xfrm>
            <a:off x="2510117" y="118245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285"/>
              </a:spcBef>
              <a:buSzPts val="1100"/>
              <a:tabLst>
                <a:tab pos="532765" algn="l"/>
                <a:tab pos="533400" algn="l"/>
              </a:tabLst>
            </a:pP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</a:t>
            </a:r>
            <a:r>
              <a:rPr lang="en-US" sz="4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</a:t>
            </a:r>
            <a:r>
              <a:rPr lang="en-US" sz="40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Inheritance:</a:t>
            </a:r>
            <a:endParaRPr lang="en-IN" sz="40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A52DD-6CB6-A25B-EE8D-C2E1AB8A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714260"/>
            <a:ext cx="495369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78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72EA8-FFBA-0399-BB5A-DC2354F11D41}"/>
              </a:ext>
            </a:extLst>
          </p:cNvPr>
          <p:cNvSpPr txBox="1"/>
          <p:nvPr/>
        </p:nvSpPr>
        <p:spPr>
          <a:xfrm>
            <a:off x="3048000" y="2914372"/>
            <a:ext cx="6096000" cy="254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-&gt;Multi</a:t>
            </a:r>
            <a:r>
              <a:rPr lang="en-US" sz="1800" i="1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</a:t>
            </a:r>
            <a:r>
              <a:rPr lang="en-US" sz="1800" i="1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exist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derived</a:t>
            </a:r>
            <a:r>
              <a:rPr lang="en-US" sz="18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intermediate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532765">
              <a:spcBef>
                <a:spcPts val="28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-&gt;An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intermediate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one,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context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bass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another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context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2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derived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4A3CB-3CBD-37E9-9D8A-5316762D9055}"/>
              </a:ext>
            </a:extLst>
          </p:cNvPr>
          <p:cNvSpPr txBox="1"/>
          <p:nvPr/>
        </p:nvSpPr>
        <p:spPr>
          <a:xfrm>
            <a:off x="1523999" y="1039906"/>
            <a:ext cx="8543365" cy="458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 marR="83820" indent="457200" algn="just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we represent the data in 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 oriented programming language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get the security.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Examples of 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 oriented programming languages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LISP, ADA, ALGOL, SMALLTALK, OBJECT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COBOL, OBJECT PASCAL,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Cpp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JAVA, DOT NET, etc. In order to say any language is an 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 oriented</a:t>
            </a:r>
            <a:r>
              <a:rPr lang="en-US" sz="32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r>
              <a:rPr lang="en-US" sz="32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</a:t>
            </a:r>
            <a:r>
              <a:rPr lang="en-US" sz="32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 to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satisfy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</a:t>
            </a:r>
            <a:r>
              <a:rPr lang="en-US" sz="32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principles</a:t>
            </a:r>
            <a:r>
              <a:rPr lang="en-US" sz="32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32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OOPs.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25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66650-87D9-CDAC-CE01-836B668BA979}"/>
              </a:ext>
            </a:extLst>
          </p:cNvPr>
          <p:cNvSpPr txBox="1"/>
          <p:nvPr/>
        </p:nvSpPr>
        <p:spPr>
          <a:xfrm>
            <a:off x="2465294" y="2052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205"/>
              </a:spcBef>
              <a:buSzPts val="1100"/>
              <a:tabLst>
                <a:tab pos="532765" algn="l"/>
                <a:tab pos="533400" algn="l"/>
              </a:tabLst>
            </a:pP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Hierarchical</a:t>
            </a:r>
            <a:r>
              <a:rPr lang="en-US" sz="40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Inheritance:</a:t>
            </a:r>
            <a:endParaRPr lang="en-IN" sz="40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25159-FF74-C082-C993-CB00E1DE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790206"/>
            <a:ext cx="769727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67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AA4EAD-A538-A069-253E-8F1AEF39258C}"/>
              </a:ext>
            </a:extLst>
          </p:cNvPr>
          <p:cNvSpPr txBox="1"/>
          <p:nvPr/>
        </p:nvSpPr>
        <p:spPr>
          <a:xfrm>
            <a:off x="2366683" y="9772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5"/>
              </a:spcBef>
              <a:buSzPts val="1100"/>
              <a:tabLst>
                <a:tab pos="532765" algn="l"/>
                <a:tab pos="533400" algn="l"/>
              </a:tabLst>
            </a:pPr>
            <a:r>
              <a:rPr lang="en-US" sz="4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</a:t>
            </a:r>
            <a:r>
              <a:rPr lang="en-US" sz="4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Inheritances:</a:t>
            </a:r>
            <a:endParaRPr lang="en-IN" sz="4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D25C0-011D-75B5-9D64-75D8F422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1990524"/>
            <a:ext cx="463932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46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FB37B-333F-5BB7-C997-9846F1DB200C}"/>
              </a:ext>
            </a:extLst>
          </p:cNvPr>
          <p:cNvSpPr txBox="1"/>
          <p:nvPr/>
        </p:nvSpPr>
        <p:spPr>
          <a:xfrm>
            <a:off x="2375647" y="2047515"/>
            <a:ext cx="6096000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-&gt;Multiple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</a:t>
            </a:r>
            <a:r>
              <a:rPr lang="en-US" sz="1800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exists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bass</a:t>
            </a:r>
            <a:r>
              <a:rPr lang="en-US" sz="1800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en-US" sz="1800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derived</a:t>
            </a:r>
            <a:r>
              <a:rPr lang="en-US" sz="1800" i="1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lnSpc>
                <a:spcPct val="115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-&gt;Multiple</a:t>
            </a:r>
            <a:r>
              <a:rPr lang="en-US" sz="1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inheritances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supported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supported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concept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interfaces.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12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1FCF9-1ADE-1875-BE60-4A5F96B0C105}"/>
              </a:ext>
            </a:extLst>
          </p:cNvPr>
          <p:cNvSpPr txBox="1"/>
          <p:nvPr/>
        </p:nvSpPr>
        <p:spPr>
          <a:xfrm>
            <a:off x="2545976" y="447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445"/>
              </a:spcBef>
              <a:spcAft>
                <a:spcPts val="0"/>
              </a:spcAft>
              <a:buSzPts val="1100"/>
              <a:tabLst>
                <a:tab pos="532765" algn="l"/>
                <a:tab pos="533400" algn="l"/>
              </a:tabLst>
            </a:pP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Hybrid</a:t>
            </a:r>
            <a:r>
              <a:rPr lang="en-US" sz="54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Inheritance:</a:t>
            </a:r>
            <a:endParaRPr lang="en-IN" sz="54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66E20-4CF2-1466-4A49-DAD51F1F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266436"/>
            <a:ext cx="744959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1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FFDE9-2460-61EE-307A-FB97C84EF7DC}"/>
              </a:ext>
            </a:extLst>
          </p:cNvPr>
          <p:cNvSpPr txBox="1"/>
          <p:nvPr/>
        </p:nvSpPr>
        <p:spPr>
          <a:xfrm>
            <a:off x="3048000" y="2504388"/>
            <a:ext cx="6096000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-&gt;In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combination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combinations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19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-&gt;Hybrid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 be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supported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 	through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concept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classes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supported 	through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concept of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interfaces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55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49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AB9E5-8136-8EFD-EC6E-1605E6AAB28C}"/>
              </a:ext>
            </a:extLst>
          </p:cNvPr>
          <p:cNvSpPr txBox="1"/>
          <p:nvPr/>
        </p:nvSpPr>
        <p:spPr>
          <a:xfrm>
            <a:off x="2483224" y="13976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Polymorphism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57755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A24F5C-0667-AB19-26FE-E6E4E8CB10DA}"/>
              </a:ext>
            </a:extLst>
          </p:cNvPr>
          <p:cNvSpPr txBox="1"/>
          <p:nvPr/>
        </p:nvSpPr>
        <p:spPr>
          <a:xfrm>
            <a:off x="3048000" y="2319081"/>
            <a:ext cx="6096000" cy="22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20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Polymorphism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form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83820" lvl="0" indent="-342900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1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object</a:t>
            </a:r>
            <a:r>
              <a:rPr lang="en-US" sz="1800" i="1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oriented</a:t>
            </a:r>
            <a:r>
              <a:rPr lang="en-US" sz="1800" i="1" spc="1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programming’s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1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have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two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types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polymorphism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They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compile</a:t>
            </a:r>
            <a:r>
              <a:rPr lang="en-US" sz="1800" spc="-2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 polymorphism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run time polymorphism.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4455" lvl="0" indent="-342900">
              <a:lnSpc>
                <a:spcPct val="113000"/>
              </a:lnSpc>
              <a:spcBef>
                <a:spcPts val="2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does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not</a:t>
            </a:r>
            <a:r>
              <a:rPr lang="en-US" sz="1800" spc="1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support</a:t>
            </a:r>
            <a:r>
              <a:rPr lang="en-US" sz="18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compile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</a:t>
            </a:r>
            <a:r>
              <a:rPr lang="en-US" sz="1800" i="1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polymorphism</a:t>
            </a:r>
            <a:r>
              <a:rPr lang="en-US" sz="1800" i="1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but</a:t>
            </a:r>
            <a:r>
              <a:rPr lang="en-US" sz="1800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18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supports</a:t>
            </a:r>
            <a:r>
              <a:rPr lang="en-US" sz="1800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only</a:t>
            </a:r>
            <a:r>
              <a:rPr lang="en-US" sz="1800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run</a:t>
            </a:r>
            <a:r>
              <a:rPr lang="en-US" sz="1800" i="1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</a:t>
            </a:r>
            <a:r>
              <a:rPr lang="en-US" sz="1800" i="1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polymorphism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5220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6B7BF-E35B-620F-8C9D-85147EB1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2" y="412376"/>
            <a:ext cx="9483587" cy="54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9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A73C3-8E34-F83C-7BF2-84551B5ECD0C}"/>
              </a:ext>
            </a:extLst>
          </p:cNvPr>
          <p:cNvSpPr txBox="1"/>
          <p:nvPr/>
        </p:nvSpPr>
        <p:spPr>
          <a:xfrm>
            <a:off x="2653553" y="162172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</a:t>
            </a:r>
            <a:r>
              <a:rPr lang="en-US" sz="66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6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775928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E8814D-77C8-2898-2E7D-17ED873A013C}"/>
              </a:ext>
            </a:extLst>
          </p:cNvPr>
          <p:cNvSpPr txBox="1"/>
          <p:nvPr/>
        </p:nvSpPr>
        <p:spPr>
          <a:xfrm>
            <a:off x="3048000" y="2921938"/>
            <a:ext cx="6096000" cy="201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165" marR="38100" indent="228600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</a:t>
            </a:r>
            <a:r>
              <a:rPr lang="en-US" sz="2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binding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800" i="1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8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mechanism</a:t>
            </a:r>
            <a:r>
              <a:rPr lang="en-US" sz="2800" i="1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binding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appropriate</a:t>
            </a:r>
            <a:r>
              <a:rPr lang="en-US" sz="2800" i="1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version</a:t>
            </a:r>
            <a:r>
              <a:rPr lang="en-US" sz="2800" i="1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derived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2800" i="1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inherited from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n-US" sz="2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2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</a:t>
            </a:r>
            <a:r>
              <a:rPr lang="en-US" sz="2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871207-ABC6-75C1-2359-63E8AF6D7793}"/>
              </a:ext>
            </a:extLst>
          </p:cNvPr>
          <p:cNvSpPr txBox="1"/>
          <p:nvPr/>
        </p:nvSpPr>
        <p:spPr>
          <a:xfrm>
            <a:off x="636494" y="242047"/>
            <a:ext cx="8507506" cy="583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0"/>
              </a:spcBef>
              <a:spcAft>
                <a:spcPts val="0"/>
              </a:spcAft>
            </a:pPr>
            <a:r>
              <a:rPr lang="en-US" sz="4000" u="sng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OOPs</a:t>
            </a:r>
            <a:r>
              <a:rPr lang="en-US" sz="4000" u="sng" spc="-6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u="sng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Principles</a:t>
            </a:r>
            <a:r>
              <a:rPr lang="en-US" sz="4000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05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05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95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05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Encapsulation.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05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05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Polymorphism.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90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</a:t>
            </a:r>
            <a:r>
              <a:rPr lang="en-US" sz="40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Binding.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10"/>
              </a:spcBef>
              <a:buSzPts val="1100"/>
              <a:buFont typeface="Calibri" panose="020F0502020204030204" pitchFamily="34" charset="0"/>
              <a:buAutoNum type="arabicPeriod"/>
              <a:tabLst>
                <a:tab pos="533400" algn="l"/>
              </a:tabLst>
            </a:pP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Message</a:t>
            </a:r>
            <a:r>
              <a:rPr lang="en-US" sz="4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Passing.</a:t>
            </a:r>
            <a:endParaRPr lang="en-IN" sz="4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6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1791C-44E6-B7DB-A289-050497CD522D}"/>
              </a:ext>
            </a:extLst>
          </p:cNvPr>
          <p:cNvSpPr txBox="1"/>
          <p:nvPr/>
        </p:nvSpPr>
        <p:spPr>
          <a:xfrm>
            <a:off x="3048000" y="2513365"/>
            <a:ext cx="609600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44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47752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Every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real</a:t>
            </a:r>
            <a:r>
              <a:rPr lang="en-US" sz="1800" spc="1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application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developed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1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concept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polymorphism</a:t>
            </a:r>
            <a:r>
              <a:rPr lang="en-US" sz="1800" i="1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executed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concept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dynamic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9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47752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Dynamic</a:t>
            </a:r>
            <a:r>
              <a:rPr lang="en-US" sz="1800" i="1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binding</a:t>
            </a:r>
            <a:r>
              <a:rPr lang="en-US" sz="1800" i="1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basically</a:t>
            </a:r>
            <a:r>
              <a:rPr lang="en-US" sz="18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1800" spc="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reduce</a:t>
            </a:r>
            <a:r>
              <a:rPr lang="en-US" sz="1800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amount</a:t>
            </a:r>
            <a:r>
              <a:rPr lang="en-US" sz="18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memory</a:t>
            </a:r>
            <a:r>
              <a:rPr lang="en-US" sz="18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improving</a:t>
            </a:r>
            <a:r>
              <a:rPr lang="en-US" sz="1800" spc="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applications.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5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52B6C0-8292-509E-8DB0-098A1BED2807}"/>
              </a:ext>
            </a:extLst>
          </p:cNvPr>
          <p:cNvSpPr txBox="1"/>
          <p:nvPr/>
        </p:nvSpPr>
        <p:spPr>
          <a:xfrm>
            <a:off x="3048000" y="324433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5"/>
              </a:spcBef>
              <a:spcAft>
                <a:spcPts val="0"/>
              </a:spcAft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</a:t>
            </a:r>
            <a:endParaRPr lang="en-IN" sz="6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64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022DF-230B-A691-72E8-19779B971D64}"/>
              </a:ext>
            </a:extLst>
          </p:cNvPr>
          <p:cNvSpPr txBox="1"/>
          <p:nvPr/>
        </p:nvSpPr>
        <p:spPr>
          <a:xfrm>
            <a:off x="3048000" y="2465275"/>
            <a:ext cx="6096000" cy="192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47752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overriding</a:t>
            </a:r>
            <a:r>
              <a:rPr lang="en-US" sz="1800" spc="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=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heading</a:t>
            </a:r>
            <a:r>
              <a:rPr lang="en-US" sz="1800" spc="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same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but</a:t>
            </a:r>
            <a:r>
              <a:rPr lang="en-US" sz="1800" spc="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definition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different.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5725" lvl="0" indent="-342900" algn="just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47752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 function is said to be overloaded function if and only if function name is same but its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signature (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signature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represents number of parameters, type of parameters and order of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parameters) is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different.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485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1CFAF-2A07-3940-B706-B335260ED438}"/>
              </a:ext>
            </a:extLst>
          </p:cNvPr>
          <p:cNvSpPr txBox="1"/>
          <p:nvPr/>
        </p:nvSpPr>
        <p:spPr>
          <a:xfrm>
            <a:off x="3048000" y="324433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205"/>
              </a:spcBef>
              <a:spcAft>
                <a:spcPts val="0"/>
              </a:spcAft>
              <a:buSzPts val="1100"/>
              <a:tabLst>
                <a:tab pos="304800" algn="l"/>
              </a:tabLst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Message</a:t>
            </a:r>
            <a:r>
              <a:rPr lang="en-US" sz="6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Passing:</a:t>
            </a:r>
            <a:endParaRPr lang="en-IN" sz="6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9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1054C-A909-9C04-6CD0-F29E3C28A89E}"/>
              </a:ext>
            </a:extLst>
          </p:cNvPr>
          <p:cNvSpPr txBox="1"/>
          <p:nvPr/>
        </p:nvSpPr>
        <p:spPr>
          <a:xfrm>
            <a:off x="2465294" y="973311"/>
            <a:ext cx="6096000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195"/>
              </a:spcBef>
              <a:spcAft>
                <a:spcPts val="0"/>
              </a:spcAft>
            </a:pPr>
            <a:r>
              <a:rPr lang="en-US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Definitions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95"/>
              </a:spcBef>
              <a:spcAft>
                <a:spcPts val="0"/>
              </a:spcAft>
            </a:pP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Exchanging</a:t>
            </a:r>
            <a:r>
              <a:rPr lang="en-US" sz="36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36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36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between</a:t>
            </a:r>
            <a:r>
              <a:rPr lang="en-US" sz="36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multiple</a:t>
            </a:r>
            <a:r>
              <a:rPr lang="en-US" sz="3600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objects</a:t>
            </a:r>
            <a:r>
              <a:rPr lang="en-US" sz="3600" i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36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known</a:t>
            </a:r>
            <a:r>
              <a:rPr lang="en-US" sz="36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36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message</a:t>
            </a:r>
            <a:r>
              <a:rPr lang="en-US" sz="36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passing.</a:t>
            </a:r>
            <a:endParaRPr lang="en-IN" sz="36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03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0E51F-737E-91F5-CDEF-2A3B8461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590154"/>
            <a:ext cx="1026938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7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285FD-973E-0754-96E8-7E9256102F91}"/>
              </a:ext>
            </a:extLst>
          </p:cNvPr>
          <p:cNvSpPr txBox="1"/>
          <p:nvPr/>
        </p:nvSpPr>
        <p:spPr>
          <a:xfrm>
            <a:off x="2976282" y="19713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8260" marR="1325880" algn="ctr">
              <a:spcBef>
                <a:spcPts val="445"/>
              </a:spcBef>
              <a:spcAft>
                <a:spcPts val="0"/>
              </a:spcAft>
            </a:pPr>
            <a:r>
              <a:rPr lang="en-US" sz="5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5400" u="sng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5400" u="sng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13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51E69-D505-7D14-D043-8174E7B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" y="0"/>
            <a:ext cx="11759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96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C04E-C78A-04F0-3980-33B9BD447B91}"/>
              </a:ext>
            </a:extLst>
          </p:cNvPr>
          <p:cNvSpPr txBox="1"/>
          <p:nvPr/>
        </p:nvSpPr>
        <p:spPr>
          <a:xfrm>
            <a:off x="3048000" y="2624549"/>
            <a:ext cx="6096000" cy="12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-&gt;In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JAVA,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eight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1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1800" i="1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organized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four</a:t>
            </a:r>
            <a:r>
              <a:rPr lang="en-US" sz="18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groups.</a:t>
            </a:r>
            <a:r>
              <a:rPr lang="en-US" sz="1800" spc="1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1800" spc="1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lnSpc>
                <a:spcPct val="115000"/>
              </a:lnSpc>
              <a:spcBef>
                <a:spcPts val="2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-&gt;category</a:t>
            </a:r>
            <a:r>
              <a:rPr lang="en-US" sz="1800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types,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en-US" sz="18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types,</a:t>
            </a:r>
            <a:r>
              <a:rPr lang="en-US" sz="1800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character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29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FFA0A1-6019-30FE-BDD5-086FB92881F7}"/>
              </a:ext>
            </a:extLst>
          </p:cNvPr>
          <p:cNvSpPr txBox="1"/>
          <p:nvPr/>
        </p:nvSpPr>
        <p:spPr>
          <a:xfrm>
            <a:off x="1470212" y="79697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Integer</a:t>
            </a:r>
            <a:r>
              <a:rPr lang="en-US" sz="4000" u="sng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4000" u="sng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4000" u="sng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FA701-E09C-A501-2238-AF82C7C6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2109603"/>
            <a:ext cx="634453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323DCB-F5AD-46A1-4375-53ACE29BC72D}"/>
              </a:ext>
            </a:extLst>
          </p:cNvPr>
          <p:cNvSpPr txBox="1"/>
          <p:nvPr/>
        </p:nvSpPr>
        <p:spPr>
          <a:xfrm>
            <a:off x="466165" y="224117"/>
            <a:ext cx="11125200" cy="347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205"/>
              </a:spcBef>
              <a:spcAft>
                <a:spcPts val="0"/>
              </a:spcAft>
              <a:buSzPts val="1100"/>
              <a:buFont typeface="Calibri" panose="020F0502020204030204" pitchFamily="34" charset="0"/>
              <a:buAutoNum type="arabicPeriod"/>
              <a:tabLst>
                <a:tab pos="304800" algn="l"/>
              </a:tabLst>
            </a:pPr>
            <a:r>
              <a:rPr lang="en-US" sz="2000" u="sng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0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way of</a:t>
            </a:r>
            <a:r>
              <a:rPr lang="en-US" sz="20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binding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and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associated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single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</a:t>
            </a:r>
            <a:r>
              <a:rPr lang="en-US" sz="20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20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21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</a:t>
            </a:r>
            <a:r>
              <a:rPr lang="en-US" sz="20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20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en-US" sz="20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en-US" sz="20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20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want</a:t>
            </a:r>
            <a:r>
              <a:rPr lang="en-US" sz="20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20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</a:t>
            </a:r>
            <a:r>
              <a:rPr lang="en-US" sz="20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20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20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20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20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developed</a:t>
            </a:r>
            <a:r>
              <a:rPr lang="en-US" sz="20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20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respective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4165">
              <a:spcBef>
                <a:spcPts val="205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i.e.,</a:t>
            </a:r>
            <a:r>
              <a:rPr lang="en-US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without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19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000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  <a:r>
              <a:rPr lang="en-US" sz="2000" i="1" spc="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oriented</a:t>
            </a:r>
            <a:r>
              <a:rPr lang="en-US" sz="2000" i="1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programming’s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000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generally</a:t>
            </a:r>
            <a:r>
              <a:rPr lang="en-US" sz="20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2000" spc="2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</a:t>
            </a:r>
            <a:r>
              <a:rPr lang="en-US" sz="20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</a:t>
            </a:r>
            <a:r>
              <a:rPr lang="en-US" sz="2000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20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4165">
              <a:spcBef>
                <a:spcPts val="20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non-member</a:t>
            </a:r>
            <a:r>
              <a:rPr lang="en-US" sz="20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9370">
              <a:spcBef>
                <a:spcPts val="190"/>
              </a:spcBef>
              <a:spcAft>
                <a:spcPts val="0"/>
              </a:spcAft>
            </a:pPr>
            <a:r>
              <a:rPr lang="en-US" sz="2000" spc="3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2000" spc="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2000" spc="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85090" lvl="1" indent="-285750">
              <a:lnSpc>
                <a:spcPct val="113000"/>
              </a:lnSpc>
              <a:spcBef>
                <a:spcPts val="21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61365" algn="l"/>
                <a:tab pos="7620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20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2000" i="1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2000" i="1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one</a:t>
            </a:r>
            <a:r>
              <a:rPr lang="en-US" sz="2000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20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comes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under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000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scope</a:t>
            </a:r>
            <a:r>
              <a:rPr lang="en-US" sz="2000" spc="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000" spc="9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000" spc="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2000" spc="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000" spc="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</a:t>
            </a:r>
            <a:r>
              <a:rPr lang="en-US" sz="20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only</a:t>
            </a:r>
            <a:r>
              <a:rPr lang="en-US" sz="20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84455" lvl="1" indent="-28575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61365" algn="l"/>
                <a:tab pos="762000" algn="l"/>
              </a:tabLst>
            </a:pP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Non-member methods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are those which are not comes under the scope of the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 JAVA</a:t>
            </a:r>
            <a:r>
              <a:rPr lang="en-US" sz="20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does</a:t>
            </a:r>
            <a:r>
              <a:rPr lang="en-US" sz="20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not</a:t>
            </a:r>
            <a:r>
              <a:rPr lang="en-US" sz="20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allow</a:t>
            </a:r>
            <a:r>
              <a:rPr lang="en-US" sz="20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non-member</a:t>
            </a:r>
            <a:r>
              <a:rPr lang="en-US" sz="20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</a:t>
            </a:r>
            <a:r>
              <a:rPr lang="en-US" sz="20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20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all.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0709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BC955-2E08-B8CB-9891-C11B416F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633551"/>
            <a:ext cx="759248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1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0F3949-C177-7A16-0BF1-9311DF85CFD2}"/>
              </a:ext>
            </a:extLst>
          </p:cNvPr>
          <p:cNvSpPr txBox="1"/>
          <p:nvPr/>
        </p:nvSpPr>
        <p:spPr>
          <a:xfrm>
            <a:off x="2949388" y="1416424"/>
            <a:ext cx="61946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endParaRPr lang="en-IN" sz="6600" u="sng" dirty="0"/>
          </a:p>
        </p:txBody>
      </p:sp>
    </p:spTree>
    <p:extLst>
      <p:ext uri="{BB962C8B-B14F-4D97-AF65-F5344CB8AC3E}">
        <p14:creationId xmlns:p14="http://schemas.microsoft.com/office/powerpoint/2010/main" val="1114515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4FF108-BCAF-DCB5-B7AB-537A737D6CE2}"/>
              </a:ext>
            </a:extLst>
          </p:cNvPr>
          <p:cNvSpPr txBox="1"/>
          <p:nvPr/>
        </p:nvSpPr>
        <p:spPr>
          <a:xfrm>
            <a:off x="3048000" y="2741633"/>
            <a:ext cx="6096000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450"/>
              </a:spcBef>
              <a:spcAft>
                <a:spcPts val="0"/>
              </a:spcAft>
            </a:pPr>
            <a:r>
              <a:rPr lang="en-US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-&gt;Range of any 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(A)</a:t>
            </a:r>
            <a:r>
              <a:rPr lang="en-US" spc="-5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number of bits occupied by a data type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5565"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-&gt;Where,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bits</a:t>
            </a:r>
            <a:r>
              <a:rPr lang="en-US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</a:t>
            </a:r>
            <a:r>
              <a:rPr lang="en-US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understand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</a:t>
            </a:r>
            <a:r>
              <a:rPr lang="en-US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i.e.,</a:t>
            </a:r>
            <a:r>
              <a:rPr lang="en-US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 bits.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38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3BF5C-3D03-07F9-A74D-A702D713E789}"/>
              </a:ext>
            </a:extLst>
          </p:cNvPr>
          <p:cNvSpPr txBox="1"/>
          <p:nvPr/>
        </p:nvSpPr>
        <p:spPr>
          <a:xfrm>
            <a:off x="3048000" y="32443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5"/>
              </a:spcBef>
              <a:spcAft>
                <a:spcPts val="0"/>
              </a:spcAft>
            </a:pPr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48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22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964B2-EAF5-F5E6-BB6A-3E58DD7F6C29}"/>
              </a:ext>
            </a:extLst>
          </p:cNvPr>
          <p:cNvSpPr txBox="1"/>
          <p:nvPr/>
        </p:nvSpPr>
        <p:spPr>
          <a:xfrm>
            <a:off x="1649506" y="845502"/>
            <a:ext cx="8892988" cy="378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30"/>
              </a:spcBef>
              <a:spcAft>
                <a:spcPts val="0"/>
              </a:spcAft>
              <a:tabLst>
                <a:tab pos="1447165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byte	=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pPr marL="75565">
              <a:spcBef>
                <a:spcPts val="230"/>
              </a:spcBef>
              <a:tabLst>
                <a:tab pos="1447165" algn="l"/>
              </a:tabLst>
            </a:pPr>
            <a:r>
              <a:rPr lang="en-US" baseline="300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 256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30"/>
              </a:spcBef>
              <a:tabLst>
                <a:tab pos="1447165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=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  255</a:t>
            </a:r>
          </a:p>
          <a:p>
            <a:pPr marL="75565">
              <a:spcBef>
                <a:spcPts val="230"/>
              </a:spcBef>
              <a:tabLst>
                <a:tab pos="1447165" algn="l"/>
              </a:tabLs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	(255/2)</a:t>
            </a:r>
          </a:p>
          <a:p>
            <a:pPr marL="75565">
              <a:spcBef>
                <a:spcPts val="230"/>
              </a:spcBef>
              <a:tabLst>
                <a:tab pos="1447165" algn="l"/>
              </a:tabLs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(127.5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+127) (127.5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-128)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30"/>
              </a:spcBef>
              <a:tabLst>
                <a:tab pos="144716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spcBef>
                <a:spcPts val="280"/>
              </a:spcBef>
              <a:spcAft>
                <a:spcPts val="0"/>
              </a:spcAft>
              <a:buSzPts val="1100"/>
              <a:tabLst>
                <a:tab pos="304800" algn="l"/>
              </a:tabLst>
            </a:pP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en-US" sz="1800" u="sng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1800" u="sng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u="sng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83820" indent="457200" algn="just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 category data types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used for representing the data in the form of scale, precision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i.e., these category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types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used for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representing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 values. This category contains two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following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30"/>
              </a:spcBef>
              <a:tabLst>
                <a:tab pos="144716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30"/>
              </a:spcBef>
              <a:spcAft>
                <a:spcPts val="0"/>
              </a:spcAft>
              <a:tabLst>
                <a:tab pos="144716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47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73992-92CC-38AA-306A-B1549570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609735"/>
            <a:ext cx="912622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6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6317B-7BF3-7A1C-135C-1BD88E361223}"/>
              </a:ext>
            </a:extLst>
          </p:cNvPr>
          <p:cNvSpPr txBox="1"/>
          <p:nvPr/>
        </p:nvSpPr>
        <p:spPr>
          <a:xfrm>
            <a:off x="3048000" y="2914372"/>
            <a:ext cx="6096000" cy="102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 marR="38100" indent="45720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-&gt;Whenever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take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decimal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constant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directly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treated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highest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i.e., double.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62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E9DEC-61FE-6A7B-8C7A-32B02BA1C231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Character</a:t>
            </a:r>
            <a:r>
              <a:rPr lang="en-US" sz="36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36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36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09740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35FBD-977E-53A1-D22D-47A0222F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1299865"/>
            <a:ext cx="846890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26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A2FFBE-281C-0D0A-E8F9-F3451235E91E}"/>
              </a:ext>
            </a:extLst>
          </p:cNvPr>
          <p:cNvSpPr txBox="1"/>
          <p:nvPr/>
        </p:nvSpPr>
        <p:spPr>
          <a:xfrm>
            <a:off x="3048000" y="3105835"/>
            <a:ext cx="6096000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character</a:t>
            </a:r>
            <a:r>
              <a:rPr lang="en-US" sz="1800" i="1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identifier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enclosed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within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single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quotes.</a:t>
            </a:r>
          </a:p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JAVA to represent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character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data, we use 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type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called char. This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type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takes two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bytes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since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follows UNICODE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character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lvl="1">
              <a:spcBef>
                <a:spcPts val="205"/>
              </a:spcBef>
              <a:buSzPts val="1100"/>
              <a:tabLst>
                <a:tab pos="532765" algn="l"/>
                <a:tab pos="5334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208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05202-551B-2A6F-7DDC-2500F68A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6" y="1247166"/>
            <a:ext cx="9198654" cy="37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246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E45B8D-3B87-41C9-E796-B9488CABFBFB}"/>
              </a:ext>
            </a:extLst>
          </p:cNvPr>
          <p:cNvSpPr txBox="1"/>
          <p:nvPr/>
        </p:nvSpPr>
        <p:spPr>
          <a:xfrm>
            <a:off x="3048000" y="3244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Boolean</a:t>
            </a:r>
            <a:r>
              <a:rPr lang="en-US" sz="4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40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4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8926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140FE-E878-73B2-7F5D-0AAA77696879}"/>
              </a:ext>
            </a:extLst>
          </p:cNvPr>
          <p:cNvSpPr txBox="1"/>
          <p:nvPr/>
        </p:nvSpPr>
        <p:spPr>
          <a:xfrm>
            <a:off x="3048000" y="2826271"/>
            <a:ext cx="6096000" cy="2336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9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Boolean</a:t>
            </a:r>
            <a:r>
              <a:rPr lang="en-US" sz="2000" i="1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category</a:t>
            </a:r>
            <a:r>
              <a:rPr lang="en-US" sz="2000" i="1" spc="2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  type</a:t>
            </a:r>
            <a:r>
              <a:rPr lang="en-US" sz="2000" i="1" spc="27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000" spc="2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2000" spc="2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2000" spc="28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representing</a:t>
            </a:r>
            <a:r>
              <a:rPr lang="en-US" sz="2000" spc="28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logical</a:t>
            </a:r>
            <a:r>
              <a:rPr lang="en-US" sz="2000" spc="2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values</a:t>
            </a:r>
            <a:r>
              <a:rPr lang="en-US" sz="2000" spc="2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i.e.,</a:t>
            </a:r>
            <a:r>
              <a:rPr lang="en-US" sz="2000" spc="2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TRUE</a:t>
            </a:r>
            <a:r>
              <a:rPr lang="en-US" sz="2000" spc="2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2000" spc="2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FALSE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32765">
              <a:spcBef>
                <a:spcPts val="20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values.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210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0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</a:t>
            </a:r>
            <a:r>
              <a:rPr lang="en-US" sz="20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logical</a:t>
            </a:r>
            <a:r>
              <a:rPr lang="en-US" sz="2000" i="1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values</a:t>
            </a:r>
            <a:r>
              <a:rPr lang="en-US" sz="20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0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 a</a:t>
            </a:r>
            <a:r>
              <a:rPr lang="en-US" sz="20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20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called</a:t>
            </a:r>
            <a:r>
              <a:rPr lang="en-US" sz="20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Boolean.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9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This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2000" i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type</a:t>
            </a:r>
            <a:r>
              <a:rPr lang="en-US" sz="20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takes 0</a:t>
            </a:r>
            <a:r>
              <a:rPr lang="en-US" sz="20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bytes</a:t>
            </a:r>
            <a:r>
              <a:rPr lang="en-US" sz="20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0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memory</a:t>
            </a:r>
            <a:r>
              <a:rPr lang="en-US" sz="20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space.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spcBef>
                <a:spcPts val="55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465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0EFB7-695B-FA15-9D99-B8295453EC34}"/>
              </a:ext>
            </a:extLst>
          </p:cNvPr>
          <p:cNvSpPr txBox="1"/>
          <p:nvPr/>
        </p:nvSpPr>
        <p:spPr>
          <a:xfrm>
            <a:off x="3048000" y="3105835"/>
            <a:ext cx="6096000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AVA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available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18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international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languages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following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UNICODE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character</a:t>
            </a:r>
            <a:r>
              <a:rPr lang="en-US" sz="1800" i="1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set.</a:t>
            </a:r>
          </a:p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UNICODE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character</a:t>
            </a:r>
            <a:r>
              <a:rPr lang="en-US" sz="1800" i="1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set</a:t>
            </a:r>
            <a:r>
              <a:rPr lang="en-US" sz="1800" i="1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one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contains</a:t>
            </a:r>
            <a:r>
              <a:rPr lang="en-US" sz="1800" spc="1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all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characters</a:t>
            </a:r>
            <a:r>
              <a:rPr lang="en-US" sz="1800" i="1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available</a:t>
            </a:r>
            <a:r>
              <a:rPr lang="en-US" sz="1800" spc="1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18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international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languages and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contains 65536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characters.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>
              <a:spcBef>
                <a:spcPts val="205"/>
              </a:spcBef>
              <a:buSzPts val="1100"/>
              <a:tabLst>
                <a:tab pos="532765" algn="l"/>
                <a:tab pos="5334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69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436E65-2FFB-2928-2E4C-E68326931E97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05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7BBBD-D2CF-EFC1-90C8-E9B99549CB16}"/>
              </a:ext>
            </a:extLst>
          </p:cNvPr>
          <p:cNvSpPr txBox="1"/>
          <p:nvPr/>
        </p:nvSpPr>
        <p:spPr>
          <a:xfrm>
            <a:off x="3048000" y="32483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36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keywords</a:t>
            </a:r>
            <a:r>
              <a:rPr lang="en-US" sz="36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36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36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must</a:t>
            </a:r>
            <a:r>
              <a:rPr lang="en-US" sz="36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36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written in</a:t>
            </a:r>
            <a:r>
              <a:rPr lang="en-US" sz="36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small letters</a:t>
            </a:r>
            <a:r>
              <a:rPr lang="en-US" sz="36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22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340183-824D-7C9F-3753-E985F886AFE7}"/>
              </a:ext>
            </a:extLst>
          </p:cNvPr>
          <p:cNvSpPr txBox="1"/>
          <p:nvPr/>
        </p:nvSpPr>
        <p:spPr>
          <a:xfrm>
            <a:off x="1927412" y="1192306"/>
            <a:ext cx="8937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1395" marR="2280285" algn="ctr">
              <a:spcBef>
                <a:spcPts val="44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36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424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D3165-6481-30EA-6597-58879F62A17E}"/>
              </a:ext>
            </a:extLst>
          </p:cNvPr>
          <p:cNvSpPr txBox="1"/>
          <p:nvPr/>
        </p:nvSpPr>
        <p:spPr>
          <a:xfrm>
            <a:off x="3048000" y="3105835"/>
            <a:ext cx="6096000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285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28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an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identifier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whose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changed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during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execution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program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251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91E9E5-8403-F4EC-615E-1C7BFA21FC8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/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Rules</a:t>
            </a:r>
            <a:r>
              <a:rPr lang="en-US" sz="1800" u="sng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u="sng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writing</a:t>
            </a:r>
            <a:r>
              <a:rPr lang="en-US" sz="1800" u="sng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06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BE51E-632E-504D-F2F9-DEF25267F5D2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-&gt;First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letter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alphabet.</a:t>
            </a:r>
            <a:br>
              <a:rPr lang="en-I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length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exceed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32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characters.</a:t>
            </a:r>
            <a:br>
              <a:rPr lang="en-I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special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symbols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allowed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except</a:t>
            </a:r>
            <a:r>
              <a:rPr lang="en-US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underscore.</a:t>
            </a:r>
            <a:br>
              <a:rPr lang="en-I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keywords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should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122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BF60B6-92BB-F9F4-A39F-DEB98744EAE0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5"/>
              </a:spcBef>
              <a:spcAft>
                <a:spcPts val="0"/>
              </a:spcAft>
            </a:pP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r>
              <a:rPr lang="en-US" sz="54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5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54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22109-1222-B1B8-A5CC-69A9709D838E}"/>
              </a:ext>
            </a:extLst>
          </p:cNvPr>
          <p:cNvSpPr txBox="1"/>
          <p:nvPr/>
        </p:nvSpPr>
        <p:spPr>
          <a:xfrm>
            <a:off x="3048000" y="2355565"/>
            <a:ext cx="6096000" cy="2449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35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</a:t>
            </a:r>
            <a:r>
              <a:rPr lang="en-US" sz="1800" u="sng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u="sng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defining a</a:t>
            </a:r>
            <a:r>
              <a:rPr lang="en-US" sz="18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CLASS: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5565">
              <a:spcBef>
                <a:spcPts val="23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clsname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7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 marR="3832860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Variable declaration;</a:t>
            </a: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definition;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lnSpc>
                <a:spcPts val="1075"/>
              </a:lnSpc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57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BE50A-6B2B-3A99-CFAF-75277D774F9D}"/>
              </a:ext>
            </a:extLst>
          </p:cNvPr>
          <p:cNvSpPr txBox="1"/>
          <p:nvPr/>
        </p:nvSpPr>
        <p:spPr>
          <a:xfrm>
            <a:off x="2608729" y="1235804"/>
            <a:ext cx="6096000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Whenever</a:t>
            </a:r>
            <a:r>
              <a:rPr lang="en-US" sz="2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 develop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any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2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2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sz="2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2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developed</a:t>
            </a:r>
            <a:r>
              <a:rPr lang="en-US" sz="2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respect</a:t>
            </a:r>
            <a:r>
              <a:rPr lang="en-US" sz="2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only.</a:t>
            </a:r>
            <a:endParaRPr lang="en-IN" sz="2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9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 can</a:t>
            </a:r>
            <a:r>
              <a:rPr lang="en-US" sz="2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</a:t>
            </a:r>
            <a:r>
              <a:rPr lang="en-US" sz="2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‘n’</a:t>
            </a:r>
            <a:r>
              <a:rPr lang="en-US" sz="2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28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28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‘n’</a:t>
            </a:r>
            <a:r>
              <a:rPr lang="en-US" sz="2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2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Generally</a:t>
            </a:r>
            <a:r>
              <a:rPr lang="en-US" sz="2800" spc="1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800" spc="3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JAVA,</a:t>
            </a:r>
            <a:r>
              <a:rPr lang="en-US" sz="2800" spc="4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800" spc="4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2800" spc="4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</a:t>
            </a:r>
            <a:r>
              <a:rPr lang="en-US" sz="2800" spc="4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two</a:t>
            </a:r>
            <a:r>
              <a:rPr lang="en-US" sz="2800" spc="4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types</a:t>
            </a:r>
            <a:r>
              <a:rPr lang="en-US" sz="2800" spc="3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800" spc="4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2800" i="1" spc="4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2800" i="1" spc="3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2800" spc="4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variables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r>
              <a:rPr lang="en-US" sz="2800" spc="4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They</a:t>
            </a:r>
            <a:r>
              <a:rPr lang="en-US" sz="2800" spc="4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endParaRPr lang="en-IN" sz="2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32765">
              <a:spcBef>
                <a:spcPts val="19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instance/non-static</a:t>
            </a:r>
            <a:r>
              <a:rPr lang="en-US" sz="2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2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static</a:t>
            </a:r>
            <a:r>
              <a:rPr lang="en-US" sz="2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855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562EC-A8D0-A09B-1279-639A16A4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0"/>
            <a:ext cx="10494818" cy="65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109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5E44A-2C54-1356-7F5D-5D8460E52C24}"/>
              </a:ext>
            </a:extLst>
          </p:cNvPr>
          <p:cNvSpPr txBox="1"/>
          <p:nvPr/>
        </p:nvSpPr>
        <p:spPr>
          <a:xfrm>
            <a:off x="3048000" y="32443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8260" marR="1325880" algn="ctr">
              <a:spcBef>
                <a:spcPts val="28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CONSTANTS</a:t>
            </a:r>
            <a:r>
              <a:rPr lang="en-US" sz="4800" spc="1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88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3ADF9-2A51-738B-BADA-5ADA9DC8792D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Constant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identifier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whose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cannot be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changed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during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execution</a:t>
            </a:r>
            <a:r>
              <a:rPr lang="en-US" sz="1800" i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102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6443C-4DA9-8C89-27AE-8115E8498306}"/>
              </a:ext>
            </a:extLst>
          </p:cNvPr>
          <p:cNvSpPr txBox="1"/>
          <p:nvPr/>
        </p:nvSpPr>
        <p:spPr>
          <a:xfrm>
            <a:off x="3048000" y="2624549"/>
            <a:ext cx="6096000" cy="160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 to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make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identifiers are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 use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called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final.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83820" lvl="1" indent="-285750">
              <a:lnSpc>
                <a:spcPct val="115000"/>
              </a:lnSpc>
              <a:spcBef>
                <a:spcPts val="19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Final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keyword</a:t>
            </a:r>
            <a:r>
              <a:rPr lang="en-US" sz="1800" i="1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playing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important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role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1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three</a:t>
            </a:r>
            <a:r>
              <a:rPr lang="en-US" sz="1800" spc="1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levels.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They</a:t>
            </a:r>
            <a:r>
              <a:rPr lang="en-US" sz="1800" spc="1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1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1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variable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level,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level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level.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41188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37326-6908-3FB5-D8B1-0326E3ADE299}"/>
              </a:ext>
            </a:extLst>
          </p:cNvPr>
          <p:cNvSpPr txBox="1"/>
          <p:nvPr/>
        </p:nvSpPr>
        <p:spPr>
          <a:xfrm>
            <a:off x="3048000" y="3073647"/>
            <a:ext cx="6096000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5090" lvl="0">
              <a:lnSpc>
                <a:spcPct val="115000"/>
              </a:lnSpc>
              <a:spcBef>
                <a:spcPts val="445"/>
              </a:spcBef>
              <a:spcAft>
                <a:spcPts val="0"/>
              </a:spcAft>
              <a:buSzPts val="1100"/>
              <a:tabLst>
                <a:tab pos="532765" algn="l"/>
                <a:tab pos="533400" algn="l"/>
              </a:tabLst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don’t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want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  of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2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i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must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declared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51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E84F94-0EFB-E758-0C6D-B48F87F1D100}"/>
              </a:ext>
            </a:extLst>
          </p:cNvPr>
          <p:cNvSpPr txBox="1"/>
          <p:nvPr/>
        </p:nvSpPr>
        <p:spPr>
          <a:xfrm>
            <a:off x="1" y="1514630"/>
            <a:ext cx="9144000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5"/>
              </a:spcBef>
              <a:spcAft>
                <a:spcPts val="0"/>
              </a:spcAft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</a:t>
            </a:r>
            <a:r>
              <a:rPr lang="en-US" sz="2400" u="sng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400" u="sng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n-US" sz="2400" u="sng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2400" u="sng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INITIALIZATION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v1=val1,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v2=val2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valn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645"/>
              </a:spcBef>
              <a:spcAft>
                <a:spcPts val="0"/>
              </a:spcAft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4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35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	a=10;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89965" marR="3665220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a=a+20;//invalid</a:t>
            </a: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89965" marR="3665220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a=30;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//invalid</a:t>
            </a:r>
          </a:p>
          <a:p>
            <a:pPr marL="989965" marR="3665220">
              <a:lnSpc>
                <a:spcPct val="115000"/>
              </a:lnSpc>
              <a:spcBef>
                <a:spcPts val="160"/>
              </a:spcBef>
            </a:pP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n-US" sz="1800" i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i="1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initialized,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modifications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assignments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possible.</a:t>
            </a:r>
            <a:endParaRPr lang="en-IN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89965" marR="3665220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r>
              <a:rPr lang="en-US" sz="3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589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795F3-F715-0961-2A6D-6136A18E907C}"/>
              </a:ext>
            </a:extLst>
          </p:cNvPr>
          <p:cNvSpPr txBox="1"/>
          <p:nvPr/>
        </p:nvSpPr>
        <p:spPr>
          <a:xfrm>
            <a:off x="3048000" y="3093011"/>
            <a:ext cx="6096000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/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</a:t>
            </a:r>
            <a:r>
              <a:rPr lang="en-US" sz="1800" u="sng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u="sng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n-US" sz="1800" u="sng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u="sng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3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v1,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v2………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964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48A6F2-B2F6-8BB6-D252-1382C826D37F}"/>
              </a:ext>
            </a:extLst>
          </p:cNvPr>
          <p:cNvSpPr txBox="1"/>
          <p:nvPr/>
        </p:nvSpPr>
        <p:spPr>
          <a:xfrm>
            <a:off x="1640541" y="1513604"/>
            <a:ext cx="7503459" cy="255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/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400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45"/>
              </a:spcBef>
              <a:spcAft>
                <a:spcPts val="0"/>
              </a:spcAft>
              <a:tabLst>
                <a:tab pos="989965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	a;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89965" marR="3417570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a=a+1; //invalid a=30+2;</a:t>
            </a:r>
            <a:r>
              <a:rPr lang="en-US" sz="1800" spc="-7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//invalid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89965" marR="299466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a=400; //valid for 1</a:t>
            </a:r>
            <a:r>
              <a:rPr lang="en-US" sz="18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a=500;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//invalid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20"/>
              </a:spcBef>
            </a:pPr>
            <a:r>
              <a:rPr lang="en-US" sz="3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43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7781B-F74B-1920-F3AF-4C2F9BA55615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Whenever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declared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assignment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possible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modification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further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assignments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not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possible.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Hence,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cannot be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844B32-2551-B6AB-650F-5B372CEC0BA7}"/>
              </a:ext>
            </a:extLst>
          </p:cNvPr>
          <p:cNvSpPr txBox="1"/>
          <p:nvPr/>
        </p:nvSpPr>
        <p:spPr>
          <a:xfrm>
            <a:off x="2474259" y="818721"/>
            <a:ext cx="6096000" cy="493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 marR="84455" indent="456565" algn="just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-&gt;Here,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 keyword which is used for developing 	or creating user defined datatypes.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Clsname</a:t>
            </a:r>
            <a:r>
              <a:rPr lang="en-US" sz="1800" i="1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epresents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valid</a:t>
            </a:r>
            <a:r>
              <a:rPr lang="en-US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treated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i="1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creating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objects.</a:t>
            </a:r>
          </a:p>
          <a:p>
            <a:pPr marL="532765"/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-&gt;Class</a:t>
            </a:r>
            <a:r>
              <a:rPr lang="en-US" sz="1800" i="1" spc="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contains</a:t>
            </a:r>
            <a:r>
              <a:rPr lang="en-US" sz="1800" spc="2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</a:t>
            </a:r>
            <a:r>
              <a:rPr lang="en-US" sz="1800" spc="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parts</a:t>
            </a:r>
            <a:r>
              <a:rPr lang="en-US" sz="1800" spc="2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namely</a:t>
            </a:r>
            <a:r>
              <a:rPr lang="en-US" sz="1800" spc="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</a:t>
            </a:r>
            <a:r>
              <a:rPr lang="en-US" sz="1800" spc="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declaration</a:t>
            </a:r>
            <a:r>
              <a:rPr lang="en-US" sz="1800" spc="2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2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  <a:r>
              <a:rPr lang="en-US" sz="1800" spc="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definitions.</a:t>
            </a:r>
            <a:r>
              <a:rPr lang="en-US" sz="1800" spc="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 declaration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represents what type of data members which we use 	as a part of 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definition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represents 	the type of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 we used as the path of 	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perform an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operation.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84455" indent="457200" algn="just">
              <a:lnSpc>
                <a:spcPct val="113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-&gt;By making use of the variables, which are declared 	inside 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 Every operation in JAVA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must be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i.e.,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outside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definition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84455" indent="456565" algn="just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624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E211A-2F22-86D9-8E64-91967104307B}"/>
              </a:ext>
            </a:extLst>
          </p:cNvPr>
          <p:cNvSpPr txBox="1"/>
          <p:nvPr/>
        </p:nvSpPr>
        <p:spPr>
          <a:xfrm>
            <a:off x="1497106" y="2945535"/>
            <a:ext cx="7646894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1395" marR="2280285" algn="ctr"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PROGRAMMIG</a:t>
            </a:r>
            <a:r>
              <a:rPr lang="en-US" sz="24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BASIC’S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6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97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22FB0C-E3D2-18F8-7B53-B6B584ED67BB}"/>
              </a:ext>
            </a:extLst>
          </p:cNvPr>
          <p:cNvSpPr txBox="1"/>
          <p:nvPr/>
        </p:nvSpPr>
        <p:spPr>
          <a:xfrm>
            <a:off x="3048000" y="1494945"/>
            <a:ext cx="6096000" cy="386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System.out.println</a:t>
            </a:r>
            <a:r>
              <a:rPr lang="en-US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(“”);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20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statement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displaying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messages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consol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(monitor).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210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Here,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println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predefined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instance</a:t>
            </a:r>
            <a:r>
              <a:rPr lang="en-US" sz="1800" spc="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stream</a:t>
            </a:r>
            <a:r>
              <a:rPr lang="en-US" sz="1800" spc="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9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require an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object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called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stream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4455" lvl="0" indent="-342900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object</a:t>
            </a:r>
            <a:r>
              <a:rPr lang="en-US" sz="1800" i="1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</a:t>
            </a:r>
            <a:r>
              <a:rPr lang="en-US" sz="1800" i="1" spc="1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stream</a:t>
            </a:r>
            <a:r>
              <a:rPr lang="en-US" sz="1800" i="1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i="1" spc="1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called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out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created</a:t>
            </a:r>
            <a:r>
              <a:rPr lang="en-US" sz="1800" spc="1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static</a:t>
            </a:r>
            <a:r>
              <a:rPr lang="en-US" sz="1800" spc="1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1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1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1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8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predefined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class).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25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Hence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call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println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</a:t>
            </a:r>
            <a:r>
              <a:rPr lang="en-US" sz="18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must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following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statement: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989965">
              <a:spcBef>
                <a:spcPts val="23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(“WELCOME</a:t>
            </a:r>
            <a:r>
              <a:rPr lang="en-US" sz="14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4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JAVA”);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79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D0DA5-2FC6-5498-1C61-1445861DAD13}"/>
              </a:ext>
            </a:extLst>
          </p:cNvPr>
          <p:cNvSpPr txBox="1"/>
          <p:nvPr/>
        </p:nvSpPr>
        <p:spPr>
          <a:xfrm>
            <a:off x="3048000" y="1510975"/>
            <a:ext cx="6096000" cy="38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84455" lvl="0" indent="-34290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</a:t>
            </a:r>
            <a:r>
              <a:rPr lang="en-US" sz="1800" spc="2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stream</a:t>
            </a:r>
            <a:r>
              <a:rPr lang="en-US" sz="1800" spc="2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spc="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2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predefined</a:t>
            </a:r>
            <a:r>
              <a:rPr lang="en-US" sz="1800" spc="2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spc="2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2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contains</a:t>
            </a:r>
            <a:r>
              <a:rPr lang="en-US" sz="1800" spc="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nine</a:t>
            </a:r>
            <a:r>
              <a:rPr lang="en-US" sz="1800" spc="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overloaded</a:t>
            </a:r>
            <a:r>
              <a:rPr lang="en-US" sz="1800" spc="2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instance</a:t>
            </a:r>
            <a:r>
              <a:rPr lang="en-US" sz="1800" spc="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println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 and nine overloaded instance print methods and whose prototypes are as follows: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Calibri" panose="020F0502020204030204" pitchFamily="34" charset="0"/>
              </a:rPr>
              <a:t>Public</a:t>
            </a:r>
            <a:r>
              <a:rPr lang="en-US" sz="1400" spc="-5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Calibri" panose="020F0502020204030204" pitchFamily="34" charset="0"/>
              </a:rPr>
              <a:t>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Symbol" panose="05050102010706020507" pitchFamily="18" charset="2"/>
                <a:cs typeface="Calibri" panose="020F0502020204030204" pitchFamily="34" charset="0"/>
              </a:rPr>
              <a:t>println</a:t>
            </a:r>
            <a:r>
              <a:rPr lang="en-US" sz="1400" dirty="0">
                <a:effectLst/>
                <a:latin typeface="Courier New" panose="02070309020205020404" pitchFamily="49" charset="0"/>
                <a:ea typeface="Symbol" panose="05050102010706020507" pitchFamily="18" charset="2"/>
                <a:cs typeface="Calibri" panose="020F0502020204030204" pitchFamily="34" charset="0"/>
              </a:rPr>
              <a:t> (byte);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32765" marR="325374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(short);</a:t>
            </a:r>
            <a:r>
              <a:rPr lang="en-US" sz="14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(int);</a:t>
            </a:r>
            <a:r>
              <a:rPr lang="en-US" sz="14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(long);</a:t>
            </a:r>
            <a:r>
              <a:rPr lang="en-US" sz="14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(float);</a:t>
            </a:r>
            <a:r>
              <a:rPr lang="en-US" sz="14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(double);</a:t>
            </a:r>
            <a:r>
              <a:rPr lang="en-US" sz="14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4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4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4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(char);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855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B12F28-7F39-58AC-A5AD-FC4237A0E837}"/>
              </a:ext>
            </a:extLst>
          </p:cNvPr>
          <p:cNvSpPr txBox="1"/>
          <p:nvPr/>
        </p:nvSpPr>
        <p:spPr>
          <a:xfrm>
            <a:off x="152400" y="304800"/>
            <a:ext cx="8991600" cy="470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 marR="3181350">
              <a:lnSpc>
                <a:spcPct val="115000"/>
              </a:lnSpc>
              <a:spcBef>
                <a:spcPts val="48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(Boolean);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  <a:spcAft>
                <a:spcPts val="0"/>
              </a:spcAft>
            </a:pP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(string);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(byte);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(short);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(int);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(long);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(float);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(double);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(char);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void print (Boolean);</a:t>
            </a:r>
          </a:p>
          <a:p>
            <a:pPr marL="532765" marR="3181350">
              <a:lnSpc>
                <a:spcPct val="115000"/>
              </a:lnSpc>
              <a:spcBef>
                <a:spcPts val="485"/>
              </a:spcBef>
            </a:pP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(string);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 marR="3181350">
              <a:lnSpc>
                <a:spcPct val="115000"/>
              </a:lnSpc>
              <a:spcBef>
                <a:spcPts val="485"/>
              </a:spcBef>
              <a:spcAft>
                <a:spcPts val="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61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A676D-003D-CB5F-6D8A-B65D523107DC}"/>
              </a:ext>
            </a:extLst>
          </p:cNvPr>
          <p:cNvSpPr txBox="1"/>
          <p:nvPr/>
        </p:nvSpPr>
        <p:spPr>
          <a:xfrm>
            <a:off x="3048000" y="2244381"/>
            <a:ext cx="6096000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/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4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1: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5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a=40000;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6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(a);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//40000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532130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(“value of a=” + a); //value of a=40000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“is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a”);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//40000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25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E25D99-D1B4-5252-3B1D-3724F30659C9}"/>
              </a:ext>
            </a:extLst>
          </p:cNvPr>
          <p:cNvSpPr txBox="1"/>
          <p:nvPr/>
        </p:nvSpPr>
        <p:spPr>
          <a:xfrm>
            <a:off x="3048000" y="1480262"/>
            <a:ext cx="6096000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/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4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4507230">
              <a:lnSpc>
                <a:spcPct val="115000"/>
              </a:lnSpc>
              <a:spcBef>
                <a:spcPts val="2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Int a=10, b=20, c;</a:t>
            </a: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 a + b;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 marR="2848610">
              <a:lnSpc>
                <a:spcPct val="115000"/>
              </a:lnSpc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(c); //30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(“sum=”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c);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//sum=30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lnSpc>
                <a:spcPts val="1075"/>
              </a:lnSpc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“is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sum”);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spc="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65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(“sum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of”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“and”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“=”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c);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 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30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420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AC502-3962-536E-B4F2-E52DCBBA6A21}"/>
              </a:ext>
            </a:extLst>
          </p:cNvPr>
          <p:cNvSpPr txBox="1"/>
          <p:nvPr/>
        </p:nvSpPr>
        <p:spPr>
          <a:xfrm>
            <a:off x="3048000" y="3046844"/>
            <a:ext cx="6096000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/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4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3: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45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(“WELCOME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JAVA”);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179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50AEF-E8A8-AA17-CEA2-543D2F7875B7}"/>
              </a:ext>
            </a:extLst>
          </p:cNvPr>
          <p:cNvSpPr txBox="1"/>
          <p:nvPr/>
        </p:nvSpPr>
        <p:spPr>
          <a:xfrm>
            <a:off x="3048000" y="324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7625" marR="1325880" algn="ctr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STRUCUTURE</a:t>
            </a:r>
            <a:r>
              <a:rPr lang="en-US" sz="2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0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20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</a:t>
            </a:r>
            <a:r>
              <a:rPr lang="en-US" sz="20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075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241C10-EC24-C41E-5402-2826B8E6DF6F}"/>
              </a:ext>
            </a:extLst>
          </p:cNvPr>
          <p:cNvSpPr txBox="1"/>
          <p:nvPr/>
        </p:nvSpPr>
        <p:spPr>
          <a:xfrm>
            <a:off x="3048000" y="864709"/>
            <a:ext cx="6096000" cy="512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285"/>
              </a:spcBef>
              <a:spcAft>
                <a:spcPts val="0"/>
              </a:spcAft>
            </a:pP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Package</a:t>
            </a:r>
            <a:r>
              <a:rPr lang="en-US" sz="24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2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800" spc="-1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clsname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 marR="3470910">
              <a:lnSpc>
                <a:spcPct val="230000"/>
              </a:lnSpc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Data member’s declaration;</a:t>
            </a:r>
            <a:r>
              <a:rPr lang="en-US" sz="1800" spc="-56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methods;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(string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[])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89965"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sz="1800" spc="-1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32765"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5565">
              <a:spcBef>
                <a:spcPts val="1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258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CE2C5-4478-1726-8128-A3E0792572A7}"/>
              </a:ext>
            </a:extLst>
          </p:cNvPr>
          <p:cNvSpPr txBox="1"/>
          <p:nvPr/>
        </p:nvSpPr>
        <p:spPr>
          <a:xfrm>
            <a:off x="3048000" y="2788633"/>
            <a:ext cx="6096000" cy="294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Every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must be developed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respect to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4455" lvl="0" indent="-342900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member’s</a:t>
            </a:r>
            <a:r>
              <a:rPr lang="en-US" sz="1800" spc="6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declaration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represents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type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i="1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1800" i="1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</a:t>
            </a:r>
            <a:r>
              <a:rPr lang="en-US" sz="1800" spc="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part</a:t>
            </a:r>
            <a:r>
              <a:rPr lang="en-US" sz="1800" spc="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342900" marR="85090" lvl="0" indent="-342900">
              <a:lnSpc>
                <a:spcPct val="115000"/>
              </a:lnSpc>
              <a:spcBef>
                <a:spcPts val="44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defined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represents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type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methods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which we</a:t>
            </a:r>
            <a:r>
              <a:rPr lang="en-US" sz="1800" spc="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part</a:t>
            </a:r>
            <a:r>
              <a:rPr lang="en-US" sz="1800" spc="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i="1" spc="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perform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some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meaningful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operation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making use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1800" i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84455" lvl="0">
              <a:lnSpc>
                <a:spcPct val="113000"/>
              </a:lnSpc>
              <a:spcBef>
                <a:spcPts val="205"/>
              </a:spcBef>
              <a:spcAft>
                <a:spcPts val="0"/>
              </a:spcAft>
              <a:buSzPts val="1100"/>
              <a:tabLst>
                <a:tab pos="532765" algn="l"/>
                <a:tab pos="5334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7430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dcf46a-806e-4c84-87ac-b16aa981a4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0770FAC75F74B86AF30F427B9195C" ma:contentTypeVersion="11" ma:contentTypeDescription="Create a new document." ma:contentTypeScope="" ma:versionID="1a81c1fd2480e2910022920ae2be6d23">
  <xsd:schema xmlns:xsd="http://www.w3.org/2001/XMLSchema" xmlns:xs="http://www.w3.org/2001/XMLSchema" xmlns:p="http://schemas.microsoft.com/office/2006/metadata/properties" xmlns:ns3="aadcf46a-806e-4c84-87ac-b16aa981a40c" xmlns:ns4="ff7885b1-ec23-412a-bc5d-025c7021f5ae" targetNamespace="http://schemas.microsoft.com/office/2006/metadata/properties" ma:root="true" ma:fieldsID="bdb443034b1e2a92639f7d4c302fc05c" ns3:_="" ns4:_="">
    <xsd:import namespace="aadcf46a-806e-4c84-87ac-b16aa981a40c"/>
    <xsd:import namespace="ff7885b1-ec23-412a-bc5d-025c7021f5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cf46a-806e-4c84-87ac-b16aa981a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885b1-ec23-412a-bc5d-025c7021f5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ff7885b1-ec23-412a-bc5d-025c7021f5ae"/>
    <ds:schemaRef ds:uri="aadcf46a-806e-4c84-87ac-b16aa981a40c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7E3BD-CBF2-4D76-B61B-36E434964B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dcf46a-806e-4c84-87ac-b16aa981a40c"/>
    <ds:schemaRef ds:uri="ff7885b1-ec23-412a-bc5d-025c7021f5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{1A14484C-1B03-40B3-9C76-98FA6B6EBC56}tf56160789_win32</Template>
  <TotalTime>194</TotalTime>
  <Words>3062</Words>
  <Application>Microsoft Office PowerPoint</Application>
  <PresentationFormat>Widescreen</PresentationFormat>
  <Paragraphs>243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4" baseType="lpstr">
      <vt:lpstr>Bookman Old Style</vt:lpstr>
      <vt:lpstr>Calibri</vt:lpstr>
      <vt:lpstr>Courier</vt:lpstr>
      <vt:lpstr>Courier New</vt:lpstr>
      <vt:lpstr>Franklin Gothic Book</vt:lpstr>
      <vt:lpstr>Symbol</vt:lpstr>
      <vt:lpstr>TTE1948BD8t00</vt:lpstr>
      <vt:lpstr>TTE19494D0t00</vt:lpstr>
      <vt:lpstr>TTE19499A0t00</vt:lpstr>
      <vt:lpstr>Wingdings</vt:lpstr>
      <vt:lpstr>Custom</vt:lpstr>
      <vt:lpstr>PowerPoint Presentation</vt:lpstr>
      <vt:lpstr>Java is OBJECT ORIENTED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Vijay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Java workshop</dc:title>
  <dc:creator>Pujitha Gude</dc:creator>
  <cp:lastModifiedBy>Pujitha Gude</cp:lastModifiedBy>
  <cp:revision>4</cp:revision>
  <dcterms:created xsi:type="dcterms:W3CDTF">2024-03-22T07:32:45Z</dcterms:created>
  <dcterms:modified xsi:type="dcterms:W3CDTF">2024-05-23T04:04:28Z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0x0101000490770FAC75F74B86AF30F427B9195C</vt:lpwstr>
  </property>
</Properties>
</file>