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24" r:id="rId1"/>
  </p:sldMasterIdLst>
  <p:notesMasterIdLst>
    <p:notesMasterId r:id="rId17"/>
  </p:notesMasterIdLst>
  <p:handoutMasterIdLst>
    <p:handoutMasterId r:id="rId18"/>
  </p:handoutMasterIdLst>
  <p:sldIdLst>
    <p:sldId id="258" r:id="rId2"/>
    <p:sldId id="741" r:id="rId3"/>
    <p:sldId id="791" r:id="rId4"/>
    <p:sldId id="744" r:id="rId5"/>
    <p:sldId id="775" r:id="rId6"/>
    <p:sldId id="786" r:id="rId7"/>
    <p:sldId id="787" r:id="rId8"/>
    <p:sldId id="788" r:id="rId9"/>
    <p:sldId id="789" r:id="rId10"/>
    <p:sldId id="792" r:id="rId11"/>
    <p:sldId id="790" r:id="rId12"/>
    <p:sldId id="793" r:id="rId13"/>
    <p:sldId id="794" r:id="rId14"/>
    <p:sldId id="795" r:id="rId15"/>
    <p:sldId id="796" r:id="rId16"/>
  </p:sldIdLst>
  <p:sldSz cx="9144000" cy="6858000" type="screen4x3"/>
  <p:notesSz cx="7099300" cy="10234613"/>
  <p:custDataLst>
    <p:tags r:id="rId19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952">
          <p15:clr>
            <a:srgbClr val="A4A3A4"/>
          </p15:clr>
        </p15:guide>
        <p15:guide id="4" orient="horz" pos="3854">
          <p15:clr>
            <a:srgbClr val="A4A3A4"/>
          </p15:clr>
        </p15:guide>
        <p15:guide id="5" orient="horz" pos="4011">
          <p15:clr>
            <a:srgbClr val="A4A3A4"/>
          </p15:clr>
        </p15:guide>
        <p15:guide id="6" pos="566">
          <p15:clr>
            <a:srgbClr val="A4A3A4"/>
          </p15:clr>
        </p15:guide>
        <p15:guide id="7">
          <p15:clr>
            <a:srgbClr val="A4A3A4"/>
          </p15:clr>
        </p15:guide>
        <p15:guide id="8" pos="1397">
          <p15:clr>
            <a:srgbClr val="A4A3A4"/>
          </p15:clr>
        </p15:guide>
        <p15:guide id="9" pos="2227">
          <p15:clr>
            <a:srgbClr val="A4A3A4"/>
          </p15:clr>
        </p15:guide>
        <p15:guide id="10" pos="3059">
          <p15:clr>
            <a:srgbClr val="A4A3A4"/>
          </p15:clr>
        </p15:guide>
        <p15:guide id="11" pos="3888">
          <p15:clr>
            <a:srgbClr val="A4A3A4"/>
          </p15:clr>
        </p15:guide>
        <p15:guide id="12" pos="4719">
          <p15:clr>
            <a:srgbClr val="A4A3A4"/>
          </p15:clr>
        </p15:guide>
        <p15:guide id="13" pos="54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77777"/>
    <a:srgbClr val="FF9999"/>
    <a:srgbClr val="000000"/>
    <a:srgbClr val="CC0000"/>
    <a:srgbClr val="FFFFCC"/>
    <a:srgbClr val="FFFF99"/>
    <a:srgbClr val="9900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5"/>
    <p:restoredTop sz="80978" autoAdjust="0"/>
  </p:normalViewPr>
  <p:slideViewPr>
    <p:cSldViewPr snapToGrid="0">
      <p:cViewPr varScale="1">
        <p:scale>
          <a:sx n="69" d="100"/>
          <a:sy n="69" d="100"/>
        </p:scale>
        <p:origin x="1694" y="72"/>
      </p:cViewPr>
      <p:guideLst>
        <p:guide orient="horz" pos="204"/>
        <p:guide orient="horz" pos="816"/>
        <p:guide orient="horz" pos="952"/>
        <p:guide orient="horz" pos="3854"/>
        <p:guide orient="horz" pos="4011"/>
        <p:guide pos="566"/>
        <p:guide/>
        <p:guide pos="1397"/>
        <p:guide pos="2227"/>
        <p:guide pos="3059"/>
        <p:guide pos="3888"/>
        <p:guide pos="4719"/>
        <p:guide pos="54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26"/>
    </p:cViewPr>
  </p:sorterViewPr>
  <p:notesViewPr>
    <p:cSldViewPr snapToGrid="0">
      <p:cViewPr varScale="1">
        <p:scale>
          <a:sx n="93" d="100"/>
          <a:sy n="93" d="100"/>
        </p:scale>
        <p:origin x="-2850" y="-11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136E05-9CEE-4742-A01E-A6B041E7BE0A}" type="doc">
      <dgm:prSet loTypeId="urn:microsoft.com/office/officeart/2005/8/layout/vProcess5" loCatId="process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B1F280B-15A0-426C-9EF3-F767F50E8E2A}">
      <dgm:prSet phldrT="[Text]"/>
      <dgm:spPr/>
      <dgm:t>
        <a:bodyPr/>
        <a:lstStyle/>
        <a:p>
          <a:r>
            <a:rPr lang="en-US" dirty="0"/>
            <a:t>Raw Video</a:t>
          </a:r>
        </a:p>
      </dgm:t>
    </dgm:pt>
    <dgm:pt modelId="{5601DD10-5A39-4BE1-B6A0-C1953F194233}" type="parTrans" cxnId="{FA2605D6-39E7-44F6-8189-337CF8DE1141}">
      <dgm:prSet/>
      <dgm:spPr/>
      <dgm:t>
        <a:bodyPr/>
        <a:lstStyle/>
        <a:p>
          <a:endParaRPr lang="en-US"/>
        </a:p>
      </dgm:t>
    </dgm:pt>
    <dgm:pt modelId="{5D69A4C8-7DAB-4334-8652-B8CA84CE6F1F}" type="sibTrans" cxnId="{FA2605D6-39E7-44F6-8189-337CF8DE1141}">
      <dgm:prSet/>
      <dgm:spPr/>
      <dgm:t>
        <a:bodyPr/>
        <a:lstStyle/>
        <a:p>
          <a:endParaRPr lang="en-US"/>
        </a:p>
      </dgm:t>
    </dgm:pt>
    <dgm:pt modelId="{E2AEF9ED-F9E7-4F84-9B78-ED3647B888EB}">
      <dgm:prSet phldrT="[Text]"/>
      <dgm:spPr/>
      <dgm:t>
        <a:bodyPr/>
        <a:lstStyle/>
        <a:p>
          <a:r>
            <a:rPr lang="en-US" dirty="0"/>
            <a:t>Divide into Scenes (shots)</a:t>
          </a:r>
        </a:p>
      </dgm:t>
    </dgm:pt>
    <dgm:pt modelId="{F3F9408C-E3CE-44D3-8D37-57D774F89F04}" type="parTrans" cxnId="{FB3FB289-8BD3-4621-9D04-750122A90FA9}">
      <dgm:prSet/>
      <dgm:spPr/>
      <dgm:t>
        <a:bodyPr/>
        <a:lstStyle/>
        <a:p>
          <a:endParaRPr lang="en-US"/>
        </a:p>
      </dgm:t>
    </dgm:pt>
    <dgm:pt modelId="{90C3B40E-6686-41AE-970D-F25BCD594345}" type="sibTrans" cxnId="{FB3FB289-8BD3-4621-9D04-750122A90FA9}">
      <dgm:prSet/>
      <dgm:spPr/>
      <dgm:t>
        <a:bodyPr/>
        <a:lstStyle/>
        <a:p>
          <a:endParaRPr lang="en-US"/>
        </a:p>
      </dgm:t>
    </dgm:pt>
    <dgm:pt modelId="{7DD01160-8AED-4AD5-BDE4-E58E58AB79F1}">
      <dgm:prSet phldrT="[Text]"/>
      <dgm:spPr/>
      <dgm:t>
        <a:bodyPr/>
        <a:lstStyle/>
        <a:p>
          <a:r>
            <a:rPr lang="en-US" dirty="0"/>
            <a:t>Generate Resolutions for Scenes</a:t>
          </a:r>
        </a:p>
      </dgm:t>
    </dgm:pt>
    <dgm:pt modelId="{20BD0E06-9EA7-4CFE-8713-842AD03EDE84}" type="parTrans" cxnId="{4326C15B-6973-42E9-A570-C98E415A52C3}">
      <dgm:prSet/>
      <dgm:spPr/>
      <dgm:t>
        <a:bodyPr/>
        <a:lstStyle/>
        <a:p>
          <a:endParaRPr lang="en-US"/>
        </a:p>
      </dgm:t>
    </dgm:pt>
    <dgm:pt modelId="{6FD3C252-4734-4E7B-B7C4-0671B7243646}" type="sibTrans" cxnId="{4326C15B-6973-42E9-A570-C98E415A52C3}">
      <dgm:prSet/>
      <dgm:spPr/>
      <dgm:t>
        <a:bodyPr/>
        <a:lstStyle/>
        <a:p>
          <a:endParaRPr lang="en-US"/>
        </a:p>
      </dgm:t>
    </dgm:pt>
    <dgm:pt modelId="{D2BBA874-D74F-4F2F-AABA-82F58E6B7CC6}">
      <dgm:prSet phldrT="[Text]"/>
      <dgm:spPr/>
      <dgm:t>
        <a:bodyPr/>
        <a:lstStyle/>
        <a:p>
          <a:r>
            <a:rPr lang="en-US" dirty="0"/>
            <a:t>For each resolution generate bitrates(range(0.25, 10, 0.25))</a:t>
          </a:r>
        </a:p>
      </dgm:t>
    </dgm:pt>
    <dgm:pt modelId="{E337DFD1-1C61-4E2D-9F67-9552EE0C705B}" type="parTrans" cxnId="{B580CB49-5959-4F03-8DEA-9A1E64A74A1B}">
      <dgm:prSet/>
      <dgm:spPr/>
      <dgm:t>
        <a:bodyPr/>
        <a:lstStyle/>
        <a:p>
          <a:endParaRPr lang="en-US"/>
        </a:p>
      </dgm:t>
    </dgm:pt>
    <dgm:pt modelId="{69E95287-0B30-4B80-AF47-F8BC5752C346}" type="sibTrans" cxnId="{B580CB49-5959-4F03-8DEA-9A1E64A74A1B}">
      <dgm:prSet/>
      <dgm:spPr/>
      <dgm:t>
        <a:bodyPr/>
        <a:lstStyle/>
        <a:p>
          <a:endParaRPr lang="en-US"/>
        </a:p>
      </dgm:t>
    </dgm:pt>
    <dgm:pt modelId="{36E3208F-F83C-4D91-92E1-46F2AC0A2AC8}">
      <dgm:prSet phldrT="[Text]"/>
      <dgm:spPr/>
      <dgm:t>
        <a:bodyPr/>
        <a:lstStyle/>
        <a:p>
          <a:r>
            <a:rPr lang="en-US" dirty="0"/>
            <a:t>Compute VMAF with the corresponding raw scene as reference</a:t>
          </a:r>
        </a:p>
      </dgm:t>
    </dgm:pt>
    <dgm:pt modelId="{7613A72F-D8ED-490C-85C2-9FE64B75E2B6}" type="parTrans" cxnId="{EE202808-120F-4411-AB7E-D8319A93D57B}">
      <dgm:prSet/>
      <dgm:spPr/>
      <dgm:t>
        <a:bodyPr/>
        <a:lstStyle/>
        <a:p>
          <a:endParaRPr lang="en-US"/>
        </a:p>
      </dgm:t>
    </dgm:pt>
    <dgm:pt modelId="{58D9177A-2D93-4912-ADA9-B6D12BB34E64}" type="sibTrans" cxnId="{EE202808-120F-4411-AB7E-D8319A93D57B}">
      <dgm:prSet/>
      <dgm:spPr/>
      <dgm:t>
        <a:bodyPr/>
        <a:lstStyle/>
        <a:p>
          <a:endParaRPr lang="en-US"/>
        </a:p>
      </dgm:t>
    </dgm:pt>
    <dgm:pt modelId="{9E80A215-D352-4F72-9C89-6EA4A7FDD92E}" type="pres">
      <dgm:prSet presAssocID="{46136E05-9CEE-4742-A01E-A6B041E7BE0A}" presName="outerComposite" presStyleCnt="0">
        <dgm:presLayoutVars>
          <dgm:chMax val="5"/>
          <dgm:dir/>
          <dgm:resizeHandles val="exact"/>
        </dgm:presLayoutVars>
      </dgm:prSet>
      <dgm:spPr/>
    </dgm:pt>
    <dgm:pt modelId="{9215C184-4D7F-4590-BA62-01B44D3D8019}" type="pres">
      <dgm:prSet presAssocID="{46136E05-9CEE-4742-A01E-A6B041E7BE0A}" presName="dummyMaxCanvas" presStyleCnt="0">
        <dgm:presLayoutVars/>
      </dgm:prSet>
      <dgm:spPr/>
    </dgm:pt>
    <dgm:pt modelId="{F17024C4-198D-464A-91E0-F09756D2B882}" type="pres">
      <dgm:prSet presAssocID="{46136E05-9CEE-4742-A01E-A6B041E7BE0A}" presName="FiveNodes_1" presStyleLbl="node1" presStyleIdx="0" presStyleCnt="5">
        <dgm:presLayoutVars>
          <dgm:bulletEnabled val="1"/>
        </dgm:presLayoutVars>
      </dgm:prSet>
      <dgm:spPr/>
    </dgm:pt>
    <dgm:pt modelId="{81E74276-FE91-478C-B631-F8FB5D6E2782}" type="pres">
      <dgm:prSet presAssocID="{46136E05-9CEE-4742-A01E-A6B041E7BE0A}" presName="FiveNodes_2" presStyleLbl="node1" presStyleIdx="1" presStyleCnt="5">
        <dgm:presLayoutVars>
          <dgm:bulletEnabled val="1"/>
        </dgm:presLayoutVars>
      </dgm:prSet>
      <dgm:spPr/>
    </dgm:pt>
    <dgm:pt modelId="{82190579-5E43-4920-9246-49BA8762191D}" type="pres">
      <dgm:prSet presAssocID="{46136E05-9CEE-4742-A01E-A6B041E7BE0A}" presName="FiveNodes_3" presStyleLbl="node1" presStyleIdx="2" presStyleCnt="5">
        <dgm:presLayoutVars>
          <dgm:bulletEnabled val="1"/>
        </dgm:presLayoutVars>
      </dgm:prSet>
      <dgm:spPr/>
    </dgm:pt>
    <dgm:pt modelId="{0C1E6D60-50C4-49AB-A1D8-A707FC091CC8}" type="pres">
      <dgm:prSet presAssocID="{46136E05-9CEE-4742-A01E-A6B041E7BE0A}" presName="FiveNodes_4" presStyleLbl="node1" presStyleIdx="3" presStyleCnt="5">
        <dgm:presLayoutVars>
          <dgm:bulletEnabled val="1"/>
        </dgm:presLayoutVars>
      </dgm:prSet>
      <dgm:spPr/>
    </dgm:pt>
    <dgm:pt modelId="{74811F41-9B5E-4E91-803F-4D817755D1DE}" type="pres">
      <dgm:prSet presAssocID="{46136E05-9CEE-4742-A01E-A6B041E7BE0A}" presName="FiveNodes_5" presStyleLbl="node1" presStyleIdx="4" presStyleCnt="5">
        <dgm:presLayoutVars>
          <dgm:bulletEnabled val="1"/>
        </dgm:presLayoutVars>
      </dgm:prSet>
      <dgm:spPr/>
    </dgm:pt>
    <dgm:pt modelId="{DCED8085-A4DA-460D-958F-4A4FC8DDC191}" type="pres">
      <dgm:prSet presAssocID="{46136E05-9CEE-4742-A01E-A6B041E7BE0A}" presName="FiveConn_1-2" presStyleLbl="fgAccFollowNode1" presStyleIdx="0" presStyleCnt="4">
        <dgm:presLayoutVars>
          <dgm:bulletEnabled val="1"/>
        </dgm:presLayoutVars>
      </dgm:prSet>
      <dgm:spPr/>
    </dgm:pt>
    <dgm:pt modelId="{C46EB3B6-BDDC-46E3-A1EE-25339F589843}" type="pres">
      <dgm:prSet presAssocID="{46136E05-9CEE-4742-A01E-A6B041E7BE0A}" presName="FiveConn_2-3" presStyleLbl="fgAccFollowNode1" presStyleIdx="1" presStyleCnt="4">
        <dgm:presLayoutVars>
          <dgm:bulletEnabled val="1"/>
        </dgm:presLayoutVars>
      </dgm:prSet>
      <dgm:spPr/>
    </dgm:pt>
    <dgm:pt modelId="{EAB5CBB7-6E71-452C-B96A-9B7536E08BF1}" type="pres">
      <dgm:prSet presAssocID="{46136E05-9CEE-4742-A01E-A6B041E7BE0A}" presName="FiveConn_3-4" presStyleLbl="fgAccFollowNode1" presStyleIdx="2" presStyleCnt="4">
        <dgm:presLayoutVars>
          <dgm:bulletEnabled val="1"/>
        </dgm:presLayoutVars>
      </dgm:prSet>
      <dgm:spPr/>
    </dgm:pt>
    <dgm:pt modelId="{C0F4944C-F7DA-42C8-8DF4-BF3ED1B7D7E2}" type="pres">
      <dgm:prSet presAssocID="{46136E05-9CEE-4742-A01E-A6B041E7BE0A}" presName="FiveConn_4-5" presStyleLbl="fgAccFollowNode1" presStyleIdx="3" presStyleCnt="4">
        <dgm:presLayoutVars>
          <dgm:bulletEnabled val="1"/>
        </dgm:presLayoutVars>
      </dgm:prSet>
      <dgm:spPr/>
    </dgm:pt>
    <dgm:pt modelId="{B5C75C95-D54C-458B-A057-E039E1DB4478}" type="pres">
      <dgm:prSet presAssocID="{46136E05-9CEE-4742-A01E-A6B041E7BE0A}" presName="FiveNodes_1_text" presStyleLbl="node1" presStyleIdx="4" presStyleCnt="5">
        <dgm:presLayoutVars>
          <dgm:bulletEnabled val="1"/>
        </dgm:presLayoutVars>
      </dgm:prSet>
      <dgm:spPr/>
    </dgm:pt>
    <dgm:pt modelId="{0F2EF3C3-1E20-47EF-84A9-2AADDB810EA2}" type="pres">
      <dgm:prSet presAssocID="{46136E05-9CEE-4742-A01E-A6B041E7BE0A}" presName="FiveNodes_2_text" presStyleLbl="node1" presStyleIdx="4" presStyleCnt="5">
        <dgm:presLayoutVars>
          <dgm:bulletEnabled val="1"/>
        </dgm:presLayoutVars>
      </dgm:prSet>
      <dgm:spPr/>
    </dgm:pt>
    <dgm:pt modelId="{925BC02A-A30F-479B-A956-59E5871FAE3F}" type="pres">
      <dgm:prSet presAssocID="{46136E05-9CEE-4742-A01E-A6B041E7BE0A}" presName="FiveNodes_3_text" presStyleLbl="node1" presStyleIdx="4" presStyleCnt="5">
        <dgm:presLayoutVars>
          <dgm:bulletEnabled val="1"/>
        </dgm:presLayoutVars>
      </dgm:prSet>
      <dgm:spPr/>
    </dgm:pt>
    <dgm:pt modelId="{7EBA9FAF-6169-42EB-9BEE-09599A75E19C}" type="pres">
      <dgm:prSet presAssocID="{46136E05-9CEE-4742-A01E-A6B041E7BE0A}" presName="FiveNodes_4_text" presStyleLbl="node1" presStyleIdx="4" presStyleCnt="5">
        <dgm:presLayoutVars>
          <dgm:bulletEnabled val="1"/>
        </dgm:presLayoutVars>
      </dgm:prSet>
      <dgm:spPr/>
    </dgm:pt>
    <dgm:pt modelId="{774B1FCE-CF7E-4D48-B90A-7F7E749F47B6}" type="pres">
      <dgm:prSet presAssocID="{46136E05-9CEE-4742-A01E-A6B041E7BE0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E202808-120F-4411-AB7E-D8319A93D57B}" srcId="{46136E05-9CEE-4742-A01E-A6B041E7BE0A}" destId="{36E3208F-F83C-4D91-92E1-46F2AC0A2AC8}" srcOrd="4" destOrd="0" parTransId="{7613A72F-D8ED-490C-85C2-9FE64B75E2B6}" sibTransId="{58D9177A-2D93-4912-ADA9-B6D12BB34E64}"/>
    <dgm:cxn modelId="{0FD03F3D-E32B-49F2-82FD-D24764DDEF66}" type="presOf" srcId="{7DD01160-8AED-4AD5-BDE4-E58E58AB79F1}" destId="{925BC02A-A30F-479B-A956-59E5871FAE3F}" srcOrd="1" destOrd="0" presId="urn:microsoft.com/office/officeart/2005/8/layout/vProcess5"/>
    <dgm:cxn modelId="{09D3545B-5F42-4BAA-9DB2-129C3A269903}" type="presOf" srcId="{7DD01160-8AED-4AD5-BDE4-E58E58AB79F1}" destId="{82190579-5E43-4920-9246-49BA8762191D}" srcOrd="0" destOrd="0" presId="urn:microsoft.com/office/officeart/2005/8/layout/vProcess5"/>
    <dgm:cxn modelId="{4326C15B-6973-42E9-A570-C98E415A52C3}" srcId="{46136E05-9CEE-4742-A01E-A6B041E7BE0A}" destId="{7DD01160-8AED-4AD5-BDE4-E58E58AB79F1}" srcOrd="2" destOrd="0" parTransId="{20BD0E06-9EA7-4CFE-8713-842AD03EDE84}" sibTransId="{6FD3C252-4734-4E7B-B7C4-0671B7243646}"/>
    <dgm:cxn modelId="{F107085D-A78B-49A1-A20A-9325527447DE}" type="presOf" srcId="{46136E05-9CEE-4742-A01E-A6B041E7BE0A}" destId="{9E80A215-D352-4F72-9C89-6EA4A7FDD92E}" srcOrd="0" destOrd="0" presId="urn:microsoft.com/office/officeart/2005/8/layout/vProcess5"/>
    <dgm:cxn modelId="{4406B342-A739-4DBF-B3F8-613073575795}" type="presOf" srcId="{E2AEF9ED-F9E7-4F84-9B78-ED3647B888EB}" destId="{81E74276-FE91-478C-B631-F8FB5D6E2782}" srcOrd="0" destOrd="0" presId="urn:microsoft.com/office/officeart/2005/8/layout/vProcess5"/>
    <dgm:cxn modelId="{94115048-016A-4E3E-BDAD-6AA342541646}" type="presOf" srcId="{D2BBA874-D74F-4F2F-AABA-82F58E6B7CC6}" destId="{0C1E6D60-50C4-49AB-A1D8-A707FC091CC8}" srcOrd="0" destOrd="0" presId="urn:microsoft.com/office/officeart/2005/8/layout/vProcess5"/>
    <dgm:cxn modelId="{85137B69-741D-439B-92D1-4E8C4993EA4B}" type="presOf" srcId="{E2AEF9ED-F9E7-4F84-9B78-ED3647B888EB}" destId="{0F2EF3C3-1E20-47EF-84A9-2AADDB810EA2}" srcOrd="1" destOrd="0" presId="urn:microsoft.com/office/officeart/2005/8/layout/vProcess5"/>
    <dgm:cxn modelId="{B580CB49-5959-4F03-8DEA-9A1E64A74A1B}" srcId="{46136E05-9CEE-4742-A01E-A6B041E7BE0A}" destId="{D2BBA874-D74F-4F2F-AABA-82F58E6B7CC6}" srcOrd="3" destOrd="0" parTransId="{E337DFD1-1C61-4E2D-9F67-9552EE0C705B}" sibTransId="{69E95287-0B30-4B80-AF47-F8BC5752C346}"/>
    <dgm:cxn modelId="{513F046B-3699-41C5-BCFB-2175700000EE}" type="presOf" srcId="{D2BBA874-D74F-4F2F-AABA-82F58E6B7CC6}" destId="{7EBA9FAF-6169-42EB-9BEE-09599A75E19C}" srcOrd="1" destOrd="0" presId="urn:microsoft.com/office/officeart/2005/8/layout/vProcess5"/>
    <dgm:cxn modelId="{3415454B-08C3-48DD-A035-6E7204E5F5F6}" type="presOf" srcId="{5D69A4C8-7DAB-4334-8652-B8CA84CE6F1F}" destId="{DCED8085-A4DA-460D-958F-4A4FC8DDC191}" srcOrd="0" destOrd="0" presId="urn:microsoft.com/office/officeart/2005/8/layout/vProcess5"/>
    <dgm:cxn modelId="{62182B4F-D2FE-457D-9D0C-1BBC5E832AC9}" type="presOf" srcId="{36E3208F-F83C-4D91-92E1-46F2AC0A2AC8}" destId="{774B1FCE-CF7E-4D48-B90A-7F7E749F47B6}" srcOrd="1" destOrd="0" presId="urn:microsoft.com/office/officeart/2005/8/layout/vProcess5"/>
    <dgm:cxn modelId="{7F21EF58-3852-4CC0-9944-F784CFF54EC2}" type="presOf" srcId="{69E95287-0B30-4B80-AF47-F8BC5752C346}" destId="{C0F4944C-F7DA-42C8-8DF4-BF3ED1B7D7E2}" srcOrd="0" destOrd="0" presId="urn:microsoft.com/office/officeart/2005/8/layout/vProcess5"/>
    <dgm:cxn modelId="{47DF1686-B14D-4753-97A8-AF6AEEEB68BF}" type="presOf" srcId="{8B1F280B-15A0-426C-9EF3-F767F50E8E2A}" destId="{B5C75C95-D54C-458B-A057-E039E1DB4478}" srcOrd="1" destOrd="0" presId="urn:microsoft.com/office/officeart/2005/8/layout/vProcess5"/>
    <dgm:cxn modelId="{99EFC686-E98B-4AA4-809D-10B859EA9231}" type="presOf" srcId="{6FD3C252-4734-4E7B-B7C4-0671B7243646}" destId="{EAB5CBB7-6E71-452C-B96A-9B7536E08BF1}" srcOrd="0" destOrd="0" presId="urn:microsoft.com/office/officeart/2005/8/layout/vProcess5"/>
    <dgm:cxn modelId="{FB3FB289-8BD3-4621-9D04-750122A90FA9}" srcId="{46136E05-9CEE-4742-A01E-A6B041E7BE0A}" destId="{E2AEF9ED-F9E7-4F84-9B78-ED3647B888EB}" srcOrd="1" destOrd="0" parTransId="{F3F9408C-E3CE-44D3-8D37-57D774F89F04}" sibTransId="{90C3B40E-6686-41AE-970D-F25BCD594345}"/>
    <dgm:cxn modelId="{D8B132A9-E058-4A8C-B59A-CD91C33F11E4}" type="presOf" srcId="{36E3208F-F83C-4D91-92E1-46F2AC0A2AC8}" destId="{74811F41-9B5E-4E91-803F-4D817755D1DE}" srcOrd="0" destOrd="0" presId="urn:microsoft.com/office/officeart/2005/8/layout/vProcess5"/>
    <dgm:cxn modelId="{BB713DBF-762A-4A3E-B8AD-4A2F217B0C82}" type="presOf" srcId="{8B1F280B-15A0-426C-9EF3-F767F50E8E2A}" destId="{F17024C4-198D-464A-91E0-F09756D2B882}" srcOrd="0" destOrd="0" presId="urn:microsoft.com/office/officeart/2005/8/layout/vProcess5"/>
    <dgm:cxn modelId="{747FB8CF-E77C-4E90-91E7-0FCE68C87F14}" type="presOf" srcId="{90C3B40E-6686-41AE-970D-F25BCD594345}" destId="{C46EB3B6-BDDC-46E3-A1EE-25339F589843}" srcOrd="0" destOrd="0" presId="urn:microsoft.com/office/officeart/2005/8/layout/vProcess5"/>
    <dgm:cxn modelId="{FA2605D6-39E7-44F6-8189-337CF8DE1141}" srcId="{46136E05-9CEE-4742-A01E-A6B041E7BE0A}" destId="{8B1F280B-15A0-426C-9EF3-F767F50E8E2A}" srcOrd="0" destOrd="0" parTransId="{5601DD10-5A39-4BE1-B6A0-C1953F194233}" sibTransId="{5D69A4C8-7DAB-4334-8652-B8CA84CE6F1F}"/>
    <dgm:cxn modelId="{F97A3E68-4C10-43D0-88FE-2E3519867D46}" type="presParOf" srcId="{9E80A215-D352-4F72-9C89-6EA4A7FDD92E}" destId="{9215C184-4D7F-4590-BA62-01B44D3D8019}" srcOrd="0" destOrd="0" presId="urn:microsoft.com/office/officeart/2005/8/layout/vProcess5"/>
    <dgm:cxn modelId="{95AE7A79-4FFD-46CA-BCB4-E5A47318DBF0}" type="presParOf" srcId="{9E80A215-D352-4F72-9C89-6EA4A7FDD92E}" destId="{F17024C4-198D-464A-91E0-F09756D2B882}" srcOrd="1" destOrd="0" presId="urn:microsoft.com/office/officeart/2005/8/layout/vProcess5"/>
    <dgm:cxn modelId="{4BC7B35A-EEC3-4B25-93B3-FD358BA7F63B}" type="presParOf" srcId="{9E80A215-D352-4F72-9C89-6EA4A7FDD92E}" destId="{81E74276-FE91-478C-B631-F8FB5D6E2782}" srcOrd="2" destOrd="0" presId="urn:microsoft.com/office/officeart/2005/8/layout/vProcess5"/>
    <dgm:cxn modelId="{DBCD1C4D-8896-4D60-A066-3C3C144FF22F}" type="presParOf" srcId="{9E80A215-D352-4F72-9C89-6EA4A7FDD92E}" destId="{82190579-5E43-4920-9246-49BA8762191D}" srcOrd="3" destOrd="0" presId="urn:microsoft.com/office/officeart/2005/8/layout/vProcess5"/>
    <dgm:cxn modelId="{23410705-C463-4704-98C3-5509315B00F3}" type="presParOf" srcId="{9E80A215-D352-4F72-9C89-6EA4A7FDD92E}" destId="{0C1E6D60-50C4-49AB-A1D8-A707FC091CC8}" srcOrd="4" destOrd="0" presId="urn:microsoft.com/office/officeart/2005/8/layout/vProcess5"/>
    <dgm:cxn modelId="{9BB8AAD6-D047-4DB1-832C-F018B3764989}" type="presParOf" srcId="{9E80A215-D352-4F72-9C89-6EA4A7FDD92E}" destId="{74811F41-9B5E-4E91-803F-4D817755D1DE}" srcOrd="5" destOrd="0" presId="urn:microsoft.com/office/officeart/2005/8/layout/vProcess5"/>
    <dgm:cxn modelId="{E8B2CAD2-5C73-491F-86B7-210CD13DDD55}" type="presParOf" srcId="{9E80A215-D352-4F72-9C89-6EA4A7FDD92E}" destId="{DCED8085-A4DA-460D-958F-4A4FC8DDC191}" srcOrd="6" destOrd="0" presId="urn:microsoft.com/office/officeart/2005/8/layout/vProcess5"/>
    <dgm:cxn modelId="{8E9C94A3-7460-48B3-AF3E-1FFFDED9D690}" type="presParOf" srcId="{9E80A215-D352-4F72-9C89-6EA4A7FDD92E}" destId="{C46EB3B6-BDDC-46E3-A1EE-25339F589843}" srcOrd="7" destOrd="0" presId="urn:microsoft.com/office/officeart/2005/8/layout/vProcess5"/>
    <dgm:cxn modelId="{2ADB3868-5F8F-481C-A073-AD389F529B53}" type="presParOf" srcId="{9E80A215-D352-4F72-9C89-6EA4A7FDD92E}" destId="{EAB5CBB7-6E71-452C-B96A-9B7536E08BF1}" srcOrd="8" destOrd="0" presId="urn:microsoft.com/office/officeart/2005/8/layout/vProcess5"/>
    <dgm:cxn modelId="{3DA4AD02-ABE5-4B1F-B8BD-B6B46EAB8AE9}" type="presParOf" srcId="{9E80A215-D352-4F72-9C89-6EA4A7FDD92E}" destId="{C0F4944C-F7DA-42C8-8DF4-BF3ED1B7D7E2}" srcOrd="9" destOrd="0" presId="urn:microsoft.com/office/officeart/2005/8/layout/vProcess5"/>
    <dgm:cxn modelId="{3AB76501-F705-4EDF-A1FD-F5B3367326CC}" type="presParOf" srcId="{9E80A215-D352-4F72-9C89-6EA4A7FDD92E}" destId="{B5C75C95-D54C-458B-A057-E039E1DB4478}" srcOrd="10" destOrd="0" presId="urn:microsoft.com/office/officeart/2005/8/layout/vProcess5"/>
    <dgm:cxn modelId="{00B75C4F-6907-46AC-8817-DC29A7045DA3}" type="presParOf" srcId="{9E80A215-D352-4F72-9C89-6EA4A7FDD92E}" destId="{0F2EF3C3-1E20-47EF-84A9-2AADDB810EA2}" srcOrd="11" destOrd="0" presId="urn:microsoft.com/office/officeart/2005/8/layout/vProcess5"/>
    <dgm:cxn modelId="{F142AF6F-5BFD-4083-B084-51C2900E797E}" type="presParOf" srcId="{9E80A215-D352-4F72-9C89-6EA4A7FDD92E}" destId="{925BC02A-A30F-479B-A956-59E5871FAE3F}" srcOrd="12" destOrd="0" presId="urn:microsoft.com/office/officeart/2005/8/layout/vProcess5"/>
    <dgm:cxn modelId="{AF834624-6F7F-4885-A756-6A2092C786F3}" type="presParOf" srcId="{9E80A215-D352-4F72-9C89-6EA4A7FDD92E}" destId="{7EBA9FAF-6169-42EB-9BEE-09599A75E19C}" srcOrd="13" destOrd="0" presId="urn:microsoft.com/office/officeart/2005/8/layout/vProcess5"/>
    <dgm:cxn modelId="{512E76B9-1C1D-4B3B-850F-29A517B22447}" type="presParOf" srcId="{9E80A215-D352-4F72-9C89-6EA4A7FDD92E}" destId="{774B1FCE-CF7E-4D48-B90A-7F7E749F47B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024C4-198D-464A-91E0-F09756D2B882}">
      <dsp:nvSpPr>
        <dsp:cNvPr id="0" name=""/>
        <dsp:cNvSpPr/>
      </dsp:nvSpPr>
      <dsp:spPr>
        <a:xfrm>
          <a:off x="0" y="0"/>
          <a:ext cx="4693920" cy="757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Raw Video</a:t>
          </a:r>
        </a:p>
      </dsp:txBody>
      <dsp:txXfrm>
        <a:off x="22193" y="22193"/>
        <a:ext cx="3787621" cy="713339"/>
      </dsp:txXfrm>
    </dsp:sp>
    <dsp:sp modelId="{81E74276-FE91-478C-B631-F8FB5D6E2782}">
      <dsp:nvSpPr>
        <dsp:cNvPr id="0" name=""/>
        <dsp:cNvSpPr/>
      </dsp:nvSpPr>
      <dsp:spPr>
        <a:xfrm>
          <a:off x="350520" y="862964"/>
          <a:ext cx="4693920" cy="757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Divide into Scenes (shots)</a:t>
          </a:r>
        </a:p>
      </dsp:txBody>
      <dsp:txXfrm>
        <a:off x="372713" y="885157"/>
        <a:ext cx="3806492" cy="713339"/>
      </dsp:txXfrm>
    </dsp:sp>
    <dsp:sp modelId="{82190579-5E43-4920-9246-49BA8762191D}">
      <dsp:nvSpPr>
        <dsp:cNvPr id="0" name=""/>
        <dsp:cNvSpPr/>
      </dsp:nvSpPr>
      <dsp:spPr>
        <a:xfrm>
          <a:off x="701039" y="1725929"/>
          <a:ext cx="4693920" cy="757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Generate Resolutions for Scenes</a:t>
          </a:r>
        </a:p>
      </dsp:txBody>
      <dsp:txXfrm>
        <a:off x="723232" y="1748122"/>
        <a:ext cx="3806492" cy="713339"/>
      </dsp:txXfrm>
    </dsp:sp>
    <dsp:sp modelId="{0C1E6D60-50C4-49AB-A1D8-A707FC091CC8}">
      <dsp:nvSpPr>
        <dsp:cNvPr id="0" name=""/>
        <dsp:cNvSpPr/>
      </dsp:nvSpPr>
      <dsp:spPr>
        <a:xfrm>
          <a:off x="1051559" y="2588894"/>
          <a:ext cx="4693920" cy="757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 each resolution generate bitrates(range(0.25, 10, 0.25))</a:t>
          </a:r>
        </a:p>
      </dsp:txBody>
      <dsp:txXfrm>
        <a:off x="1073752" y="2611087"/>
        <a:ext cx="3806492" cy="713339"/>
      </dsp:txXfrm>
    </dsp:sp>
    <dsp:sp modelId="{74811F41-9B5E-4E91-803F-4D817755D1DE}">
      <dsp:nvSpPr>
        <dsp:cNvPr id="0" name=""/>
        <dsp:cNvSpPr/>
      </dsp:nvSpPr>
      <dsp:spPr>
        <a:xfrm>
          <a:off x="1402079" y="3451859"/>
          <a:ext cx="4693920" cy="757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Compute VMAF with the corresponding raw scene as reference</a:t>
          </a:r>
        </a:p>
      </dsp:txBody>
      <dsp:txXfrm>
        <a:off x="1424272" y="3474052"/>
        <a:ext cx="3806492" cy="713339"/>
      </dsp:txXfrm>
    </dsp:sp>
    <dsp:sp modelId="{DCED8085-A4DA-460D-958F-4A4FC8DDC191}">
      <dsp:nvSpPr>
        <dsp:cNvPr id="0" name=""/>
        <dsp:cNvSpPr/>
      </dsp:nvSpPr>
      <dsp:spPr>
        <a:xfrm>
          <a:off x="4201398" y="553560"/>
          <a:ext cx="492521" cy="49252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312215" y="553560"/>
        <a:ext cx="270887" cy="370622"/>
      </dsp:txXfrm>
    </dsp:sp>
    <dsp:sp modelId="{C46EB3B6-BDDC-46E3-A1EE-25339F589843}">
      <dsp:nvSpPr>
        <dsp:cNvPr id="0" name=""/>
        <dsp:cNvSpPr/>
      </dsp:nvSpPr>
      <dsp:spPr>
        <a:xfrm>
          <a:off x="4551918" y="1416525"/>
          <a:ext cx="492521" cy="49252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662735" y="1416525"/>
        <a:ext cx="270887" cy="370622"/>
      </dsp:txXfrm>
    </dsp:sp>
    <dsp:sp modelId="{EAB5CBB7-6E71-452C-B96A-9B7536E08BF1}">
      <dsp:nvSpPr>
        <dsp:cNvPr id="0" name=""/>
        <dsp:cNvSpPr/>
      </dsp:nvSpPr>
      <dsp:spPr>
        <a:xfrm>
          <a:off x="4902438" y="2266861"/>
          <a:ext cx="492521" cy="49252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013255" y="2266861"/>
        <a:ext cx="270887" cy="370622"/>
      </dsp:txXfrm>
    </dsp:sp>
    <dsp:sp modelId="{C0F4944C-F7DA-42C8-8DF4-BF3ED1B7D7E2}">
      <dsp:nvSpPr>
        <dsp:cNvPr id="0" name=""/>
        <dsp:cNvSpPr/>
      </dsp:nvSpPr>
      <dsp:spPr>
        <a:xfrm>
          <a:off x="5252958" y="3138245"/>
          <a:ext cx="492521" cy="49252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363775" y="3138245"/>
        <a:ext cx="270887" cy="370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>
            <a:extLst>
              <a:ext uri="{FF2B5EF4-FFF2-40B4-BE49-F238E27FC236}">
                <a16:creationId xmlns:a16="http://schemas.microsoft.com/office/drawing/2014/main" id="{CF7F5C39-7B1D-4263-8935-D084FC8F36C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52450" y="9723438"/>
            <a:ext cx="5443538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700">
                <a:solidFill>
                  <a:schemeClr val="bg2"/>
                </a:solidFill>
                <a:latin typeface="Tele-GroteskHal" pitchFamily="2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7B5D521-ACC6-47B2-95CD-52126F14BC3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73775" y="9723438"/>
            <a:ext cx="47307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100">
                <a:solidFill>
                  <a:schemeClr val="bg2"/>
                </a:solidFill>
                <a:latin typeface="Tele-GroteskUlt" pitchFamily="2" charset="0"/>
              </a:defRPr>
            </a:lvl1pPr>
          </a:lstStyle>
          <a:p>
            <a:pPr>
              <a:defRPr/>
            </a:pPr>
            <a:fld id="{1E6B11F0-EE8F-4C39-9DEC-A925CA8BB78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pic>
        <p:nvPicPr>
          <p:cNvPr id="8196" name="Picture 6" descr="676-logo">
            <a:extLst>
              <a:ext uri="{FF2B5EF4-FFF2-40B4-BE49-F238E27FC236}">
                <a16:creationId xmlns:a16="http://schemas.microsoft.com/office/drawing/2014/main" id="{D3636084-A53D-49A9-9979-2AFF8C2C9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257175"/>
            <a:ext cx="143986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5052D8B8-264D-41D3-930E-4746F17CE6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BEECE42-E7FF-44BA-84A4-BDDB19D2B40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3009" tIns="46504" rIns="93009" bIns="465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E41401A-4070-480D-A672-A3CDB784F0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47738" y="9723438"/>
            <a:ext cx="48101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700">
                <a:solidFill>
                  <a:schemeClr val="bg2"/>
                </a:solidFill>
                <a:latin typeface="Tele-GroteskHal" pitchFamily="2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60575A3-A905-407A-9D6F-88588063D6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35650" y="9723438"/>
            <a:ext cx="315913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100">
                <a:solidFill>
                  <a:schemeClr val="bg2"/>
                </a:solidFill>
                <a:latin typeface="Tele-GroteskUlt" pitchFamily="2" charset="0"/>
              </a:defRPr>
            </a:lvl1pPr>
          </a:lstStyle>
          <a:p>
            <a:pPr>
              <a:defRPr/>
            </a:pPr>
            <a:fld id="{5425CE72-0E2F-4299-BDB1-EAE80B812D22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pic>
        <p:nvPicPr>
          <p:cNvPr id="7174" name="Picture 8" descr="676-logo">
            <a:extLst>
              <a:ext uri="{FF2B5EF4-FFF2-40B4-BE49-F238E27FC236}">
                <a16:creationId xmlns:a16="http://schemas.microsoft.com/office/drawing/2014/main" id="{C10E4120-EF93-4DA1-B1CF-65EA8D30A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201613"/>
            <a:ext cx="1439862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ele-GroteskHal" pitchFamily="2" charset="0"/>
        <a:ea typeface="MS PGothic" panose="020B0600070205080204" pitchFamily="34" charset="-128"/>
        <a:cs typeface="Times New Roman" pitchFamily="18" charset="0"/>
      </a:defRPr>
    </a:lvl1pPr>
    <a:lvl2pPr marL="381000" indent="-190500" algn="l" rtl="0" eaLnBrk="0" fontAlgn="base" hangingPunct="0">
      <a:spcBef>
        <a:spcPct val="30000"/>
      </a:spcBef>
      <a:spcAft>
        <a:spcPct val="0"/>
      </a:spcAft>
      <a:buSzPct val="75000"/>
      <a:buFont typeface="Wingdings" panose="05000000000000000000" pitchFamily="2" charset="2"/>
      <a:buChar char="n"/>
      <a:defRPr sz="1200" kern="1200">
        <a:solidFill>
          <a:schemeClr val="tx1"/>
        </a:solidFill>
        <a:latin typeface="Tele-GroteskHal" pitchFamily="2" charset="0"/>
        <a:ea typeface="Times New Roman" charset="0"/>
        <a:cs typeface="Times New Roman" pitchFamily="18" charset="0"/>
      </a:defRPr>
    </a:lvl2pPr>
    <a:lvl3pPr marL="762000" indent="-190500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ele-GroteskHal" pitchFamily="2" charset="0"/>
        <a:ea typeface="Times New Roman" charset="0"/>
        <a:cs typeface="Times New Roman" pitchFamily="18" charset="0"/>
      </a:defRPr>
    </a:lvl3pPr>
    <a:lvl4pPr marL="1143000" indent="-19050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Char char="¨"/>
      <a:defRPr sz="1200" kern="1200">
        <a:solidFill>
          <a:schemeClr val="tx1"/>
        </a:solidFill>
        <a:latin typeface="Tele-GroteskHal" pitchFamily="2" charset="0"/>
        <a:ea typeface="Times New Roman" charset="0"/>
        <a:cs typeface="Times New Roman" pitchFamily="18" charset="0"/>
      </a:defRPr>
    </a:lvl4pPr>
    <a:lvl5pPr marL="1524000" indent="-190500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ele-GroteskHal" pitchFamily="2" charset="0"/>
        <a:ea typeface="Times New Roman" charset="0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5987C51-F054-4B69-AB1A-A5A1865776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ele-GroteskHal" pitchFamily="2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Tele-GroteskHal" pitchFamily="2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buChar char="–"/>
              <a:defRPr sz="1200">
                <a:solidFill>
                  <a:schemeClr val="tx1"/>
                </a:solidFill>
                <a:latin typeface="Tele-GroteskHal" pitchFamily="2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buSzPct val="65000"/>
              <a:buFont typeface="Wingdings" panose="05000000000000000000" pitchFamily="2" charset="2"/>
              <a:buChar char="¨"/>
              <a:defRPr sz="1200">
                <a:solidFill>
                  <a:schemeClr val="tx1"/>
                </a:solidFill>
                <a:latin typeface="Tele-GroteskHal" pitchFamily="2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buChar char="–"/>
              <a:defRPr sz="1200">
                <a:solidFill>
                  <a:schemeClr val="tx1"/>
                </a:solidFill>
                <a:latin typeface="Tele-GroteskHal" pitchFamily="2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Tele-GroteskHal" pitchFamily="2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Tele-GroteskHal" pitchFamily="2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Tele-GroteskHal" pitchFamily="2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Tele-GroteskHal" pitchFamily="2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0041902-ECAD-4B86-9ED8-093EF98B1497}" type="slidenum">
              <a:rPr lang="de-DE" altLang="en-US" sz="1100" smtClean="0">
                <a:solidFill>
                  <a:schemeClr val="bg2"/>
                </a:solidFill>
                <a:latin typeface="Tele-GroteskUlt" charset="0"/>
              </a:rPr>
              <a:pPr>
                <a:spcBef>
                  <a:spcPct val="0"/>
                </a:spcBef>
              </a:pPr>
              <a:t>0</a:t>
            </a:fld>
            <a:endParaRPr lang="de-DE" altLang="en-US" sz="1100">
              <a:solidFill>
                <a:schemeClr val="bg2"/>
              </a:solidFill>
              <a:latin typeface="Tele-GroteskUlt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229C03E-3C6C-49C7-B923-7EA1631E42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5FFD9F7-11C3-4FD2-AAAB-66B4F09F2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resolution has its pair with bit-rate</a:t>
            </a:r>
          </a:p>
          <a:p>
            <a:r>
              <a:rPr lang="en-US" dirty="0"/>
              <a:t>Customers with limited bandwidth cannot enjoy </a:t>
            </a:r>
            <a:r>
              <a:rPr lang="en-US" dirty="0" err="1"/>
              <a:t>hd</a:t>
            </a:r>
            <a:r>
              <a:rPr lang="en-US" dirty="0"/>
              <a:t> content</a:t>
            </a:r>
          </a:p>
          <a:p>
            <a:r>
              <a:rPr lang="en-US" dirty="0"/>
              <a:t>Calculate optimal bitrate for each quality for EACH VIDEO(efficient bitrate-resolution pair)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25CE72-0E2F-4299-BDB1-EAE80B812D22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1638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25CE72-0E2F-4299-BDB1-EAE80B812D22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11234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Other metrics like PSNR and SSIM does not consistently reflect human perception </a:t>
            </a:r>
          </a:p>
          <a:p>
            <a:r>
              <a:rPr lang="en-US" dirty="0"/>
              <a:t>To assign weights to elementary metrics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ele-GroteskHal" pitchFamily="2" charset="0"/>
                <a:ea typeface="MS PGothic" panose="020B0600070205080204" pitchFamily="34" charset="-128"/>
                <a:cs typeface="Times New Roman" pitchFamily="18" charset="0"/>
              </a:rPr>
              <a:t>the rationale of separately measuring the loss of details which affects the content visibility, and the redundant impairment which distracts viewer attention.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ele-GroteskHal" pitchFamily="2" charset="0"/>
                <a:ea typeface="MS PGothic" panose="020B0600070205080204" pitchFamily="34" charset="-128"/>
                <a:cs typeface="Times New Roman" pitchFamily="18" charset="0"/>
              </a:rPr>
              <a:t>a modified version of VIF where the loss of fidelity in each scale is included as an elementary metric.</a:t>
            </a:r>
            <a:endParaRPr lang="en-US" dirty="0"/>
          </a:p>
          <a:p>
            <a:r>
              <a:rPr lang="en-US" dirty="0"/>
              <a:t>Trained and tested using opinion scores obtained through a subjective experiment</a:t>
            </a:r>
          </a:p>
          <a:p>
            <a:r>
              <a:rPr lang="en-US" dirty="0"/>
              <a:t>Video Quality Model with Variable Frame Delay (VQM-VFD)state of the 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25CE72-0E2F-4299-BDB1-EAE80B812D22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8382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>
              <a:defRPr sz="3600" b="0" i="0">
                <a:latin typeface="Arial"/>
                <a:cs typeface="Arial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4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D27A9-1325-4404-A817-4AD027F987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43025" y="6353175"/>
            <a:ext cx="154305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117A353-8EF5-44DC-9CE3-71DB0E698A07}" type="datetime4">
              <a:rPr lang="en-US" altLang="en-US"/>
              <a:pPr>
                <a:defRPr/>
              </a:pPr>
              <a:t>July 8, 2019</a:t>
            </a:fld>
            <a:endParaRPr lang="de-DE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0EAAFF-533B-4037-91A6-03F5C04BAB0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3557588" y="6353175"/>
            <a:ext cx="8382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EFC465-9EEB-472B-9EAD-A63A23A549D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0484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>
            <a:lvl1pPr marL="269875" indent="-269875">
              <a:buFont typeface="Arial"/>
              <a:buChar char="•"/>
              <a:defRPr sz="2000">
                <a:latin typeface="Arial"/>
                <a:cs typeface="Arial"/>
              </a:defRPr>
            </a:lvl1pPr>
            <a:lvl2pPr marL="623888" indent="-269875">
              <a:defRPr sz="2000">
                <a:latin typeface="Arial"/>
                <a:cs typeface="Arial"/>
              </a:defRPr>
            </a:lvl2pPr>
            <a:lvl3pPr marL="987425" indent="-269875">
              <a:buFont typeface="Wingdings" charset="2"/>
              <a:buChar char="§"/>
              <a:defRPr sz="2000">
                <a:latin typeface="Arial"/>
                <a:cs typeface="Arial"/>
              </a:defRPr>
            </a:lvl3pPr>
            <a:lvl4pPr marL="1343025" indent="-271463">
              <a:buFont typeface="Wingdings" charset="2"/>
              <a:buChar char="Ø"/>
              <a:defRPr sz="2000">
                <a:latin typeface="Arial"/>
                <a:cs typeface="Arial"/>
              </a:defRPr>
            </a:lvl4pPr>
            <a:lvl5pPr marL="1706563" indent="-269875">
              <a:buFont typeface="Courier New"/>
              <a:buChar char="o"/>
              <a:defRPr sz="2000">
                <a:latin typeface="Arial"/>
                <a:cs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F0A74BB-B89F-4384-87D9-5A87F061F9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5578475" y="6353175"/>
            <a:ext cx="1295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7C7EB61-C40B-4CDF-9D56-A302115515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4152900" y="6353175"/>
            <a:ext cx="8382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F71611-E974-4225-ABAE-2E0AD7E90D1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358EBE5-A181-4452-9BFD-4AC42AA6812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xfrm>
            <a:off x="1343025" y="6353175"/>
            <a:ext cx="154305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1C71FF4-8132-4DD1-9D08-888DC59193FB}" type="datetime4">
              <a:rPr lang="en-US" altLang="en-US"/>
              <a:pPr>
                <a:defRPr/>
              </a:pPr>
              <a:t>July 8, 2019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9909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lang="de-DE" sz="3200">
                <a:latin typeface="Arial"/>
                <a:cs typeface="Arial"/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lang="de-DE" sz="2000" smtClean="0">
                <a:latin typeface="Arial"/>
                <a:cs typeface="Arial"/>
              </a:defRPr>
            </a:lvl1pPr>
            <a:lvl2pPr>
              <a:defRPr lang="de-DE" sz="2000" smtClean="0">
                <a:latin typeface="Arial"/>
                <a:cs typeface="Arial"/>
              </a:defRPr>
            </a:lvl2pPr>
            <a:lvl3pPr>
              <a:defRPr lang="de-DE" sz="2000" smtClean="0">
                <a:latin typeface="Arial"/>
                <a:cs typeface="Arial"/>
              </a:defRPr>
            </a:lvl3pPr>
            <a:lvl4pPr>
              <a:defRPr lang="de-DE" smtClean="0">
                <a:latin typeface="Arial"/>
                <a:cs typeface="Arial"/>
              </a:defRPr>
            </a:lvl4pPr>
            <a:lvl5pPr>
              <a:defRPr lang="de-DE"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lang="de-DE" sz="2000" smtClean="0">
                <a:latin typeface="Arial"/>
                <a:cs typeface="Arial"/>
              </a:defRPr>
            </a:lvl1pPr>
            <a:lvl2pPr>
              <a:defRPr lang="de-DE" sz="2000" smtClean="0">
                <a:latin typeface="Arial"/>
                <a:cs typeface="Arial"/>
              </a:defRPr>
            </a:lvl2pPr>
            <a:lvl3pPr>
              <a:defRPr lang="de-DE" sz="2000" smtClean="0">
                <a:latin typeface="Arial"/>
                <a:cs typeface="Arial"/>
              </a:defRPr>
            </a:lvl3pPr>
            <a:lvl4pPr>
              <a:defRPr lang="de-DE" smtClean="0">
                <a:latin typeface="Arial"/>
                <a:cs typeface="Arial"/>
              </a:defRPr>
            </a:lvl4pPr>
            <a:lvl5pPr>
              <a:defRPr lang="de-DE"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701155-0420-4050-9D30-08AA1A024C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5578475" y="6353175"/>
            <a:ext cx="1295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FB7B93-B586-4D9B-B9B2-570AD3F7E6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3557588" y="6353175"/>
            <a:ext cx="8382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605A419-641B-4A64-950C-395D96B670DA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B8764F2-A5A5-4E02-A2D2-640FFCA3DB9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xfrm>
            <a:off x="1343025" y="6353175"/>
            <a:ext cx="154305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8DB9FBE-C36B-4EDB-8232-5D7FA578ECB7}" type="datetime4">
              <a:rPr lang="en-US" altLang="en-US"/>
              <a:pPr>
                <a:defRPr/>
              </a:pPr>
              <a:t>July 8, 2019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7736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0253" y="214480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lang="de-DE" sz="3200">
                <a:latin typeface="Arial"/>
                <a:cs typeface="Arial"/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18E6D6D-8CD0-4195-B269-AC94537D4E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5565775" y="6310313"/>
            <a:ext cx="1295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3D6927E-CEA6-4274-B175-2FE2A77ED6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3543300" y="6310313"/>
            <a:ext cx="8382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2AF345F-5BAB-4883-BE2F-207794FF6D6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CC36C-5F24-40A4-9A0E-C35BFCA8F50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xfrm>
            <a:off x="1330325" y="6310313"/>
            <a:ext cx="1541463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E0BFC9A-579B-4C5C-8EA6-BC4E0CC8212A}" type="datetime4">
              <a:rPr lang="en-US" altLang="en-US"/>
              <a:pPr>
                <a:defRPr/>
              </a:pPr>
              <a:t>July 8, 2019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2565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B24312D-F014-4EB7-83B1-653FDFCD21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5578475" y="6324600"/>
            <a:ext cx="1295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6402CBD-C032-4121-8160-0CFE8AF2D4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3557588" y="6324600"/>
            <a:ext cx="8382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DC9EE4D-7FB1-4BD6-8F2F-C7F6AAC4AA6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5E1785-3504-407F-875A-94E4DB43251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xfrm>
            <a:off x="1343025" y="6324600"/>
            <a:ext cx="154305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2E9EB83-74FB-49D5-8168-76F148CA7666}" type="datetime4">
              <a:rPr lang="en-US" altLang="en-US"/>
              <a:pPr>
                <a:defRPr/>
              </a:pPr>
              <a:t>July 8, 2019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0704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>
            <a:extLst>
              <a:ext uri="{FF2B5EF4-FFF2-40B4-BE49-F238E27FC236}">
                <a16:creationId xmlns:a16="http://schemas.microsoft.com/office/drawing/2014/main" id="{8853BF6D-DDC0-47A5-9F18-7FC1C335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4200"/>
            <a:ext cx="457200" cy="76200"/>
          </a:xfrm>
          <a:prstGeom prst="rect">
            <a:avLst/>
          </a:prstGeom>
          <a:solidFill>
            <a:srgbClr val="FF790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ele-GroteskNor" pitchFamily="2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ele-GroteskNor" pitchFamily="2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ele-GroteskNor" pitchFamily="2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ele-GroteskNor" pitchFamily="2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ele-GroteskNor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ele-GroteskNor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ele-GroteskNor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ele-GroteskNor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Tele-GroteskNor" pitchFamily="2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de-DE" altLang="en-US">
              <a:solidFill>
                <a:schemeClr val="hlink"/>
              </a:solidFill>
            </a:endParaRPr>
          </a:p>
        </p:txBody>
      </p:sp>
      <p:pic>
        <p:nvPicPr>
          <p:cNvPr id="1027" name="Bild 3">
            <a:extLst>
              <a:ext uri="{FF2B5EF4-FFF2-40B4-BE49-F238E27FC236}">
                <a16:creationId xmlns:a16="http://schemas.microsoft.com/office/drawing/2014/main" id="{669B845D-4215-4B17-B1E8-089B1776FD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3" y="6211888"/>
            <a:ext cx="1566862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feld 4">
            <a:extLst>
              <a:ext uri="{FF2B5EF4-FFF2-40B4-BE49-F238E27FC236}">
                <a16:creationId xmlns:a16="http://schemas.microsoft.com/office/drawing/2014/main" id="{9817ECF6-3E8F-49EB-B01A-233981164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6324600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charset="0"/>
              <a:buNone/>
              <a:defRPr/>
            </a:pPr>
            <a:r>
              <a:rPr lang="de-DE" dirty="0"/>
              <a:t>AVT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etflix-techblog/optimized-shot-based-encodes-now-streaming-4b9464204830" TargetMode="External"/><Relationship Id="rId2" Type="http://schemas.openxmlformats.org/officeDocument/2006/relationships/hyperlink" Target="https://medium.com/netflix-techblog/per-title-encode-optimization-7e99442b62a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scenedetect.readthedocs.io/en/latest/" TargetMode="External"/><Relationship Id="rId5" Type="http://schemas.openxmlformats.org/officeDocument/2006/relationships/hyperlink" Target="https://ffmpeg.org/" TargetMode="External"/><Relationship Id="rId4" Type="http://schemas.openxmlformats.org/officeDocument/2006/relationships/hyperlink" Target="https://medium.com/netflix-techblog/toward-a-practical-perceptual-video-quality-metric-653f208b965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0B43DD8-987E-4093-8008-D4B8EC453B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Netflix like Encoding Optimization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(Intermediate Presentation)</a:t>
            </a:r>
            <a:endParaRPr lang="de-D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Untertitel 1">
            <a:extLst>
              <a:ext uri="{FF2B5EF4-FFF2-40B4-BE49-F238E27FC236}">
                <a16:creationId xmlns:a16="http://schemas.microsoft.com/office/drawing/2014/main" id="{D41A32EB-7127-4AAD-8A4B-A2B9F42900B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en-US" sz="1500" b="1" dirty="0">
                <a:solidFill>
                  <a:srgbClr val="0033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Vijaykumar Singh Rana</a:t>
            </a:r>
          </a:p>
          <a:p>
            <a:pPr eaLnBrk="1" hangingPunct="1"/>
            <a:r>
              <a:rPr lang="de-DE" altLang="en-US" sz="1500" i="1" dirty="0">
                <a:solidFill>
                  <a:srgbClr val="0033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Audiovisual Technology Group</a:t>
            </a:r>
          </a:p>
          <a:p>
            <a:pPr eaLnBrk="1" hangingPunct="1"/>
            <a:r>
              <a:rPr lang="de-DE" altLang="en-US" sz="1500" i="1" dirty="0">
                <a:solidFill>
                  <a:srgbClr val="0033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Institute for Media Technology</a:t>
            </a:r>
          </a:p>
          <a:p>
            <a:pPr eaLnBrk="1" hangingPunct="1"/>
            <a:r>
              <a:rPr lang="de-DE" altLang="en-US" sz="1500" i="1" dirty="0">
                <a:solidFill>
                  <a:srgbClr val="0033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 Ilmenau</a:t>
            </a:r>
          </a:p>
          <a:p>
            <a:pPr eaLnBrk="1" hangingPunct="1"/>
            <a:endParaRPr lang="de-DE" altLang="en-US" sz="1500" i="1" dirty="0">
              <a:solidFill>
                <a:srgbClr val="0033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14AB-3DBD-4F17-981E-F5014F2E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26F1B-021B-4D47-ABC6-7838A4223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Multimethod Assessment Fusion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Open Source, based on viewers’ perception (predicts subjective quality)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Fusion of elementary metrics with machine learning technique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VIF: Visual Information Fidelity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DLM: Detail Loss Fidelity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Temporal difference of adjacent frames [3]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5C8E6-3293-472F-A3C3-096958D9B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F71611-E974-4225-ABAE-2E0AD7E90D1E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6D0E4-29A5-4D62-B242-00673E42646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1C71FF4-8132-4DD1-9D08-888DC59193FB}" type="datetime4">
              <a:rPr lang="en-US" altLang="en-US" smtClean="0"/>
              <a:pPr>
                <a:defRPr/>
              </a:pPr>
              <a:t>July 8, 2019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40948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1C48-F8C2-4687-8CE4-3DA17924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and Progress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E497-115C-4128-A33C-4C9B3FB6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6284E-380D-4A03-93BD-963EEBBFF6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F71611-E974-4225-ABAE-2E0AD7E90D1E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9FE70-17C4-4ADB-BCB3-FBB90A54040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1C71FF4-8132-4DD1-9D08-888DC59193FB}" type="datetime4">
              <a:rPr lang="en-US" altLang="en-US" smtClean="0"/>
              <a:pPr>
                <a:defRPr/>
              </a:pPr>
              <a:t>July 8, 2019</a:t>
            </a:fld>
            <a:endParaRPr lang="de-DE" alt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FEFD678-9D8A-4369-ACFF-671E26A3BE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103441"/>
              </p:ext>
            </p:extLst>
          </p:nvPr>
        </p:nvGraphicFramePr>
        <p:xfrm>
          <a:off x="1524000" y="1600200"/>
          <a:ext cx="6096000" cy="420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D0DD77E-401E-4DD0-A1E2-7A25B12EBE16}"/>
              </a:ext>
            </a:extLst>
          </p:cNvPr>
          <p:cNvSpPr txBox="1"/>
          <p:nvPr/>
        </p:nvSpPr>
        <p:spPr>
          <a:xfrm>
            <a:off x="1524000" y="5809785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4. Brute Force Pipeline</a:t>
            </a:r>
          </a:p>
        </p:txBody>
      </p:sp>
    </p:spTree>
    <p:extLst>
      <p:ext uri="{BB962C8B-B14F-4D97-AF65-F5344CB8AC3E}">
        <p14:creationId xmlns:p14="http://schemas.microsoft.com/office/powerpoint/2010/main" val="60472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44FA-810A-4CC5-B94C-81F8285D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Progress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D14259F2-6620-4D87-8D9B-3474961E8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654" y="836341"/>
            <a:ext cx="10314878" cy="508495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C4A26-0FE8-40D8-878A-E6766D3970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F71611-E974-4225-ABAE-2E0AD7E90D1E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788D4-0F81-43E0-A453-4E356BA05C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1C71FF4-8132-4DD1-9D08-888DC59193FB}" type="datetime4">
              <a:rPr lang="en-US" altLang="en-US" smtClean="0"/>
              <a:pPr>
                <a:defRPr/>
              </a:pPr>
              <a:t>July 8, 2019</a:t>
            </a:fld>
            <a:endParaRPr lang="de-DE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01CEF-E089-4551-B71D-7B15C7F1EBC7}"/>
              </a:ext>
            </a:extLst>
          </p:cNvPr>
          <p:cNvSpPr txBox="1"/>
          <p:nvPr/>
        </p:nvSpPr>
        <p:spPr>
          <a:xfrm>
            <a:off x="2886075" y="5943600"/>
            <a:ext cx="3371852" cy="40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5. Rate – Quality plot</a:t>
            </a:r>
          </a:p>
        </p:txBody>
      </p:sp>
    </p:spTree>
    <p:extLst>
      <p:ext uri="{BB962C8B-B14F-4D97-AF65-F5344CB8AC3E}">
        <p14:creationId xmlns:p14="http://schemas.microsoft.com/office/powerpoint/2010/main" val="322167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B6E8-C4C9-4253-B8C3-22DC89FD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A6BA-54E8-46F3-9429-A26D452AC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FFMPEG – scaling, encoding </a:t>
            </a:r>
            <a:r>
              <a:rPr lang="en-US"/>
              <a:t>and transcoding[4]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Scenedetect</a:t>
            </a:r>
            <a:r>
              <a:rPr lang="en-US" dirty="0"/>
              <a:t> – Scene splitting with inter frame temporal information[5]</a:t>
            </a:r>
          </a:p>
          <a:p>
            <a:endParaRPr lang="en-US" dirty="0"/>
          </a:p>
          <a:p>
            <a:r>
              <a:rPr lang="en-US" dirty="0"/>
              <a:t>VMAF – Quality evaluation of videos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B814C-ACB8-4BF3-A4C2-0DB5183FC9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F71611-E974-4225-ABAE-2E0AD7E90D1E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9EBAC-7ECA-4C8B-9D42-C89C5E763DA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1C71FF4-8132-4DD1-9D08-888DC59193FB}" type="datetime4">
              <a:rPr lang="en-US" altLang="en-US" smtClean="0"/>
              <a:pPr>
                <a:defRPr/>
              </a:pPr>
              <a:t>July 8, 2019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96074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FDA7-5D49-4324-8343-24FEC6DB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79467-0D89-47D3-A708-17CCA237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 using sparse data points</a:t>
            </a:r>
          </a:p>
          <a:p>
            <a:endParaRPr lang="en-US" dirty="0"/>
          </a:p>
          <a:p>
            <a:r>
              <a:rPr lang="en-US" dirty="0"/>
              <a:t>Repeat the same pipeline of brute force and sparse data for other videos</a:t>
            </a:r>
          </a:p>
          <a:p>
            <a:endParaRPr lang="en-US" dirty="0"/>
          </a:p>
          <a:p>
            <a:r>
              <a:rPr lang="en-US" dirty="0"/>
              <a:t>Evolution and conclusion based on the result</a:t>
            </a:r>
          </a:p>
          <a:p>
            <a:endParaRPr lang="en-US" dirty="0"/>
          </a:p>
          <a:p>
            <a:r>
              <a:rPr lang="en-US" dirty="0"/>
              <a:t>Documentation…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286E4-CF12-40CC-9535-1F5E5D5A25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F71611-E974-4225-ABAE-2E0AD7E90D1E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AB656-B711-42DD-BFE6-7A315BE5993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1C71FF4-8132-4DD1-9D08-888DC59193FB}" type="datetime4">
              <a:rPr lang="en-US" altLang="en-US" smtClean="0"/>
              <a:pPr>
                <a:defRPr/>
              </a:pPr>
              <a:t>July 8, 2019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7058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38B5-4D8D-4E65-A28E-7A3C713E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699CC-0414-414D-BEA4-B5E5B218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https://medium.com/netflix-techblog/per-title-encode-optimization-7e99442b62a2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https://medium.com/netflix-techblog/optimized-shot-based-encodes-now-streaming-4b9464204830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https://medium.com/netflix-techblog/toward-a-practical-perceptual-video-quality-metric-653f208b9652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https://ffmpeg.org/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6"/>
              </a:rPr>
              <a:t>https://pyscenedetect.readthedocs.io/en/latest/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5C4AE-9475-44FB-9CF0-D82064295E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F71611-E974-4225-ABAE-2E0AD7E90D1E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E65C3-C6C7-42A1-AECD-72D815C4FC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1C71FF4-8132-4DD1-9D08-888DC59193FB}" type="datetime4">
              <a:rPr lang="en-US" altLang="en-US" smtClean="0"/>
              <a:pPr>
                <a:defRPr/>
              </a:pPr>
              <a:t>July 8, 2019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070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9B87571-DC4C-40C0-A967-E274EE16C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60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BF303E9-2FA3-4A69-BC0B-A9D9A8722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 Title Encode Optimization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Optimized Shot-based Encodes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VMAF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Implementation and Progress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Platforms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CCBBA2CC-5357-4812-8181-D609988E4625}"/>
              </a:ext>
            </a:extLst>
          </p:cNvPr>
          <p:cNvSpPr txBox="1">
            <a:spLocks/>
          </p:cNvSpPr>
          <p:nvPr/>
        </p:nvSpPr>
        <p:spPr bwMode="auto">
          <a:xfrm>
            <a:off x="6018213" y="6319838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90000"/>
              </a:lnSpc>
              <a:buSzPct val="75000"/>
            </a:pPr>
            <a:fld id="{F8CB6928-1310-4C77-BB45-28919B1CF7E0}" type="slidenum">
              <a:rPr lang="de-DE" altLang="en-US" sz="900"/>
              <a:pPr algn="r" eaLnBrk="1" hangingPunct="1">
                <a:lnSpc>
                  <a:spcPct val="90000"/>
                </a:lnSpc>
                <a:buSzPct val="75000"/>
              </a:pPr>
              <a:t>1</a:t>
            </a:fld>
            <a:endParaRPr lang="de-DE" altLang="en-US" sz="900"/>
          </a:p>
        </p:txBody>
      </p:sp>
      <p:sp>
        <p:nvSpPr>
          <p:cNvPr id="11269" name="Date Placeholder 1">
            <a:extLst>
              <a:ext uri="{FF2B5EF4-FFF2-40B4-BE49-F238E27FC236}">
                <a16:creationId xmlns:a16="http://schemas.microsoft.com/office/drawing/2014/main" id="{7F236A96-56D8-4B0A-B3E2-FB142F18B4A0}"/>
              </a:ext>
            </a:extLst>
          </p:cNvPr>
          <p:cNvSpPr>
            <a:spLocks noGrp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9pPr>
          </a:lstStyle>
          <a:p>
            <a:fld id="{BA7CABAA-C120-4812-B7C8-71A089C1DD11}" type="datetime4">
              <a:rPr lang="en-US" altLang="en-US" sz="1600" smtClean="0">
                <a:latin typeface="Arial" panose="020B0604020202020204" pitchFamily="34" charset="0"/>
              </a:rPr>
              <a:pPr/>
              <a:t>July 8, 2019</a:t>
            </a:fld>
            <a:endParaRPr lang="de-DE" altLang="en-US" sz="1600">
              <a:latin typeface="Arial" panose="020B0604020202020204" pitchFamily="34" charset="0"/>
            </a:endParaRPr>
          </a:p>
        </p:txBody>
      </p:sp>
      <p:sp>
        <p:nvSpPr>
          <p:cNvPr id="11270" name="Slide Number Placeholder 1">
            <a:extLst>
              <a:ext uri="{FF2B5EF4-FFF2-40B4-BE49-F238E27FC236}">
                <a16:creationId xmlns:a16="http://schemas.microsoft.com/office/drawing/2014/main" id="{4E2B45C1-E256-438F-A97D-3128A714C4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9pPr>
          </a:lstStyle>
          <a:p>
            <a:fld id="{974A7EE2-B24A-40D4-9F8C-4DA4088A5816}" type="slidenum">
              <a:rPr lang="de-DE" altLang="en-US" sz="1000" smtClean="0">
                <a:latin typeface="Arial" panose="020B0604020202020204" pitchFamily="34" charset="0"/>
              </a:rPr>
              <a:pPr/>
              <a:t>1</a:t>
            </a:fld>
            <a:endParaRPr lang="de-DE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99A9-8B3B-49CA-9289-0DD60E2E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F5E5A-4BD4-4AB2-BAB7-927CD711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Investigation for alternate approach to Netflix’s brute force approach</a:t>
            </a:r>
          </a:p>
          <a:p>
            <a:endParaRPr lang="en-US" dirty="0"/>
          </a:p>
          <a:p>
            <a:r>
              <a:rPr lang="en-US" dirty="0"/>
              <a:t>Approximation with the sparse data points to generate the similar results as Netflix’s approach</a:t>
            </a:r>
          </a:p>
          <a:p>
            <a:endParaRPr lang="en-US" dirty="0"/>
          </a:p>
          <a:p>
            <a:r>
              <a:rPr lang="en-US" dirty="0"/>
              <a:t>Evaluation of simple and fast computation based on sparse data for reliability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24127-11A7-4450-A793-173CF7CDCF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F71611-E974-4225-ABAE-2E0AD7E90D1E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FB3DC-5438-4E0C-AF22-BB87B18B3AF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1C71FF4-8132-4DD1-9D08-888DC59193FB}" type="datetime4">
              <a:rPr lang="en-US" altLang="en-US" smtClean="0"/>
              <a:pPr>
                <a:defRPr/>
              </a:pPr>
              <a:t>July 8, 2019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937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78CDC66-BAF2-451E-ACA6-BE23579CE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8305"/>
            <a:ext cx="8229600" cy="103909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3A97D080-7B3B-4498-AE55-CF7D33E29F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VoD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service providers require to provide services with perceivable  quality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Netflix, Prime Video, YouTube</a:t>
            </a:r>
          </a:p>
          <a:p>
            <a:pPr lvl="1">
              <a:buFontTx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DASH for delivery services (Transmission)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Chunked data retrieved and provided to end user</a:t>
            </a:r>
          </a:p>
          <a:p>
            <a:pPr>
              <a:buFontTx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Sophisticated Video Encoding Schemes (Encoded Video Data)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Discarding one-size-fits-all approach</a:t>
            </a:r>
          </a:p>
          <a:p>
            <a:pPr>
              <a:buFontTx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B650083E-24F2-49F7-B75E-2818A6981A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9pPr>
          </a:lstStyle>
          <a:p>
            <a:fld id="{FC32D064-F31B-4FD9-B223-BD822944D08F}" type="slidenum">
              <a:rPr lang="de-DE" altLang="en-US" sz="1000" smtClean="0">
                <a:latin typeface="Arial" panose="020B0604020202020204" pitchFamily="34" charset="0"/>
              </a:rPr>
              <a:pPr/>
              <a:t>3</a:t>
            </a:fld>
            <a:endParaRPr lang="de-DE" altLang="en-US" sz="1000">
              <a:latin typeface="Arial" panose="020B0604020202020204" pitchFamily="34" charset="0"/>
            </a:endParaRPr>
          </a:p>
        </p:txBody>
      </p:sp>
      <p:sp>
        <p:nvSpPr>
          <p:cNvPr id="12293" name="Date Placeholder 4">
            <a:extLst>
              <a:ext uri="{FF2B5EF4-FFF2-40B4-BE49-F238E27FC236}">
                <a16:creationId xmlns:a16="http://schemas.microsoft.com/office/drawing/2014/main" id="{AE28833A-351B-451D-A0CF-E6A305C496C4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9pPr>
          </a:lstStyle>
          <a:p>
            <a:fld id="{323FF082-2891-4840-8D37-2E561178BAD4}" type="datetime4">
              <a:rPr lang="en-US" altLang="en-US" sz="1600" smtClean="0">
                <a:latin typeface="Arial" panose="020B0604020202020204" pitchFamily="34" charset="0"/>
              </a:rPr>
              <a:pPr/>
              <a:t>July 8, 2019</a:t>
            </a:fld>
            <a:endParaRPr lang="de-DE" altLang="en-U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A5F92CF-F996-46EB-A0FA-683DB4A03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Per Title Encode Optimization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95952F48-9E0C-48FD-8B55-E667F6C957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One-size-fits-all or fixed bit-rate ladder has its limitation:</a:t>
            </a:r>
          </a:p>
          <a:p>
            <a:pPr lvl="1">
              <a:buFontTx/>
              <a:buChar char="•"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Camera noise, film grain noise,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blockiness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even at high bitrates(e.g., 5.8Mbps) [1]</a:t>
            </a:r>
          </a:p>
          <a:p>
            <a:pPr lvl="1">
              <a:buFontTx/>
              <a:buChar char="•"/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•"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Bandwidth constraints plays a major role</a:t>
            </a:r>
          </a:p>
          <a:p>
            <a:pPr>
              <a:buFontTx/>
              <a:buChar char="•"/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•"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Solution is to optimize the bit-rate ladder</a:t>
            </a:r>
          </a:p>
          <a:p>
            <a:pPr>
              <a:buFontTx/>
              <a:buChar char="•"/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•"/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•"/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•"/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•"/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D25866AB-273C-4557-AD4B-7E40BBE325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9pPr>
          </a:lstStyle>
          <a:p>
            <a:fld id="{CA3AA78E-814B-4FC0-9465-B53DF4678B2F}" type="slidenum">
              <a:rPr lang="de-DE" altLang="en-US" sz="1000" smtClean="0">
                <a:latin typeface="Arial" panose="020B0604020202020204" pitchFamily="34" charset="0"/>
              </a:rPr>
              <a:pPr/>
              <a:t>4</a:t>
            </a:fld>
            <a:endParaRPr lang="de-DE" altLang="en-US" sz="1000">
              <a:latin typeface="Arial" panose="020B0604020202020204" pitchFamily="34" charset="0"/>
            </a:endParaRPr>
          </a:p>
        </p:txBody>
      </p:sp>
      <p:sp>
        <p:nvSpPr>
          <p:cNvPr id="13317" name="Date Placeholder 4">
            <a:extLst>
              <a:ext uri="{FF2B5EF4-FFF2-40B4-BE49-F238E27FC236}">
                <a16:creationId xmlns:a16="http://schemas.microsoft.com/office/drawing/2014/main" id="{4EF51933-DD56-40B9-8CAF-2AD71EAD4DA2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ele-GroteskNor" charset="0"/>
                <a:ea typeface="MS PGothic" panose="020B0600070205080204" pitchFamily="34" charset="-128"/>
              </a:defRPr>
            </a:lvl9pPr>
          </a:lstStyle>
          <a:p>
            <a:fld id="{B1A8BD37-46DA-4D44-825C-BCD6152A160E}" type="datetime4">
              <a:rPr lang="en-US" altLang="en-US" sz="1600" smtClean="0">
                <a:latin typeface="Arial" panose="020B0604020202020204" pitchFamily="34" charset="0"/>
              </a:rPr>
              <a:pPr/>
              <a:t>July 8, 2019</a:t>
            </a:fld>
            <a:endParaRPr lang="de-DE" altLang="en-US" sz="16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46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967D-9A9F-4CC4-8419-E20FD9C1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Per Title Encode Optimization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88FAB-E792-4F94-85F0-C9D9B2C02F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F71611-E974-4225-ABAE-2E0AD7E90D1E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ABB22-5D7D-4312-858E-C8E2BCA5BD5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1C71FF4-8132-4DD1-9D08-888DC59193FB}" type="datetime4">
              <a:rPr lang="en-US" altLang="en-US" smtClean="0"/>
              <a:pPr>
                <a:defRPr/>
              </a:pPr>
              <a:t>July 8, 2019</a:t>
            </a:fld>
            <a:endParaRPr lang="de-DE" alt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B6E798-1283-46D0-9C86-B121F4B10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8" y="1417638"/>
            <a:ext cx="2755354" cy="4192546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9FFF9345-45B1-4C6C-A245-64B45306D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78" y="1428789"/>
            <a:ext cx="5943600" cy="417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09369C-2531-414F-B4F4-657408E1527C}"/>
              </a:ext>
            </a:extLst>
          </p:cNvPr>
          <p:cNvSpPr txBox="1"/>
          <p:nvPr/>
        </p:nvSpPr>
        <p:spPr>
          <a:xfrm>
            <a:off x="211878" y="5610184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1. Fixed bit-rate Resolution pairs (left), Per-Title Bitrate Ladder vs Fixed Bitrate Ladder for an animated video (right) [1]</a:t>
            </a:r>
          </a:p>
        </p:txBody>
      </p:sp>
    </p:spTree>
    <p:extLst>
      <p:ext uri="{BB962C8B-B14F-4D97-AF65-F5344CB8AC3E}">
        <p14:creationId xmlns:p14="http://schemas.microsoft.com/office/powerpoint/2010/main" val="310207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687A-21E5-4158-BCB8-F3F06B36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Title Encode Optimization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1441F90D-9A89-4B56-92C4-814C4EBB5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1555001"/>
            <a:ext cx="5305425" cy="3724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EF70A-047A-4B0F-BC6E-A3507EC3D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F71611-E974-4225-ABAE-2E0AD7E90D1E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56E20-4DB1-40A6-B857-8D9269730E0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1C71FF4-8132-4DD1-9D08-888DC59193FB}" type="datetime4">
              <a:rPr lang="en-US" altLang="en-US" smtClean="0"/>
              <a:pPr>
                <a:defRPr/>
              </a:pPr>
              <a:t>July 8, 2019</a:t>
            </a:fld>
            <a:endParaRPr lang="de-DE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6931B-BCD4-4AD9-9095-827BC09FDBF8}"/>
              </a:ext>
            </a:extLst>
          </p:cNvPr>
          <p:cNvSpPr txBox="1"/>
          <p:nvPr/>
        </p:nvSpPr>
        <p:spPr>
          <a:xfrm>
            <a:off x="1919287" y="5519854"/>
            <a:ext cx="530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2. Rate- Quality function of convex hull [1]</a:t>
            </a:r>
          </a:p>
        </p:txBody>
      </p:sp>
    </p:spTree>
    <p:extLst>
      <p:ext uri="{BB962C8B-B14F-4D97-AF65-F5344CB8AC3E}">
        <p14:creationId xmlns:p14="http://schemas.microsoft.com/office/powerpoint/2010/main" val="45687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96C1-5940-47CF-BDA7-9D1EC8154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Optimized Shot-based Encodes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885A-4E62-4209-B07A-87643992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Granular approach to encode a video</a:t>
            </a:r>
          </a:p>
          <a:p>
            <a:endParaRPr lang="en-US" dirty="0"/>
          </a:p>
          <a:p>
            <a:r>
              <a:rPr lang="en-US" dirty="0"/>
              <a:t>Offers higher compression efficiency</a:t>
            </a:r>
          </a:p>
          <a:p>
            <a:endParaRPr lang="en-US" dirty="0"/>
          </a:p>
          <a:p>
            <a:r>
              <a:rPr lang="en-US" dirty="0"/>
              <a:t>Netflix uses the techniques of </a:t>
            </a:r>
            <a:r>
              <a:rPr lang="en-US" i="1" dirty="0"/>
              <a:t>Collation and Checkpoints</a:t>
            </a:r>
          </a:p>
          <a:p>
            <a:endParaRPr lang="en-US" i="1" dirty="0"/>
          </a:p>
          <a:p>
            <a:r>
              <a:rPr lang="en-US" dirty="0"/>
              <a:t>Next step evaluation with VMAF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A6C98-A694-4858-890A-DAC719B8AA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F71611-E974-4225-ABAE-2E0AD7E90D1E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6576B-0277-4678-9804-487287B90FD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1C71FF4-8132-4DD1-9D08-888DC59193FB}" type="datetime4">
              <a:rPr lang="en-US" altLang="en-US" smtClean="0"/>
              <a:pPr>
                <a:defRPr/>
              </a:pPr>
              <a:t>July 8, 2019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497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FA27-65F6-4CA6-AFB7-F772B35F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Shot-based Encodes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AF680-EC9A-4C29-83CE-9051960BCA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F71611-E974-4225-ABAE-2E0AD7E90D1E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8C95D-08E1-4D91-8A43-D6CF451686B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1C71FF4-8132-4DD1-9D08-888DC59193FB}" type="datetime4">
              <a:rPr lang="en-US" altLang="en-US" smtClean="0"/>
              <a:pPr>
                <a:defRPr/>
              </a:pPr>
              <a:t>July 8, 2019</a:t>
            </a:fld>
            <a:endParaRPr lang="de-D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6B84AD-F6E5-4059-9F4F-B5138E6F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3687"/>
            <a:ext cx="8286750" cy="209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477512-993F-4598-A7D6-6A3D980A9E15}"/>
              </a:ext>
            </a:extLst>
          </p:cNvPr>
          <p:cNvSpPr txBox="1"/>
          <p:nvPr/>
        </p:nvSpPr>
        <p:spPr>
          <a:xfrm>
            <a:off x="457200" y="4197964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3. </a:t>
            </a:r>
            <a:r>
              <a:rPr lang="en-US" i="1" dirty="0"/>
              <a:t>Collation</a:t>
            </a:r>
            <a:r>
              <a:rPr lang="en-US" dirty="0"/>
              <a:t> of shots into ‘chunks’. </a:t>
            </a:r>
            <a:r>
              <a:rPr lang="en-US" b="1" dirty="0"/>
              <a:t>(A)</a:t>
            </a:r>
            <a:r>
              <a:rPr lang="en-US" dirty="0"/>
              <a:t> </a:t>
            </a:r>
            <a:r>
              <a:rPr lang="en-US" b="1" dirty="0"/>
              <a:t>Representation of a video timeline</a:t>
            </a:r>
            <a:r>
              <a:rPr lang="en-US" dirty="0"/>
              <a:t>. The dashed vertical black lines represent shot boundaries. </a:t>
            </a:r>
            <a:r>
              <a:rPr lang="en-US" b="1" dirty="0"/>
              <a:t>(B)</a:t>
            </a:r>
            <a:r>
              <a:rPr lang="en-US" dirty="0"/>
              <a:t> </a:t>
            </a:r>
            <a:r>
              <a:rPr lang="en-US" b="1" dirty="0"/>
              <a:t>One shot in one chunk</a:t>
            </a:r>
            <a:r>
              <a:rPr lang="en-US" dirty="0"/>
              <a:t>: Each shot is assigned a chunk. </a:t>
            </a:r>
            <a:r>
              <a:rPr lang="en-US" b="1" dirty="0"/>
              <a:t>(C) Collate shots into a chunk:</a:t>
            </a:r>
            <a:r>
              <a:rPr lang="en-US" dirty="0"/>
              <a:t> Accumulate integer number of shots within a target chunk duration. [2]</a:t>
            </a:r>
          </a:p>
        </p:txBody>
      </p:sp>
    </p:spTree>
    <p:extLst>
      <p:ext uri="{BB962C8B-B14F-4D97-AF65-F5344CB8AC3E}">
        <p14:creationId xmlns:p14="http://schemas.microsoft.com/office/powerpoint/2010/main" val="37348329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47"/>
</p:tagLst>
</file>

<file path=ppt/theme/theme1.xml><?xml version="1.0" encoding="utf-8"?>
<a:theme xmlns:a="http://schemas.openxmlformats.org/drawingml/2006/main" name="PowerPoint_Vorlage_weiss">
  <a:themeElements>
    <a:clrScheme name="Leere Präsentation 13">
      <a:dk1>
        <a:srgbClr val="003359"/>
      </a:dk1>
      <a:lt1>
        <a:srgbClr val="FFFFFF"/>
      </a:lt1>
      <a:dk2>
        <a:srgbClr val="FF7900"/>
      </a:dk2>
      <a:lt2>
        <a:srgbClr val="808080"/>
      </a:lt2>
      <a:accent1>
        <a:srgbClr val="B4DCDC"/>
      </a:accent1>
      <a:accent2>
        <a:srgbClr val="FF7900"/>
      </a:accent2>
      <a:accent3>
        <a:srgbClr val="FFFFFF"/>
      </a:accent3>
      <a:accent4>
        <a:srgbClr val="002A4B"/>
      </a:accent4>
      <a:accent5>
        <a:srgbClr val="D6EBEB"/>
      </a:accent5>
      <a:accent6>
        <a:srgbClr val="E76D00"/>
      </a:accent6>
      <a:hlink>
        <a:srgbClr val="00747A"/>
      </a:hlink>
      <a:folHlink>
        <a:srgbClr val="78B6AB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3359"/>
        </a:dk1>
        <a:lt1>
          <a:srgbClr val="FFFFFF"/>
        </a:lt1>
        <a:dk2>
          <a:srgbClr val="FF7900"/>
        </a:dk2>
        <a:lt2>
          <a:srgbClr val="808080"/>
        </a:lt2>
        <a:accent1>
          <a:srgbClr val="B4DCDC"/>
        </a:accent1>
        <a:accent2>
          <a:srgbClr val="FF7900"/>
        </a:accent2>
        <a:accent3>
          <a:srgbClr val="FFFFFF"/>
        </a:accent3>
        <a:accent4>
          <a:srgbClr val="002A4B"/>
        </a:accent4>
        <a:accent5>
          <a:srgbClr val="D6EBEB"/>
        </a:accent5>
        <a:accent6>
          <a:srgbClr val="E76D00"/>
        </a:accent6>
        <a:hlink>
          <a:srgbClr val="00747A"/>
        </a:hlink>
        <a:folHlink>
          <a:srgbClr val="78B6A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666666"/>
      </a:lt2>
      <a:accent1>
        <a:srgbClr val="DDDDDD"/>
      </a:accent1>
      <a:accent2>
        <a:srgbClr val="436A8D"/>
      </a:accent2>
      <a:accent3>
        <a:srgbClr val="FFFFFF"/>
      </a:accent3>
      <a:accent4>
        <a:srgbClr val="000000"/>
      </a:accent4>
      <a:accent5>
        <a:srgbClr val="EBEBEB"/>
      </a:accent5>
      <a:accent6>
        <a:srgbClr val="3C5F7F"/>
      </a:accent6>
      <a:hlink>
        <a:srgbClr val="283C64"/>
      </a:hlink>
      <a:folHlink>
        <a:srgbClr val="9DB1C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666666"/>
      </a:lt2>
      <a:accent1>
        <a:srgbClr val="DDDDDD"/>
      </a:accent1>
      <a:accent2>
        <a:srgbClr val="436A8D"/>
      </a:accent2>
      <a:accent3>
        <a:srgbClr val="FFFFFF"/>
      </a:accent3>
      <a:accent4>
        <a:srgbClr val="000000"/>
      </a:accent4>
      <a:accent5>
        <a:srgbClr val="EBEBEB"/>
      </a:accent5>
      <a:accent6>
        <a:srgbClr val="3C5F7F"/>
      </a:accent6>
      <a:hlink>
        <a:srgbClr val="283C64"/>
      </a:hlink>
      <a:folHlink>
        <a:srgbClr val="9DB1C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01_VSP_RAAKE_v02.pot</Template>
  <TotalTime>2740</TotalTime>
  <Words>599</Words>
  <Application>Microsoft Office PowerPoint</Application>
  <PresentationFormat>On-screen Show (4:3)</PresentationFormat>
  <Paragraphs>144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Courier New</vt:lpstr>
      <vt:lpstr>Tele-GroteskHal</vt:lpstr>
      <vt:lpstr>Tele-GroteskNor</vt:lpstr>
      <vt:lpstr>Tele-GroteskUlt</vt:lpstr>
      <vt:lpstr>Wingdings</vt:lpstr>
      <vt:lpstr>PowerPoint_Vorlage_weiss</vt:lpstr>
      <vt:lpstr>Netflix like Encoding Optimization (Intermediate Presentation)</vt:lpstr>
      <vt:lpstr>Contents</vt:lpstr>
      <vt:lpstr>Motivation</vt:lpstr>
      <vt:lpstr>Introduction</vt:lpstr>
      <vt:lpstr>Per Title Encode Optimization</vt:lpstr>
      <vt:lpstr>Per Title Encode Optimization</vt:lpstr>
      <vt:lpstr>Per Title Encode Optimization</vt:lpstr>
      <vt:lpstr>Optimized Shot-based Encodes</vt:lpstr>
      <vt:lpstr>Optimized Shot-based Encodes</vt:lpstr>
      <vt:lpstr>VMAF</vt:lpstr>
      <vt:lpstr>Implementation and Progress </vt:lpstr>
      <vt:lpstr>Implementation and Progress</vt:lpstr>
      <vt:lpstr>Platforms</vt:lpstr>
      <vt:lpstr>Next Steps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AIPA</dc:title>
  <dc:creator>Alexander Raake</dc:creator>
  <cp:lastModifiedBy>Vijaykumar Rana</cp:lastModifiedBy>
  <cp:revision>1672</cp:revision>
  <cp:lastPrinted>2012-04-25T07:57:19Z</cp:lastPrinted>
  <dcterms:created xsi:type="dcterms:W3CDTF">2008-06-17T15:41:02Z</dcterms:created>
  <dcterms:modified xsi:type="dcterms:W3CDTF">2019-07-08T12:20:18Z</dcterms:modified>
</cp:coreProperties>
</file>