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7" r:id="rId5"/>
    <p:sldId id="266" r:id="rId6"/>
    <p:sldId id="264" r:id="rId7"/>
    <p:sldId id="268" r:id="rId8"/>
    <p:sldId id="269" r:id="rId9"/>
    <p:sldId id="271" r:id="rId10"/>
    <p:sldId id="275" r:id="rId11"/>
    <p:sldId id="276" r:id="rId12"/>
    <p:sldId id="272" r:id="rId13"/>
    <p:sldId id="273" r:id="rId14"/>
    <p:sldId id="274" r:id="rId15"/>
    <p:sldId id="277" r:id="rId16"/>
    <p:sldId id="278" r:id="rId17"/>
    <p:sldId id="279" r:id="rId18"/>
    <p:sldId id="259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3DA2F5-7242-47A6-8530-7828A0379B1B}">
          <p14:sldIdLst>
            <p14:sldId id="256"/>
            <p14:sldId id="260"/>
            <p14:sldId id="265"/>
            <p14:sldId id="267"/>
            <p14:sldId id="266"/>
            <p14:sldId id="264"/>
            <p14:sldId id="268"/>
            <p14:sldId id="269"/>
            <p14:sldId id="271"/>
            <p14:sldId id="275"/>
            <p14:sldId id="276"/>
            <p14:sldId id="272"/>
            <p14:sldId id="273"/>
            <p14:sldId id="274"/>
            <p14:sldId id="277"/>
            <p14:sldId id="278"/>
            <p14:sldId id="279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EDA Case Study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By – </a:t>
            </a:r>
            <a:r>
              <a:rPr lang="sv-SE" dirty="0" smtClean="0"/>
              <a:t>Vijaykumar Rangvani</a:t>
            </a:r>
          </a:p>
          <a:p>
            <a:r>
              <a:rPr lang="sv-SE" dirty="0"/>
              <a:t>Shruti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21299" y="5114991"/>
            <a:ext cx="79091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• Count of Approved status is very much high when compared to other types like rejected or cancelled.</a:t>
            </a:r>
          </a:p>
          <a:p>
            <a:endParaRPr lang="en-IN" dirty="0" smtClean="0"/>
          </a:p>
          <a:p>
            <a:r>
              <a:rPr lang="en-IN" dirty="0" smtClean="0"/>
              <a:t>• As per previous data, Count of POS type loans was higher in comparison to other types.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" y="907936"/>
            <a:ext cx="5728199" cy="3609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907936"/>
            <a:ext cx="6091646" cy="38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7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21299" y="5114991"/>
            <a:ext cx="7909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- Number of Repeater clients is higher when compared to new clients..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• As per previous data</a:t>
            </a:r>
            <a:r>
              <a:rPr lang="en-IN" dirty="0"/>
              <a:t>, </a:t>
            </a:r>
            <a:r>
              <a:rPr lang="en-IN" dirty="0" smtClean="0"/>
              <a:t>Country-wide </a:t>
            </a:r>
            <a:r>
              <a:rPr lang="en-IN" dirty="0"/>
              <a:t>channel is most popular channel type.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907936"/>
            <a:ext cx="6410325" cy="383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" y="907935"/>
            <a:ext cx="5760722" cy="38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• </a:t>
            </a:r>
            <a:r>
              <a:rPr lang="en-IN" dirty="0"/>
              <a:t>New clients are more likely to default in </a:t>
            </a:r>
            <a:r>
              <a:rPr lang="en-IN" dirty="0" smtClean="0"/>
              <a:t>comparison </a:t>
            </a:r>
            <a:r>
              <a:rPr lang="en-IN" dirty="0"/>
              <a:t>to repeater clients</a:t>
            </a:r>
            <a:r>
              <a:rPr lang="en-IN" dirty="0" smtClean="0"/>
              <a:t>..</a:t>
            </a:r>
          </a:p>
          <a:p>
            <a:endParaRPr lang="en-IN" dirty="0" smtClean="0"/>
          </a:p>
          <a:p>
            <a:r>
              <a:rPr lang="en-IN" dirty="0" smtClean="0"/>
              <a:t>•Previously, Cancelled, refused or Unused offer category client should be avoided  .</a:t>
            </a:r>
          </a:p>
          <a:p>
            <a:endParaRPr lang="en-IN" dirty="0" smtClean="0"/>
          </a:p>
          <a:p>
            <a:r>
              <a:rPr lang="en-IN" dirty="0" smtClean="0"/>
              <a:t>•Previously approved loan category is safest and recommended category among all.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92" y="444137"/>
            <a:ext cx="8829754" cy="40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dirty="0" smtClean="0"/>
              <a:t> </a:t>
            </a:r>
            <a:r>
              <a:rPr lang="en-IN" dirty="0"/>
              <a:t>Male category is having higher ratio of default when compared to female category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• Male </a:t>
            </a:r>
            <a:r>
              <a:rPr lang="en-IN" dirty="0"/>
              <a:t>clients with previous application as </a:t>
            </a:r>
            <a:r>
              <a:rPr lang="en-IN" dirty="0" smtClean="0"/>
              <a:t>refused should be avoided as it is risky category .</a:t>
            </a:r>
          </a:p>
          <a:p>
            <a:endParaRPr lang="en-IN" dirty="0" smtClean="0"/>
          </a:p>
          <a:p>
            <a:r>
              <a:rPr lang="en-IN" dirty="0" smtClean="0"/>
              <a:t>•Previously approved loan category is safest and recommended category among all.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92" y="574766"/>
            <a:ext cx="87513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77333" y="4750525"/>
            <a:ext cx="10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•Highest </a:t>
            </a:r>
            <a:r>
              <a:rPr lang="en-IN" dirty="0"/>
              <a:t>number of defaults in current loan are made by clients who have lower secondary education with refused previous </a:t>
            </a:r>
            <a:r>
              <a:rPr lang="en-IN" dirty="0" smtClean="0"/>
              <a:t>loan.</a:t>
            </a:r>
          </a:p>
          <a:p>
            <a:endParaRPr lang="en-IN" dirty="0" smtClean="0"/>
          </a:p>
          <a:p>
            <a:r>
              <a:rPr lang="en-IN" dirty="0" smtClean="0"/>
              <a:t>•Previously, Refused category of the Contract should be avoided as it has higher chances of defaults</a:t>
            </a:r>
          </a:p>
          <a:p>
            <a:endParaRPr lang="en-IN" dirty="0" smtClean="0"/>
          </a:p>
          <a:p>
            <a:r>
              <a:rPr lang="en-IN" dirty="0" smtClean="0"/>
              <a:t>• People with Academic Degree are considered to be safe category.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" y="470263"/>
            <a:ext cx="9117873" cy="41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7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77333" y="4750525"/>
            <a:ext cx="10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dirty="0" smtClean="0"/>
              <a:t>Higher </a:t>
            </a:r>
            <a:r>
              <a:rPr lang="en-IN" dirty="0"/>
              <a:t>chances of default in current loan are made by clients who have Civil marriage with unused previous loan </a:t>
            </a:r>
            <a:r>
              <a:rPr lang="en-IN" dirty="0" smtClean="0"/>
              <a:t>offer. Recommended to avoid this category.</a:t>
            </a:r>
          </a:p>
          <a:p>
            <a:endParaRPr lang="en-IN" dirty="0"/>
          </a:p>
          <a:p>
            <a:r>
              <a:rPr lang="en-IN" dirty="0" smtClean="0"/>
              <a:t>•Widow category can be target as it has least defaults among all categories.</a:t>
            </a:r>
          </a:p>
          <a:p>
            <a:endParaRPr lang="en-IN" dirty="0" smtClean="0"/>
          </a:p>
          <a:p>
            <a:r>
              <a:rPr lang="en-IN" dirty="0" smtClean="0"/>
              <a:t>•Again Approved category is best among all in terms of Family Status also.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7" y="483326"/>
            <a:ext cx="8763354" cy="4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77333" y="4750525"/>
            <a:ext cx="10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- Highest number of defaults in current loan are made by clients who are young with unused previous loan offer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•Old people have least default rate across all Contract types.</a:t>
            </a:r>
          </a:p>
          <a:p>
            <a:endParaRPr lang="en-IN" dirty="0" smtClean="0"/>
          </a:p>
          <a:p>
            <a:r>
              <a:rPr lang="en-IN" dirty="0" smtClean="0"/>
              <a:t>• Young age across all contract type has higher default rate as compared to all the others age groups.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1" y="569117"/>
            <a:ext cx="8823280" cy="401594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55AA"/>
                </a:solidFill>
                <a:effectLst/>
                <a:latin typeface="inherit"/>
                <a:cs typeface="Courier New" panose="02070309020205020404" pitchFamily="49" charset="0"/>
              </a:rPr>
              <a:t>- Highest number of defaults in current loan are made by clients who are young with unused previous loan offer.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55AA"/>
                </a:solidFill>
                <a:effectLst/>
                <a:latin typeface="inherit"/>
                <a:cs typeface="Courier New" panose="02070309020205020404" pitchFamily="49" charset="0"/>
              </a:rPr>
              <a:t>- Highest number of defaults in current loan are made by clients who are young with unused previous loan offer.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5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55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 </a:t>
            </a:r>
            <a:r>
              <a:rPr lang="en-IN" dirty="0" smtClean="0"/>
              <a:t>Clients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25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Category </a:t>
            </a:r>
            <a:r>
              <a:rPr lang="en-IN" dirty="0"/>
              <a:t>or group that bank can target or approve loan for them. </a:t>
            </a:r>
            <a:r>
              <a:rPr lang="en-IN" dirty="0" smtClean="0"/>
              <a:t>(Minimal chances of Default)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• Old Age Group </a:t>
            </a:r>
            <a:r>
              <a:rPr lang="en-IN" dirty="0" smtClean="0"/>
              <a:t>Clients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State servant Clients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High income category Clients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Female clients in old age </a:t>
            </a:r>
            <a:r>
              <a:rPr lang="en-IN" dirty="0" smtClean="0"/>
              <a:t>Group.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Client having higher education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Clients with previous loan status as </a:t>
            </a:r>
            <a:r>
              <a:rPr lang="en-IN" dirty="0" smtClean="0"/>
              <a:t>approved.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smtClean="0"/>
              <a:t>Widow </a:t>
            </a:r>
            <a:r>
              <a:rPr lang="en-IN" dirty="0"/>
              <a:t>who has unused previous loan </a:t>
            </a:r>
            <a:r>
              <a:rPr lang="en-IN"/>
              <a:t>status</a:t>
            </a:r>
            <a:r>
              <a:rPr lang="en-IN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9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Risky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Category </a:t>
            </a:r>
            <a:r>
              <a:rPr lang="en-IN" dirty="0"/>
              <a:t>or group that bank can avoid to approve loans as these </a:t>
            </a:r>
            <a:r>
              <a:rPr lang="en-IN" dirty="0" smtClean="0"/>
              <a:t>clients(High chances </a:t>
            </a:r>
            <a:r>
              <a:rPr lang="en-IN" dirty="0"/>
              <a:t>of Default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- Client having Lower secondary education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 Male clients with civil marriage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 Clients with previous loan status as cancelled or refused.</a:t>
            </a:r>
          </a:p>
        </p:txBody>
      </p:sp>
    </p:spTree>
    <p:extLst>
      <p:ext uri="{BB962C8B-B14F-4D97-AF65-F5344CB8AC3E}">
        <p14:creationId xmlns:p14="http://schemas.microsoft.com/office/powerpoint/2010/main" val="125567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Current Application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221360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24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39079"/>
            <a:ext cx="4560872" cy="3972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53" y="424150"/>
            <a:ext cx="4300134" cy="40871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7334" y="4905984"/>
            <a:ext cx="9227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</a:t>
            </a:r>
            <a:r>
              <a:rPr lang="en-IN" dirty="0" smtClean="0"/>
              <a:t>Clients are highest number of defaulters from Income category  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Clients with qualification of Secondary education </a:t>
            </a:r>
            <a:r>
              <a:rPr lang="en-IN" dirty="0"/>
              <a:t>are highest number of defaulters from </a:t>
            </a:r>
            <a:r>
              <a:rPr lang="en-IN" dirty="0" smtClean="0"/>
              <a:t>Education </a:t>
            </a:r>
            <a:r>
              <a:rPr lang="en-IN" dirty="0"/>
              <a:t>category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62993"/>
            <a:ext cx="8191275" cy="698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Category of Defaulters based on income and education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6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9" y="609600"/>
            <a:ext cx="5864061" cy="4615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37" y="609600"/>
            <a:ext cx="5511883" cy="44065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3762" y="5225428"/>
            <a:ext cx="8945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Proportion of Male category is higher in defaults as compared to females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Proportion of Default increases in Age.</a:t>
            </a:r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890" y="139052"/>
            <a:ext cx="8191275" cy="698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Proportion </a:t>
            </a:r>
            <a:r>
              <a:rPr lang="en-IN" dirty="0"/>
              <a:t>of Defaulters based on </a:t>
            </a:r>
            <a:r>
              <a:rPr lang="en-IN" dirty="0" smtClean="0"/>
              <a:t>gender </a:t>
            </a:r>
            <a:r>
              <a:rPr lang="en-IN" dirty="0"/>
              <a:t>and </a:t>
            </a:r>
            <a:r>
              <a:rPr lang="en-IN" dirty="0" smtClean="0"/>
              <a:t>Age Groups</a:t>
            </a:r>
          </a:p>
        </p:txBody>
      </p:sp>
    </p:spTree>
    <p:extLst>
      <p:ext uri="{BB962C8B-B14F-4D97-AF65-F5344CB8AC3E}">
        <p14:creationId xmlns:p14="http://schemas.microsoft.com/office/powerpoint/2010/main" val="235202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820150" cy="3686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4692" y="4905984"/>
            <a:ext cx="1072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dirty="0" smtClean="0"/>
              <a:t>Young </a:t>
            </a:r>
            <a:r>
              <a:rPr lang="en-IN" dirty="0"/>
              <a:t>people </a:t>
            </a:r>
            <a:r>
              <a:rPr lang="en-IN" dirty="0" smtClean="0"/>
              <a:t>are highest </a:t>
            </a:r>
            <a:r>
              <a:rPr lang="en-IN" dirty="0"/>
              <a:t>number of defaulters from </a:t>
            </a:r>
            <a:r>
              <a:rPr lang="en-IN" dirty="0" smtClean="0"/>
              <a:t>Age </a:t>
            </a:r>
            <a:r>
              <a:rPr lang="en-IN" dirty="0"/>
              <a:t>category 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Low income group </a:t>
            </a:r>
            <a:r>
              <a:rPr lang="en-IN" dirty="0" smtClean="0"/>
              <a:t>clients </a:t>
            </a:r>
            <a:r>
              <a:rPr lang="en-IN" dirty="0"/>
              <a:t>are highest number of defaulters from </a:t>
            </a:r>
            <a:r>
              <a:rPr lang="en-IN" dirty="0" smtClean="0"/>
              <a:t>Income </a:t>
            </a:r>
            <a:r>
              <a:rPr lang="en-IN" dirty="0"/>
              <a:t>category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• Old Age group is recommended group as they have less number of defaults regardless of 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Age and Credit amount are inversely </a:t>
            </a:r>
            <a:r>
              <a:rPr lang="en-IN" dirty="0" smtClean="0"/>
              <a:t>proportional. Chances </a:t>
            </a:r>
            <a:r>
              <a:rPr lang="en-IN" dirty="0"/>
              <a:t>of defaults are higher for low and medium credit amount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• Young clients with low and medium credit amount are more likely to </a:t>
            </a:r>
            <a:r>
              <a:rPr lang="en-IN" dirty="0" smtClean="0"/>
              <a:t>default.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•Young Clients with low and medium credit amount posses high chance of default.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867775" cy="38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dirty="0" smtClean="0"/>
              <a:t>Male </a:t>
            </a:r>
            <a:r>
              <a:rPr lang="en-IN" dirty="0"/>
              <a:t>clients with lower secondary and Secondary education are more likely to default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•Clients with high lower secondary education posses high rate of default.</a:t>
            </a:r>
          </a:p>
          <a:p>
            <a:endParaRPr lang="en-IN" dirty="0" smtClean="0"/>
          </a:p>
          <a:p>
            <a:r>
              <a:rPr lang="en-IN" dirty="0" smtClean="0"/>
              <a:t>•Female Category is recommended category on basis of Education also number of defaulters are same across all education groups.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87829"/>
            <a:ext cx="8858552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dirty="0" smtClean="0"/>
              <a:t>Young Category is risky as it posses high rate of default for both genders.</a:t>
            </a:r>
          </a:p>
          <a:p>
            <a:endParaRPr lang="en-IN" dirty="0" smtClean="0"/>
          </a:p>
          <a:p>
            <a:r>
              <a:rPr lang="en-IN" dirty="0" smtClean="0"/>
              <a:t>•Female category is again the recommend group on basis of Age group also.</a:t>
            </a:r>
          </a:p>
          <a:p>
            <a:endParaRPr lang="en-IN" dirty="0" smtClean="0"/>
          </a:p>
          <a:p>
            <a:r>
              <a:rPr lang="en-IN" dirty="0" smtClean="0"/>
              <a:t>•Old Aged Female is the safest group as it has least chance of default whereas young male category is the most risky..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09600"/>
            <a:ext cx="8701797" cy="39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Previous </a:t>
            </a:r>
            <a:r>
              <a:rPr lang="en-IN" dirty="0"/>
              <a:t>Application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242976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757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inherit</vt:lpstr>
      <vt:lpstr>Trebuchet MS</vt:lpstr>
      <vt:lpstr>Wingdings 3</vt:lpstr>
      <vt:lpstr>Facet</vt:lpstr>
      <vt:lpstr>Credit EDA Case Study </vt:lpstr>
      <vt:lpstr>Current Application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Application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Safe Clients </vt:lpstr>
      <vt:lpstr>Risky Clients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VIJAY RANGVANI</dc:creator>
  <cp:lastModifiedBy>VIJAY RANGVANI</cp:lastModifiedBy>
  <cp:revision>30</cp:revision>
  <dcterms:created xsi:type="dcterms:W3CDTF">2021-12-01T13:32:25Z</dcterms:created>
  <dcterms:modified xsi:type="dcterms:W3CDTF">2021-12-01T16:19:59Z</dcterms:modified>
</cp:coreProperties>
</file>