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80" r:id="rId4"/>
    <p:sldId id="281" r:id="rId5"/>
    <p:sldId id="265" r:id="rId6"/>
    <p:sldId id="267" r:id="rId7"/>
    <p:sldId id="266" r:id="rId8"/>
    <p:sldId id="264" r:id="rId9"/>
    <p:sldId id="268" r:id="rId10"/>
    <p:sldId id="269" r:id="rId11"/>
    <p:sldId id="275" r:id="rId12"/>
    <p:sldId id="276" r:id="rId13"/>
    <p:sldId id="279" r:id="rId14"/>
    <p:sldId id="25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3DA2F5-7242-47A6-8530-7828A0379B1B}">
          <p14:sldIdLst>
            <p14:sldId id="256"/>
            <p14:sldId id="260"/>
            <p14:sldId id="280"/>
            <p14:sldId id="281"/>
            <p14:sldId id="265"/>
            <p14:sldId id="267"/>
            <p14:sldId id="266"/>
            <p14:sldId id="264"/>
            <p14:sldId id="268"/>
            <p14:sldId id="269"/>
            <p14:sldId id="275"/>
            <p14:sldId id="276"/>
            <p14:sldId id="279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Leads Scoring </a:t>
            </a:r>
            <a:r>
              <a:rPr lang="en-IN" dirty="0"/>
              <a:t>Case Study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By – </a:t>
            </a:r>
            <a:r>
              <a:rPr lang="sv-SE" dirty="0" smtClean="0"/>
              <a:t>Vijaykumar Rangvani</a:t>
            </a:r>
          </a:p>
          <a:p>
            <a:r>
              <a:rPr lang="sv-SE" dirty="0"/>
              <a:t>Shruti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14692" y="4905984"/>
            <a:ext cx="83594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err="1" smtClean="0"/>
              <a:t>Email,SMS</a:t>
            </a:r>
            <a:r>
              <a:rPr lang="en-IN" dirty="0" smtClean="0"/>
              <a:t> </a:t>
            </a:r>
            <a:r>
              <a:rPr lang="en-IN" dirty="0"/>
              <a:t>and chat conversion activities helps to produce higher number of leads </a:t>
            </a:r>
            <a:endParaRPr lang="en-IN" dirty="0" smtClean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smtClean="0"/>
              <a:t>Conversion </a:t>
            </a:r>
            <a:r>
              <a:rPr lang="en-IN" dirty="0"/>
              <a:t>Rate is best for SMS and Email conversion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- Conversion Rate can be improved for visitors that engage in Chat conversion.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39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9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406" y="4879859"/>
            <a:ext cx="8157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- </a:t>
            </a:r>
            <a:r>
              <a:rPr lang="en-IN" dirty="0"/>
              <a:t>Google and Direct Traffic generates higher number of leads </a:t>
            </a:r>
          </a:p>
          <a:p>
            <a:endParaRPr lang="en-IN" dirty="0" smtClean="0"/>
          </a:p>
          <a:p>
            <a:r>
              <a:rPr lang="en-IN" dirty="0" smtClean="0"/>
              <a:t>- Conversion </a:t>
            </a:r>
            <a:r>
              <a:rPr lang="en-IN" dirty="0"/>
              <a:t>Rate is also quite for Google and Direct Traffic generated leads.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- Reference and website as lead source are less in proportion but has good conversion rate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6" y="734377"/>
            <a:ext cx="9322893" cy="38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7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21299" y="5114991"/>
            <a:ext cx="7909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Conversion </a:t>
            </a:r>
            <a:r>
              <a:rPr lang="en-IN" dirty="0"/>
              <a:t>rate is higher for users with more time spent on </a:t>
            </a:r>
            <a:r>
              <a:rPr lang="en-IN" dirty="0" smtClean="0"/>
              <a:t>website</a:t>
            </a:r>
          </a:p>
          <a:p>
            <a:endParaRPr lang="en-IN" dirty="0"/>
          </a:p>
          <a:p>
            <a:r>
              <a:rPr lang="en-IN" dirty="0"/>
              <a:t>- </a:t>
            </a:r>
            <a:r>
              <a:rPr lang="en-IN" dirty="0" smtClean="0"/>
              <a:t>  </a:t>
            </a:r>
            <a:r>
              <a:rPr lang="en-IN" dirty="0" err="1" smtClean="0"/>
              <a:t>Enganging</a:t>
            </a:r>
            <a:r>
              <a:rPr lang="en-IN" dirty="0" smtClean="0"/>
              <a:t> </a:t>
            </a:r>
            <a:r>
              <a:rPr lang="en-IN" dirty="0"/>
              <a:t>UI can be developed for Website so that users spend more time.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418011"/>
            <a:ext cx="83210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55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4651"/>
            <a:ext cx="8596668" cy="1320800"/>
          </a:xfrm>
        </p:spPr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6491"/>
            <a:ext cx="8596668" cy="54811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800" dirty="0"/>
              <a:t>It was found that the variables that mattered the most in the potential buyers are (</a:t>
            </a:r>
            <a:r>
              <a:rPr lang="en-IN" sz="3800" dirty="0" smtClean="0"/>
              <a:t>In descending </a:t>
            </a:r>
            <a:r>
              <a:rPr lang="en-IN" sz="3800" dirty="0"/>
              <a:t>order) :</a:t>
            </a:r>
          </a:p>
          <a:p>
            <a:r>
              <a:rPr lang="en-IN" sz="3800" dirty="0" smtClean="0"/>
              <a:t>The </a:t>
            </a:r>
            <a:r>
              <a:rPr lang="en-IN" sz="3800" dirty="0"/>
              <a:t>total time spend on the Website</a:t>
            </a:r>
            <a:r>
              <a:rPr lang="en-IN" sz="3800" dirty="0" smtClean="0"/>
              <a:t>.</a:t>
            </a:r>
          </a:p>
          <a:p>
            <a:r>
              <a:rPr lang="en-IN" sz="3800" dirty="0" smtClean="0"/>
              <a:t>Total </a:t>
            </a:r>
            <a:r>
              <a:rPr lang="en-IN" sz="3800" dirty="0"/>
              <a:t>number of visits.</a:t>
            </a:r>
          </a:p>
          <a:p>
            <a:r>
              <a:rPr lang="en-IN" sz="3800" dirty="0" smtClean="0"/>
              <a:t>When </a:t>
            </a:r>
            <a:r>
              <a:rPr lang="en-IN" sz="3800" dirty="0"/>
              <a:t>the lead source was:</a:t>
            </a:r>
          </a:p>
          <a:p>
            <a:pPr marL="0" indent="0">
              <a:buNone/>
            </a:pPr>
            <a:r>
              <a:rPr lang="en-IN" sz="3800" dirty="0" smtClean="0"/>
              <a:t>          a</a:t>
            </a:r>
            <a:r>
              <a:rPr lang="en-IN" sz="3800" dirty="0"/>
              <a:t>. </a:t>
            </a:r>
            <a:r>
              <a:rPr lang="en-IN" sz="3800" dirty="0" smtClean="0"/>
              <a:t>Google</a:t>
            </a:r>
          </a:p>
          <a:p>
            <a:pPr marL="0" indent="0">
              <a:buNone/>
            </a:pPr>
            <a:r>
              <a:rPr lang="en-IN" sz="3800" dirty="0"/>
              <a:t> </a:t>
            </a:r>
            <a:r>
              <a:rPr lang="en-IN" sz="3800" dirty="0" smtClean="0"/>
              <a:t>         b</a:t>
            </a:r>
            <a:r>
              <a:rPr lang="en-IN" sz="3800" dirty="0"/>
              <a:t>. Direct </a:t>
            </a:r>
            <a:r>
              <a:rPr lang="en-IN" sz="3800" dirty="0" smtClean="0"/>
              <a:t>traffic</a:t>
            </a:r>
          </a:p>
          <a:p>
            <a:pPr marL="0" indent="0">
              <a:buNone/>
            </a:pPr>
            <a:r>
              <a:rPr lang="en-IN" sz="3800" dirty="0"/>
              <a:t> </a:t>
            </a:r>
            <a:r>
              <a:rPr lang="en-IN" sz="3800" dirty="0" smtClean="0"/>
              <a:t>         c</a:t>
            </a:r>
            <a:r>
              <a:rPr lang="en-IN" sz="3800" dirty="0"/>
              <a:t>. </a:t>
            </a:r>
            <a:r>
              <a:rPr lang="en-IN" sz="3800" dirty="0"/>
              <a:t>Organic search</a:t>
            </a:r>
          </a:p>
          <a:p>
            <a:pPr marL="0" indent="0">
              <a:buNone/>
            </a:pPr>
            <a:r>
              <a:rPr lang="en-IN" sz="3800" dirty="0" smtClean="0"/>
              <a:t>          d</a:t>
            </a:r>
            <a:r>
              <a:rPr lang="en-IN" sz="3800" dirty="0"/>
              <a:t>. </a:t>
            </a:r>
            <a:r>
              <a:rPr lang="en-IN" sz="3800" dirty="0" err="1"/>
              <a:t>Welingak</a:t>
            </a:r>
            <a:r>
              <a:rPr lang="en-IN" sz="3800" dirty="0"/>
              <a:t> website</a:t>
            </a:r>
          </a:p>
          <a:p>
            <a:r>
              <a:rPr lang="en-IN" sz="3800" dirty="0" smtClean="0"/>
              <a:t>When </a:t>
            </a:r>
            <a:r>
              <a:rPr lang="en-IN" sz="3800" dirty="0"/>
              <a:t>the last activity </a:t>
            </a:r>
            <a:r>
              <a:rPr lang="en-IN" sz="3800" dirty="0" smtClean="0"/>
              <a:t>was:</a:t>
            </a:r>
          </a:p>
          <a:p>
            <a:pPr marL="0" indent="0">
              <a:buNone/>
            </a:pPr>
            <a:r>
              <a:rPr lang="en-IN" sz="3800" dirty="0"/>
              <a:t> </a:t>
            </a:r>
            <a:r>
              <a:rPr lang="en-IN" sz="3800" dirty="0" smtClean="0"/>
              <a:t>         a</a:t>
            </a:r>
            <a:r>
              <a:rPr lang="en-IN" sz="3800" dirty="0"/>
              <a:t>. </a:t>
            </a:r>
            <a:r>
              <a:rPr lang="en-IN" sz="3800" dirty="0" smtClean="0"/>
              <a:t>SMS</a:t>
            </a:r>
          </a:p>
          <a:p>
            <a:pPr marL="0" indent="0">
              <a:buNone/>
            </a:pPr>
            <a:r>
              <a:rPr lang="en-IN" sz="3800" dirty="0"/>
              <a:t> </a:t>
            </a:r>
            <a:r>
              <a:rPr lang="en-IN" sz="3800" dirty="0" smtClean="0"/>
              <a:t>         b</a:t>
            </a:r>
            <a:r>
              <a:rPr lang="en-IN" sz="3800" dirty="0"/>
              <a:t>. </a:t>
            </a:r>
            <a:r>
              <a:rPr lang="en-IN" sz="3800" dirty="0" err="1"/>
              <a:t>Olark</a:t>
            </a:r>
            <a:r>
              <a:rPr lang="en-IN" sz="3800" dirty="0"/>
              <a:t> chat </a:t>
            </a:r>
            <a:r>
              <a:rPr lang="en-IN" sz="3800" dirty="0" smtClean="0"/>
              <a:t>conversation</a:t>
            </a:r>
          </a:p>
          <a:p>
            <a:r>
              <a:rPr lang="en-IN" sz="3800" dirty="0" smtClean="0"/>
              <a:t>When </a:t>
            </a:r>
            <a:r>
              <a:rPr lang="en-IN" sz="3800" dirty="0"/>
              <a:t>the lead origin is Lead add format.</a:t>
            </a:r>
          </a:p>
          <a:p>
            <a:r>
              <a:rPr lang="en-IN" sz="3800" dirty="0" smtClean="0"/>
              <a:t>When </a:t>
            </a:r>
            <a:r>
              <a:rPr lang="en-IN" sz="3800" dirty="0"/>
              <a:t>their current occupation is as a working professional.</a:t>
            </a:r>
          </a:p>
          <a:p>
            <a:pPr marL="0" indent="0">
              <a:buNone/>
            </a:pPr>
            <a:endParaRPr lang="en-IN" sz="3800" dirty="0" smtClean="0"/>
          </a:p>
          <a:p>
            <a:pPr marL="0" indent="0">
              <a:buNone/>
            </a:pPr>
            <a:r>
              <a:rPr lang="en-IN" sz="3800" dirty="0" smtClean="0"/>
              <a:t>Keeping </a:t>
            </a:r>
            <a:r>
              <a:rPr lang="en-IN" sz="3800" dirty="0"/>
              <a:t>these in </a:t>
            </a:r>
            <a:r>
              <a:rPr lang="en-IN" sz="3800" dirty="0" smtClean="0"/>
              <a:t>consideration </a:t>
            </a:r>
            <a:r>
              <a:rPr lang="en-IN" sz="3800" dirty="0"/>
              <a:t>the X Education can </a:t>
            </a:r>
            <a:r>
              <a:rPr lang="en-IN" sz="3800" dirty="0" smtClean="0"/>
              <a:t>increase the business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89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24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1411"/>
            <a:ext cx="8596668" cy="3317102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 smtClean="0"/>
              <a:t>X </a:t>
            </a:r>
            <a:r>
              <a:rPr lang="en-IN" dirty="0"/>
              <a:t>Education sells online courses to industry professionals.</a:t>
            </a:r>
          </a:p>
          <a:p>
            <a:r>
              <a:rPr lang="en-IN" dirty="0" smtClean="0"/>
              <a:t>X Education </a:t>
            </a:r>
            <a:r>
              <a:rPr lang="en-IN" dirty="0"/>
              <a:t>gets a lot of leads, its lead conversion rate is very poor. For example, </a:t>
            </a:r>
            <a:r>
              <a:rPr lang="en-IN" dirty="0" smtClean="0"/>
              <a:t>if, say</a:t>
            </a:r>
            <a:r>
              <a:rPr lang="en-IN" dirty="0"/>
              <a:t>, they acquire 100 leads in a day, only about 30 of them are converted.</a:t>
            </a:r>
          </a:p>
          <a:p>
            <a:r>
              <a:rPr lang="en-IN" dirty="0" smtClean="0"/>
              <a:t>To </a:t>
            </a:r>
            <a:r>
              <a:rPr lang="en-IN" dirty="0"/>
              <a:t>make this process more efficient, the company wishes to identify the </a:t>
            </a:r>
            <a:r>
              <a:rPr lang="en-IN" dirty="0" smtClean="0"/>
              <a:t>most  potential </a:t>
            </a:r>
            <a:r>
              <a:rPr lang="en-IN" dirty="0"/>
              <a:t>leads, also known as ‘Hot Leads’.</a:t>
            </a:r>
          </a:p>
          <a:p>
            <a:r>
              <a:rPr lang="en-IN" dirty="0" smtClean="0"/>
              <a:t>If </a:t>
            </a:r>
            <a:r>
              <a:rPr lang="en-IN" dirty="0"/>
              <a:t>they successfully identify this set of leads, the lead conversion rate should go up </a:t>
            </a:r>
            <a:r>
              <a:rPr lang="en-IN" dirty="0" smtClean="0"/>
              <a:t>as the </a:t>
            </a:r>
            <a:r>
              <a:rPr lang="en-IN" dirty="0"/>
              <a:t>sales team will now be focusing more on communicating with the potential </a:t>
            </a:r>
            <a:r>
              <a:rPr lang="en-IN" dirty="0" smtClean="0"/>
              <a:t>leads rather </a:t>
            </a:r>
            <a:r>
              <a:rPr lang="en-IN" dirty="0"/>
              <a:t>than making calls to everyone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4268512"/>
            <a:ext cx="8596668" cy="683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Business Objective: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610323"/>
            <a:ext cx="8596668" cy="21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r>
              <a:rPr lang="en-IN" dirty="0" smtClean="0"/>
              <a:t>X </a:t>
            </a:r>
            <a:r>
              <a:rPr lang="en-IN" dirty="0"/>
              <a:t>education wants to know most promising leads.</a:t>
            </a:r>
          </a:p>
          <a:p>
            <a:r>
              <a:rPr lang="en-IN" dirty="0" smtClean="0"/>
              <a:t>For </a:t>
            </a:r>
            <a:r>
              <a:rPr lang="en-IN" dirty="0"/>
              <a:t>that they want to build a Model which identifies the hot leads.</a:t>
            </a:r>
          </a:p>
          <a:p>
            <a:r>
              <a:rPr lang="en-IN" dirty="0" smtClean="0"/>
              <a:t>Deployment </a:t>
            </a:r>
            <a:r>
              <a:rPr lang="en-IN" dirty="0"/>
              <a:t>of the model for the future use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1360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en-IN" dirty="0"/>
              <a:t>Solution Methodology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132"/>
            <a:ext cx="8596668" cy="4370839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Stages in making a model </a:t>
            </a:r>
          </a:p>
          <a:p>
            <a:pPr marL="0" indent="0">
              <a:buNone/>
            </a:pPr>
            <a:r>
              <a:rPr lang="en-IN" dirty="0" smtClean="0"/>
              <a:t>        1</a:t>
            </a:r>
            <a:r>
              <a:rPr lang="en-IN" dirty="0"/>
              <a:t>. Data Gathering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2</a:t>
            </a:r>
            <a:r>
              <a:rPr lang="en-IN" dirty="0"/>
              <a:t>. Data Cleaning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3</a:t>
            </a:r>
            <a:r>
              <a:rPr lang="en-IN" dirty="0"/>
              <a:t>. Exploratory Data Analysis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4</a:t>
            </a:r>
            <a:r>
              <a:rPr lang="en-IN" dirty="0"/>
              <a:t>. Data Preparation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5</a:t>
            </a:r>
            <a:r>
              <a:rPr lang="en-IN" dirty="0"/>
              <a:t>. Model Building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6</a:t>
            </a:r>
            <a:r>
              <a:rPr lang="en-IN" dirty="0"/>
              <a:t>. Model Evaluation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84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12" name="Rectangle 11"/>
          <p:cNvSpPr/>
          <p:nvPr/>
        </p:nvSpPr>
        <p:spPr>
          <a:xfrm>
            <a:off x="677334" y="5284807"/>
            <a:ext cx="9227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Visitors </a:t>
            </a:r>
            <a:r>
              <a:rPr lang="en-IN" dirty="0"/>
              <a:t>with Specialization in </a:t>
            </a:r>
            <a:r>
              <a:rPr lang="en-IN" dirty="0" err="1"/>
              <a:t>managment</a:t>
            </a:r>
            <a:r>
              <a:rPr lang="en-IN" dirty="0"/>
              <a:t> generates higher number of leads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Conversion </a:t>
            </a:r>
            <a:r>
              <a:rPr lang="en-IN" dirty="0"/>
              <a:t>Rate is for Visitors with Specialization in </a:t>
            </a:r>
            <a:r>
              <a:rPr lang="en-IN" dirty="0" err="1"/>
              <a:t>managment</a:t>
            </a:r>
            <a:r>
              <a:rPr lang="en-IN" dirty="0"/>
              <a:t> skills.</a:t>
            </a:r>
            <a:endParaRPr lang="en-IN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62993"/>
            <a:ext cx="8191275" cy="698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000" dirty="0" smtClean="0"/>
              <a:t>Specialization</a:t>
            </a:r>
            <a:endParaRPr lang="en-IN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7" y="609600"/>
            <a:ext cx="8524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3762" y="5225428"/>
            <a:ext cx="8945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Visitors </a:t>
            </a:r>
            <a:r>
              <a:rPr lang="en-IN" dirty="0"/>
              <a:t>that are </a:t>
            </a:r>
            <a:r>
              <a:rPr lang="en-IN" dirty="0" err="1"/>
              <a:t>umemployed</a:t>
            </a:r>
            <a:r>
              <a:rPr lang="en-IN" dirty="0"/>
              <a:t> generates higher number of leads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Conversion </a:t>
            </a:r>
            <a:r>
              <a:rPr lang="en-IN" dirty="0"/>
              <a:t>Rate is good for </a:t>
            </a:r>
            <a:r>
              <a:rPr lang="en-IN" dirty="0" err="1"/>
              <a:t>umemployed</a:t>
            </a:r>
            <a:r>
              <a:rPr lang="en-IN" dirty="0"/>
              <a:t> as well as for working </a:t>
            </a:r>
            <a:r>
              <a:rPr lang="en-IN" dirty="0" err="1"/>
              <a:t>proessionals</a:t>
            </a:r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5890" y="139052"/>
            <a:ext cx="8191275" cy="698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current occupation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9" y="837602"/>
            <a:ext cx="8916360" cy="37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2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14692" y="4905984"/>
            <a:ext cx="10723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Visitors </a:t>
            </a:r>
            <a:r>
              <a:rPr lang="en-IN" dirty="0"/>
              <a:t>that have course joining motive as better career generates higher number of </a:t>
            </a:r>
            <a:r>
              <a:rPr lang="en-IN" dirty="0" smtClean="0"/>
              <a:t>leads</a:t>
            </a:r>
          </a:p>
          <a:p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- Conversion Rate is also quite for such visitors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610600" cy="38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14692" y="4905984"/>
            <a:ext cx="10723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API </a:t>
            </a:r>
            <a:r>
              <a:rPr lang="en-IN" dirty="0"/>
              <a:t>and Landing Page are major sources for generating higher number of leads </a:t>
            </a:r>
            <a:endParaRPr lang="en-IN" dirty="0" smtClean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smtClean="0"/>
              <a:t>Conversion </a:t>
            </a:r>
            <a:r>
              <a:rPr lang="en-IN" dirty="0"/>
              <a:t>Rate is also good for both the API and Landing </a:t>
            </a:r>
            <a:r>
              <a:rPr lang="en-IN" dirty="0" smtClean="0"/>
              <a:t>Page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r>
              <a:rPr lang="en-IN" dirty="0"/>
              <a:t>- Conversion Rate is very good for Lead Add form but it is very less in terms of proportion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92" y="609600"/>
            <a:ext cx="8659310" cy="38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9" name="Rectangle 8"/>
          <p:cNvSpPr/>
          <p:nvPr/>
        </p:nvSpPr>
        <p:spPr>
          <a:xfrm>
            <a:off x="614692" y="4905984"/>
            <a:ext cx="86593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Visitors </a:t>
            </a:r>
            <a:r>
              <a:rPr lang="en-IN" dirty="0"/>
              <a:t>with Last Activity status as modified</a:t>
            </a:r>
            <a:r>
              <a:rPr lang="en-IN" dirty="0" smtClean="0"/>
              <a:t>, opening </a:t>
            </a:r>
            <a:r>
              <a:rPr lang="en-IN" dirty="0"/>
              <a:t>email, SMS Sent brings higher number of leads as compared to </a:t>
            </a:r>
            <a:r>
              <a:rPr lang="en-IN" dirty="0" smtClean="0"/>
              <a:t>others</a:t>
            </a:r>
          </a:p>
          <a:p>
            <a:endParaRPr lang="en-IN" dirty="0"/>
          </a:p>
          <a:p>
            <a:r>
              <a:rPr lang="en-IN" dirty="0"/>
              <a:t>- </a:t>
            </a:r>
            <a:r>
              <a:rPr lang="en-IN" dirty="0" smtClean="0"/>
              <a:t>  Conversion </a:t>
            </a:r>
            <a:r>
              <a:rPr lang="en-IN" dirty="0"/>
              <a:t>Rate is best for SMS Sent category visitors among the mentioned three activities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38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59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558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Leads Scoring Case Study </vt:lpstr>
      <vt:lpstr>Problem Statement</vt:lpstr>
      <vt:lpstr>Solution Methodology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VIJAY RANGVANI</dc:creator>
  <cp:lastModifiedBy>VIJAY RANGVANI</cp:lastModifiedBy>
  <cp:revision>37</cp:revision>
  <dcterms:created xsi:type="dcterms:W3CDTF">2021-12-01T13:32:25Z</dcterms:created>
  <dcterms:modified xsi:type="dcterms:W3CDTF">2022-02-09T12:24:29Z</dcterms:modified>
</cp:coreProperties>
</file>