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53"/>
  </p:notesMasterIdLst>
  <p:sldIdLst>
    <p:sldId id="256" r:id="rId2"/>
    <p:sldId id="302" r:id="rId3"/>
    <p:sldId id="303" r:id="rId4"/>
    <p:sldId id="304" r:id="rId5"/>
    <p:sldId id="305" r:id="rId6"/>
    <p:sldId id="306" r:id="rId7"/>
    <p:sldId id="307" r:id="rId8"/>
    <p:sldId id="308" r:id="rId9"/>
    <p:sldId id="309" r:id="rId10"/>
    <p:sldId id="310" r:id="rId11"/>
    <p:sldId id="311" r:id="rId12"/>
    <p:sldId id="312" r:id="rId13"/>
    <p:sldId id="313" r:id="rId14"/>
    <p:sldId id="314" r:id="rId15"/>
    <p:sldId id="315" r:id="rId16"/>
    <p:sldId id="316" r:id="rId17"/>
    <p:sldId id="317" r:id="rId18"/>
    <p:sldId id="318" r:id="rId19"/>
    <p:sldId id="319" r:id="rId20"/>
    <p:sldId id="320" r:id="rId21"/>
    <p:sldId id="321" r:id="rId22"/>
    <p:sldId id="363" r:id="rId23"/>
    <p:sldId id="322" r:id="rId24"/>
    <p:sldId id="323" r:id="rId25"/>
    <p:sldId id="324" r:id="rId26"/>
    <p:sldId id="325" r:id="rId27"/>
    <p:sldId id="358" r:id="rId28"/>
    <p:sldId id="367" r:id="rId29"/>
    <p:sldId id="359" r:id="rId30"/>
    <p:sldId id="360" r:id="rId31"/>
    <p:sldId id="361" r:id="rId32"/>
    <p:sldId id="327" r:id="rId33"/>
    <p:sldId id="368" r:id="rId34"/>
    <p:sldId id="331" r:id="rId35"/>
    <p:sldId id="364" r:id="rId36"/>
    <p:sldId id="332" r:id="rId37"/>
    <p:sldId id="333" r:id="rId38"/>
    <p:sldId id="334" r:id="rId39"/>
    <p:sldId id="369" r:id="rId40"/>
    <p:sldId id="351" r:id="rId41"/>
    <p:sldId id="352" r:id="rId42"/>
    <p:sldId id="353" r:id="rId43"/>
    <p:sldId id="370" r:id="rId44"/>
    <p:sldId id="371" r:id="rId45"/>
    <p:sldId id="374" r:id="rId46"/>
    <p:sldId id="372" r:id="rId47"/>
    <p:sldId id="373" r:id="rId48"/>
    <p:sldId id="375" r:id="rId49"/>
    <p:sldId id="344" r:id="rId50"/>
    <p:sldId id="298" r:id="rId51"/>
    <p:sldId id="300" r:id="rId52"/>
  </p:sldIdLst>
  <p:sldSz cx="9144000" cy="5143500" type="screen16x9"/>
  <p:notesSz cx="6858000" cy="9144000"/>
  <p:embeddedFontLst>
    <p:embeddedFont>
      <p:font typeface="Lato" charset="0"/>
      <p:regular r:id="rId54"/>
      <p:bold r:id="rId55"/>
      <p:italic r:id="rId56"/>
      <p:boldItalic r:id="rId57"/>
    </p:embeddedFont>
    <p:embeddedFont>
      <p:font typeface="Calibri" pitchFamily="34"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10" d="100"/>
          <a:sy n="110" d="100"/>
        </p:scale>
        <p:origin x="-216" y="228"/>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2.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61"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7.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93a3929d5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93a3929d5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4052672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93a3929d5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93a3929d5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4052672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93a3929d5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93a3929d5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4052672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93a3929d5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93a3929d5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40526727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6f07a65502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1" name="Google Shape;431;g6f07a65502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6f07a65502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1" name="Google Shape;441;g6f07a65502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793a3929d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793a3929d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2839204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93a3929d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93a3929d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2310289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93a3929d5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93a3929d5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3303840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93a3929d5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93a3929d5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4052672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93a3929d5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93a3929d5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4052672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93a3929d5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93a3929d5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4052672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93a3929d5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93a3929d5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4052672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93a3929d5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93a3929d5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4052672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Blank">
  <p:cSld name="1_Blank">
    <p:spTree>
      <p:nvGrpSpPr>
        <p:cNvPr id="1" name="Shape 63"/>
        <p:cNvGrpSpPr/>
        <p:nvPr/>
      </p:nvGrpSpPr>
      <p:grpSpPr>
        <a:xfrm>
          <a:off x="0" y="0"/>
          <a:ext cx="0" cy="0"/>
          <a:chOff x="0" y="0"/>
          <a:chExt cx="0" cy="0"/>
        </a:xfrm>
      </p:grpSpPr>
      <p:sp>
        <p:nvSpPr>
          <p:cNvPr id="64" name="Google Shape;64;p15"/>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65" name="Google Shape;65;p15"/>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66" name="Google Shape;66;p15"/>
          <p:cNvSpPr txBox="1">
            <a:spLocks noGrp="1"/>
          </p:cNvSpPr>
          <p:nvPr>
            <p:ph type="sldNum" idx="12"/>
          </p:nvPr>
        </p:nvSpPr>
        <p:spPr>
          <a:xfrm>
            <a:off x="8472458" y="4663217"/>
            <a:ext cx="548700" cy="393600"/>
          </a:xfrm>
          <a:prstGeom prst="rect">
            <a:avLst/>
          </a:prstGeom>
          <a:noFill/>
          <a:ln>
            <a:noFill/>
          </a:ln>
        </p:spPr>
        <p:txBody>
          <a:bodyPr spcFirstLastPara="1" wrap="square" lIns="0" tIns="0" rIns="0" bIns="0" anchor="ctr" anchorCtr="0">
            <a:noAutofit/>
          </a:bodyPr>
          <a:lstStyle>
            <a:lvl1pPr marL="25214" marR="0" lvl="0" indent="0" algn="r" rtl="0">
              <a:lnSpc>
                <a:spcPct val="108221"/>
              </a:lnSpc>
              <a:spcBef>
                <a:spcPts val="0"/>
              </a:spcBef>
              <a:spcAft>
                <a:spcPts val="0"/>
              </a:spcAft>
              <a:buClr>
                <a:srgbClr val="000000"/>
              </a:buClr>
              <a:buSzPts val="596"/>
              <a:buFont typeface="Arial"/>
              <a:buNone/>
              <a:defRPr sz="596" b="0" i="0" u="none" strike="noStrike" cap="none">
                <a:solidFill>
                  <a:srgbClr val="4056AD"/>
                </a:solidFill>
                <a:latin typeface="Arial"/>
                <a:ea typeface="Arial"/>
                <a:cs typeface="Arial"/>
                <a:sym typeface="Arial"/>
              </a:defRPr>
            </a:lvl1pPr>
            <a:lvl2pPr marL="25214" marR="0" lvl="1" indent="0" algn="r" rtl="0">
              <a:lnSpc>
                <a:spcPct val="108221"/>
              </a:lnSpc>
              <a:spcBef>
                <a:spcPts val="0"/>
              </a:spcBef>
              <a:spcAft>
                <a:spcPts val="0"/>
              </a:spcAft>
              <a:buClr>
                <a:srgbClr val="000000"/>
              </a:buClr>
              <a:buSzPts val="596"/>
              <a:buFont typeface="Arial"/>
              <a:buNone/>
              <a:defRPr sz="596" b="0" i="0" u="none" strike="noStrike" cap="none">
                <a:solidFill>
                  <a:srgbClr val="4056AD"/>
                </a:solidFill>
                <a:latin typeface="Arial"/>
                <a:ea typeface="Arial"/>
                <a:cs typeface="Arial"/>
                <a:sym typeface="Arial"/>
              </a:defRPr>
            </a:lvl2pPr>
            <a:lvl3pPr marL="25214" marR="0" lvl="2" indent="0" algn="r" rtl="0">
              <a:lnSpc>
                <a:spcPct val="108221"/>
              </a:lnSpc>
              <a:spcBef>
                <a:spcPts val="0"/>
              </a:spcBef>
              <a:spcAft>
                <a:spcPts val="0"/>
              </a:spcAft>
              <a:buClr>
                <a:srgbClr val="000000"/>
              </a:buClr>
              <a:buSzPts val="596"/>
              <a:buFont typeface="Arial"/>
              <a:buNone/>
              <a:defRPr sz="596" b="0" i="0" u="none" strike="noStrike" cap="none">
                <a:solidFill>
                  <a:srgbClr val="4056AD"/>
                </a:solidFill>
                <a:latin typeface="Arial"/>
                <a:ea typeface="Arial"/>
                <a:cs typeface="Arial"/>
                <a:sym typeface="Arial"/>
              </a:defRPr>
            </a:lvl3pPr>
            <a:lvl4pPr marL="25214" marR="0" lvl="3" indent="0" algn="r" rtl="0">
              <a:lnSpc>
                <a:spcPct val="108221"/>
              </a:lnSpc>
              <a:spcBef>
                <a:spcPts val="0"/>
              </a:spcBef>
              <a:spcAft>
                <a:spcPts val="0"/>
              </a:spcAft>
              <a:buClr>
                <a:srgbClr val="000000"/>
              </a:buClr>
              <a:buSzPts val="596"/>
              <a:buFont typeface="Arial"/>
              <a:buNone/>
              <a:defRPr sz="596" b="0" i="0" u="none" strike="noStrike" cap="none">
                <a:solidFill>
                  <a:srgbClr val="4056AD"/>
                </a:solidFill>
                <a:latin typeface="Arial"/>
                <a:ea typeface="Arial"/>
                <a:cs typeface="Arial"/>
                <a:sym typeface="Arial"/>
              </a:defRPr>
            </a:lvl4pPr>
            <a:lvl5pPr marL="25214" marR="0" lvl="4" indent="0" algn="r" rtl="0">
              <a:lnSpc>
                <a:spcPct val="108221"/>
              </a:lnSpc>
              <a:spcBef>
                <a:spcPts val="0"/>
              </a:spcBef>
              <a:spcAft>
                <a:spcPts val="0"/>
              </a:spcAft>
              <a:buClr>
                <a:srgbClr val="000000"/>
              </a:buClr>
              <a:buSzPts val="596"/>
              <a:buFont typeface="Arial"/>
              <a:buNone/>
              <a:defRPr sz="596" b="0" i="0" u="none" strike="noStrike" cap="none">
                <a:solidFill>
                  <a:srgbClr val="4056AD"/>
                </a:solidFill>
                <a:latin typeface="Arial"/>
                <a:ea typeface="Arial"/>
                <a:cs typeface="Arial"/>
                <a:sym typeface="Arial"/>
              </a:defRPr>
            </a:lvl5pPr>
            <a:lvl6pPr marL="25214" marR="0" lvl="5" indent="0" algn="r" rtl="0">
              <a:lnSpc>
                <a:spcPct val="108221"/>
              </a:lnSpc>
              <a:spcBef>
                <a:spcPts val="0"/>
              </a:spcBef>
              <a:spcAft>
                <a:spcPts val="0"/>
              </a:spcAft>
              <a:buClr>
                <a:srgbClr val="000000"/>
              </a:buClr>
              <a:buSzPts val="596"/>
              <a:buFont typeface="Arial"/>
              <a:buNone/>
              <a:defRPr sz="596" b="0" i="0" u="none" strike="noStrike" cap="none">
                <a:solidFill>
                  <a:srgbClr val="4056AD"/>
                </a:solidFill>
                <a:latin typeface="Arial"/>
                <a:ea typeface="Arial"/>
                <a:cs typeface="Arial"/>
                <a:sym typeface="Arial"/>
              </a:defRPr>
            </a:lvl6pPr>
            <a:lvl7pPr marL="25214" marR="0" lvl="6" indent="0" algn="r" rtl="0">
              <a:lnSpc>
                <a:spcPct val="108221"/>
              </a:lnSpc>
              <a:spcBef>
                <a:spcPts val="0"/>
              </a:spcBef>
              <a:spcAft>
                <a:spcPts val="0"/>
              </a:spcAft>
              <a:buClr>
                <a:srgbClr val="000000"/>
              </a:buClr>
              <a:buSzPts val="596"/>
              <a:buFont typeface="Arial"/>
              <a:buNone/>
              <a:defRPr sz="596" b="0" i="0" u="none" strike="noStrike" cap="none">
                <a:solidFill>
                  <a:srgbClr val="4056AD"/>
                </a:solidFill>
                <a:latin typeface="Arial"/>
                <a:ea typeface="Arial"/>
                <a:cs typeface="Arial"/>
                <a:sym typeface="Arial"/>
              </a:defRPr>
            </a:lvl7pPr>
            <a:lvl8pPr marL="25214" marR="0" lvl="7" indent="0" algn="r" rtl="0">
              <a:lnSpc>
                <a:spcPct val="108221"/>
              </a:lnSpc>
              <a:spcBef>
                <a:spcPts val="0"/>
              </a:spcBef>
              <a:spcAft>
                <a:spcPts val="0"/>
              </a:spcAft>
              <a:buClr>
                <a:srgbClr val="000000"/>
              </a:buClr>
              <a:buSzPts val="596"/>
              <a:buFont typeface="Arial"/>
              <a:buNone/>
              <a:defRPr sz="596" b="0" i="0" u="none" strike="noStrike" cap="none">
                <a:solidFill>
                  <a:srgbClr val="4056AD"/>
                </a:solidFill>
                <a:latin typeface="Arial"/>
                <a:ea typeface="Arial"/>
                <a:cs typeface="Arial"/>
                <a:sym typeface="Arial"/>
              </a:defRPr>
            </a:lvl8pPr>
            <a:lvl9pPr marL="25214" marR="0" lvl="8" indent="0" algn="r" rtl="0">
              <a:lnSpc>
                <a:spcPct val="108221"/>
              </a:lnSpc>
              <a:spcBef>
                <a:spcPts val="0"/>
              </a:spcBef>
              <a:spcAft>
                <a:spcPts val="0"/>
              </a:spcAft>
              <a:buClr>
                <a:srgbClr val="000000"/>
              </a:buClr>
              <a:buSzPts val="596"/>
              <a:buFont typeface="Arial"/>
              <a:buNone/>
              <a:defRPr sz="596" b="0" i="0" u="none" strike="noStrike" cap="none">
                <a:solidFill>
                  <a:srgbClr val="4056AD"/>
                </a:solidFill>
                <a:latin typeface="Arial"/>
                <a:ea typeface="Arial"/>
                <a:cs typeface="Arial"/>
                <a:sym typeface="Arial"/>
              </a:defRPr>
            </a:lvl9pPr>
          </a:lstStyle>
          <a:p>
            <a:pPr marL="25214" lvl="0" indent="0" algn="r" rtl="0">
              <a:spcBef>
                <a:spcPts val="0"/>
              </a:spcBef>
              <a:spcAft>
                <a:spcPts val="0"/>
              </a:spcAft>
              <a:buNone/>
            </a:pPr>
            <a:fld id="{00000000-1234-1234-1234-123412341234}" type="slidenum">
              <a:rPr lang="en"/>
              <a:pPr marL="25214"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4767263"/>
            <a:ext cx="2057400" cy="273844"/>
          </a:xfrm>
          <a:prstGeom prst="rect">
            <a:avLst/>
          </a:prstGeom>
        </p:spPr>
        <p:txBody>
          <a:bodyPr lIns="68580" tIns="34290" rIns="68580" bIns="34290"/>
          <a:lstStyle/>
          <a:p>
            <a:fld id="{74946075-E8DF-4742-8C24-79E95A67D237}" type="datetime1">
              <a:rPr lang="en-US" smtClean="0"/>
              <a:pPr/>
              <a:t>5/17/2020</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lIns="68580" tIns="34290" rIns="68580" bIns="34290"/>
          <a:lstStyle/>
          <a:p>
            <a:endParaRPr lang="en-US"/>
          </a:p>
        </p:txBody>
      </p:sp>
      <p:sp>
        <p:nvSpPr>
          <p:cNvPr id="6" name="Slide Number Placeholder 5"/>
          <p:cNvSpPr>
            <a:spLocks noGrp="1"/>
          </p:cNvSpPr>
          <p:nvPr>
            <p:ph type="sldNum" sz="quarter" idx="12"/>
          </p:nvPr>
        </p:nvSpPr>
        <p:spPr>
          <a:xfrm>
            <a:off x="8472458" y="4663217"/>
            <a:ext cx="548700" cy="393600"/>
          </a:xfrm>
          <a:prstGeom prst="rect">
            <a:avLst/>
          </a:prstGeom>
        </p:spPr>
        <p:txBody>
          <a:bodyPr/>
          <a:lstStyle/>
          <a:p>
            <a:fld id="{B841CA95-E0BC-48B5-948A-ECC494EB4D84}" type="slidenum">
              <a:rPr lang="en-US" smtClean="0"/>
              <a:pPr/>
              <a:t>‹#›</a:t>
            </a:fld>
            <a:endParaRPr lang="en-US"/>
          </a:p>
        </p:txBody>
      </p:sp>
    </p:spTree>
    <p:extLst>
      <p:ext uri="{BB962C8B-B14F-4D97-AF65-F5344CB8AC3E}">
        <p14:creationId xmlns="" xmlns:p14="http://schemas.microsoft.com/office/powerpoint/2010/main" val="18046871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2_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3108960" y="4783455"/>
            <a:ext cx="2926080" cy="257175"/>
          </a:xfrm>
          <a:prstGeom prst="rect">
            <a:avLst/>
          </a:prstGeo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457200" y="4783455"/>
            <a:ext cx="2103120" cy="257175"/>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pPr/>
              <a:t>5/17/2020</a:t>
            </a:fld>
            <a:endParaRPr lang="en-US"/>
          </a:p>
        </p:txBody>
      </p:sp>
      <p:sp>
        <p:nvSpPr>
          <p:cNvPr id="4" name="Holder 4"/>
          <p:cNvSpPr>
            <a:spLocks noGrp="1"/>
          </p:cNvSpPr>
          <p:nvPr>
            <p:ph type="sldNum" sz="quarter" idx="7"/>
          </p:nvPr>
        </p:nvSpPr>
        <p:spPr>
          <a:xfrm>
            <a:off x="8472458" y="4663217"/>
            <a:ext cx="548700" cy="393600"/>
          </a:xfrm>
          <a:prstGeom prst="rect">
            <a:avLst/>
          </a:prstGeom>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9" name="Google Shape;19;p4"/>
          <p:cNvSpPr txBox="1">
            <a:spLocks noGrp="1"/>
          </p:cNvSpPr>
          <p:nvPr>
            <p:ph type="body" idx="1"/>
          </p:nvPr>
        </p:nvSpPr>
        <p:spPr>
          <a:xfrm>
            <a:off x="311700" y="9238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4883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164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00A88A"/>
              </a:buClr>
              <a:buSzPts val="3600"/>
              <a:buNone/>
              <a:defRPr sz="3600">
                <a:solidFill>
                  <a:srgbClr val="00A88A"/>
                </a:solidFill>
              </a:defRPr>
            </a:lvl1pPr>
            <a:lvl2pPr lvl="1" rtl="0">
              <a:spcBef>
                <a:spcPts val="0"/>
              </a:spcBef>
              <a:spcAft>
                <a:spcPts val="0"/>
              </a:spcAft>
              <a:buClr>
                <a:srgbClr val="00A88A"/>
              </a:buClr>
              <a:buSzPts val="3600"/>
              <a:buNone/>
              <a:defRPr sz="3600">
                <a:solidFill>
                  <a:srgbClr val="00A88A"/>
                </a:solidFill>
              </a:defRPr>
            </a:lvl2pPr>
            <a:lvl3pPr lvl="2" rtl="0">
              <a:spcBef>
                <a:spcPts val="0"/>
              </a:spcBef>
              <a:spcAft>
                <a:spcPts val="0"/>
              </a:spcAft>
              <a:buClr>
                <a:srgbClr val="00A88A"/>
              </a:buClr>
              <a:buSzPts val="3600"/>
              <a:buNone/>
              <a:defRPr sz="3600">
                <a:solidFill>
                  <a:srgbClr val="00A88A"/>
                </a:solidFill>
              </a:defRPr>
            </a:lvl3pPr>
            <a:lvl4pPr lvl="3" rtl="0">
              <a:spcBef>
                <a:spcPts val="0"/>
              </a:spcBef>
              <a:spcAft>
                <a:spcPts val="0"/>
              </a:spcAft>
              <a:buClr>
                <a:srgbClr val="00A88A"/>
              </a:buClr>
              <a:buSzPts val="3600"/>
              <a:buNone/>
              <a:defRPr sz="3600">
                <a:solidFill>
                  <a:srgbClr val="00A88A"/>
                </a:solidFill>
              </a:defRPr>
            </a:lvl4pPr>
            <a:lvl5pPr lvl="4" rtl="0">
              <a:spcBef>
                <a:spcPts val="0"/>
              </a:spcBef>
              <a:spcAft>
                <a:spcPts val="0"/>
              </a:spcAft>
              <a:buClr>
                <a:srgbClr val="00A88A"/>
              </a:buClr>
              <a:buSzPts val="3600"/>
              <a:buNone/>
              <a:defRPr sz="3600">
                <a:solidFill>
                  <a:srgbClr val="00A88A"/>
                </a:solidFill>
              </a:defRPr>
            </a:lvl5pPr>
            <a:lvl6pPr lvl="5" rtl="0">
              <a:spcBef>
                <a:spcPts val="0"/>
              </a:spcBef>
              <a:spcAft>
                <a:spcPts val="0"/>
              </a:spcAft>
              <a:buClr>
                <a:srgbClr val="00A88A"/>
              </a:buClr>
              <a:buSzPts val="3600"/>
              <a:buNone/>
              <a:defRPr sz="3600">
                <a:solidFill>
                  <a:srgbClr val="00A88A"/>
                </a:solidFill>
              </a:defRPr>
            </a:lvl6pPr>
            <a:lvl7pPr lvl="6" rtl="0">
              <a:spcBef>
                <a:spcPts val="0"/>
              </a:spcBef>
              <a:spcAft>
                <a:spcPts val="0"/>
              </a:spcAft>
              <a:buClr>
                <a:srgbClr val="00A88A"/>
              </a:buClr>
              <a:buSzPts val="3600"/>
              <a:buNone/>
              <a:defRPr sz="3600">
                <a:solidFill>
                  <a:srgbClr val="00A88A"/>
                </a:solidFill>
              </a:defRPr>
            </a:lvl7pPr>
            <a:lvl8pPr lvl="7" rtl="0">
              <a:spcBef>
                <a:spcPts val="0"/>
              </a:spcBef>
              <a:spcAft>
                <a:spcPts val="0"/>
              </a:spcAft>
              <a:buClr>
                <a:srgbClr val="00A88A"/>
              </a:buClr>
              <a:buSzPts val="3600"/>
              <a:buNone/>
              <a:defRPr sz="3600">
                <a:solidFill>
                  <a:srgbClr val="00A88A"/>
                </a:solidFill>
              </a:defRPr>
            </a:lvl8pPr>
            <a:lvl9pPr lvl="8" rtl="0">
              <a:spcBef>
                <a:spcPts val="0"/>
              </a:spcBef>
              <a:spcAft>
                <a:spcPts val="0"/>
              </a:spcAft>
              <a:buClr>
                <a:srgbClr val="00A88A"/>
              </a:buClr>
              <a:buSzPts val="3600"/>
              <a:buNone/>
              <a:defRPr sz="3600">
                <a:solidFill>
                  <a:srgbClr val="00A88A"/>
                </a:solidFill>
              </a:defRPr>
            </a:lvl9pPr>
          </a:lstStyle>
          <a:p>
            <a:endParaRPr/>
          </a:p>
        </p:txBody>
      </p:sp>
      <p:sp>
        <p:nvSpPr>
          <p:cNvPr id="7" name="Google Shape;7;p1"/>
          <p:cNvSpPr txBox="1">
            <a:spLocks noGrp="1"/>
          </p:cNvSpPr>
          <p:nvPr>
            <p:ph type="body" idx="1"/>
          </p:nvPr>
        </p:nvSpPr>
        <p:spPr>
          <a:xfrm>
            <a:off x="311700" y="9238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rgbClr val="666666"/>
              </a:buClr>
              <a:buSzPts val="1800"/>
              <a:buChar char="●"/>
              <a:defRPr sz="1800">
                <a:solidFill>
                  <a:srgbClr val="666666"/>
                </a:solidFill>
              </a:defRPr>
            </a:lvl1pPr>
            <a:lvl2pPr marL="914400" lvl="1" indent="-317500" rtl="0">
              <a:lnSpc>
                <a:spcPct val="115000"/>
              </a:lnSpc>
              <a:spcBef>
                <a:spcPts val="1600"/>
              </a:spcBef>
              <a:spcAft>
                <a:spcPts val="0"/>
              </a:spcAft>
              <a:buClr>
                <a:srgbClr val="666666"/>
              </a:buClr>
              <a:buSzPts val="1400"/>
              <a:buChar char="○"/>
              <a:defRPr>
                <a:solidFill>
                  <a:srgbClr val="666666"/>
                </a:solidFill>
              </a:defRPr>
            </a:lvl2pPr>
            <a:lvl3pPr marL="1371600" lvl="2" indent="-317500" rtl="0">
              <a:lnSpc>
                <a:spcPct val="115000"/>
              </a:lnSpc>
              <a:spcBef>
                <a:spcPts val="1600"/>
              </a:spcBef>
              <a:spcAft>
                <a:spcPts val="0"/>
              </a:spcAft>
              <a:buClr>
                <a:srgbClr val="666666"/>
              </a:buClr>
              <a:buSzPts val="1400"/>
              <a:buChar char="■"/>
              <a:defRPr>
                <a:solidFill>
                  <a:srgbClr val="666666"/>
                </a:solidFill>
              </a:defRPr>
            </a:lvl3pPr>
            <a:lvl4pPr marL="1828800" lvl="3" indent="-317500" rtl="0">
              <a:lnSpc>
                <a:spcPct val="115000"/>
              </a:lnSpc>
              <a:spcBef>
                <a:spcPts val="1600"/>
              </a:spcBef>
              <a:spcAft>
                <a:spcPts val="0"/>
              </a:spcAft>
              <a:buClr>
                <a:srgbClr val="666666"/>
              </a:buClr>
              <a:buSzPts val="1400"/>
              <a:buChar char="●"/>
              <a:defRPr>
                <a:solidFill>
                  <a:srgbClr val="666666"/>
                </a:solidFill>
              </a:defRPr>
            </a:lvl4pPr>
            <a:lvl5pPr marL="2286000" lvl="4" indent="-317500" rtl="0">
              <a:lnSpc>
                <a:spcPct val="115000"/>
              </a:lnSpc>
              <a:spcBef>
                <a:spcPts val="1600"/>
              </a:spcBef>
              <a:spcAft>
                <a:spcPts val="0"/>
              </a:spcAft>
              <a:buClr>
                <a:srgbClr val="666666"/>
              </a:buClr>
              <a:buSzPts val="1400"/>
              <a:buChar char="○"/>
              <a:defRPr>
                <a:solidFill>
                  <a:srgbClr val="666666"/>
                </a:solidFill>
              </a:defRPr>
            </a:lvl5pPr>
            <a:lvl6pPr marL="2743200" lvl="5" indent="-317500" rtl="0">
              <a:lnSpc>
                <a:spcPct val="115000"/>
              </a:lnSpc>
              <a:spcBef>
                <a:spcPts val="1600"/>
              </a:spcBef>
              <a:spcAft>
                <a:spcPts val="0"/>
              </a:spcAft>
              <a:buClr>
                <a:srgbClr val="666666"/>
              </a:buClr>
              <a:buSzPts val="1400"/>
              <a:buChar char="■"/>
              <a:defRPr>
                <a:solidFill>
                  <a:srgbClr val="666666"/>
                </a:solidFill>
              </a:defRPr>
            </a:lvl6pPr>
            <a:lvl7pPr marL="3200400" lvl="6" indent="-317500" rtl="0">
              <a:lnSpc>
                <a:spcPct val="115000"/>
              </a:lnSpc>
              <a:spcBef>
                <a:spcPts val="1600"/>
              </a:spcBef>
              <a:spcAft>
                <a:spcPts val="0"/>
              </a:spcAft>
              <a:buClr>
                <a:srgbClr val="666666"/>
              </a:buClr>
              <a:buSzPts val="1400"/>
              <a:buChar char="●"/>
              <a:defRPr>
                <a:solidFill>
                  <a:srgbClr val="666666"/>
                </a:solidFill>
              </a:defRPr>
            </a:lvl7pPr>
            <a:lvl8pPr marL="3657600" lvl="7" indent="-317500" rtl="0">
              <a:lnSpc>
                <a:spcPct val="115000"/>
              </a:lnSpc>
              <a:spcBef>
                <a:spcPts val="1600"/>
              </a:spcBef>
              <a:spcAft>
                <a:spcPts val="0"/>
              </a:spcAft>
              <a:buClr>
                <a:srgbClr val="666666"/>
              </a:buClr>
              <a:buSzPts val="1400"/>
              <a:buChar char="○"/>
              <a:defRPr>
                <a:solidFill>
                  <a:srgbClr val="666666"/>
                </a:solidFill>
              </a:defRPr>
            </a:lvl8pPr>
            <a:lvl9pPr marL="4114800" lvl="8" indent="-317500" rtl="0">
              <a:lnSpc>
                <a:spcPct val="115000"/>
              </a:lnSpc>
              <a:spcBef>
                <a:spcPts val="1600"/>
              </a:spcBef>
              <a:spcAft>
                <a:spcPts val="1600"/>
              </a:spcAft>
              <a:buClr>
                <a:srgbClr val="666666"/>
              </a:buClr>
              <a:buSzPts val="1400"/>
              <a:buChar char="■"/>
              <a:defRPr>
                <a:solidFill>
                  <a:srgbClr val="666666"/>
                </a:solidFill>
              </a:defRPr>
            </a:lvl9pPr>
          </a:lstStyle>
          <a:p>
            <a:endParaRPr/>
          </a:p>
        </p:txBody>
      </p:sp>
      <p:pic>
        <p:nvPicPr>
          <p:cNvPr id="8" name="Google Shape;8;p1"/>
          <p:cNvPicPr preferRelativeResize="0"/>
          <p:nvPr/>
        </p:nvPicPr>
        <p:blipFill>
          <a:blip r:embed="rId17">
            <a:alphaModFix/>
          </a:blip>
          <a:stretch>
            <a:fillRect/>
          </a:stretch>
        </p:blipFill>
        <p:spPr>
          <a:xfrm>
            <a:off x="-9730" y="4872400"/>
            <a:ext cx="9144001" cy="284800"/>
          </a:xfrm>
          <a:prstGeom prst="rect">
            <a:avLst/>
          </a:prstGeom>
          <a:noFill/>
          <a:ln>
            <a:noFill/>
          </a:ln>
        </p:spPr>
      </p:pic>
      <p:pic>
        <p:nvPicPr>
          <p:cNvPr id="9" name="Google Shape;9;p1"/>
          <p:cNvPicPr preferRelativeResize="0"/>
          <p:nvPr/>
        </p:nvPicPr>
        <p:blipFill>
          <a:blip r:embed="rId18">
            <a:alphaModFix/>
          </a:blip>
          <a:stretch>
            <a:fillRect/>
          </a:stretch>
        </p:blipFill>
        <p:spPr>
          <a:xfrm>
            <a:off x="7786807" y="76200"/>
            <a:ext cx="1288719" cy="393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1" r:id="rId12"/>
    <p:sldLayoutId id="2147483663" r:id="rId13"/>
    <p:sldLayoutId id="2147483664" r:id="rId14"/>
  </p:sldLayoutIdLst>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700">
        <p:fade/>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4.xml"/><Relationship Id="rId4" Type="http://schemas.openxmlformats.org/officeDocument/2006/relationships/image" Target="../media/image42.png"/></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p:nvPr/>
        </p:nvSpPr>
        <p:spPr>
          <a:xfrm>
            <a:off x="1723697" y="1603928"/>
            <a:ext cx="5368881" cy="671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4100"/>
              <a:buNone/>
            </a:pPr>
            <a:r>
              <a:rPr lang="en" sz="4100" dirty="0" smtClean="0">
                <a:solidFill>
                  <a:schemeClr val="dk1"/>
                </a:solidFill>
              </a:rPr>
              <a:t>Natural LanguageProcessing</a:t>
            </a:r>
            <a:endParaRPr sz="3200" b="1">
              <a:solidFill>
                <a:srgbClr val="3F3F3F"/>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4" name="object 2"/>
          <p:cNvSpPr txBox="1"/>
          <p:nvPr/>
        </p:nvSpPr>
        <p:spPr>
          <a:xfrm>
            <a:off x="502710" y="149185"/>
            <a:ext cx="4600918" cy="488770"/>
          </a:xfrm>
          <a:prstGeom prst="rect">
            <a:avLst/>
          </a:prstGeom>
          <a:noFill/>
          <a:ln>
            <a:noFill/>
          </a:ln>
        </p:spPr>
        <p:txBody>
          <a:bodyPr spcFirstLastPara="1" wrap="square" lIns="91283" tIns="91283" rIns="91283" bIns="91283" anchor="t" anchorCtr="0">
            <a:noAutofit/>
          </a:bodyPr>
          <a:lstStyle/>
          <a:p>
            <a:pPr marL="11338">
              <a:buClr>
                <a:srgbClr val="38761D"/>
              </a:buClr>
              <a:buSzPts val="2800"/>
            </a:pPr>
            <a:r>
              <a:rPr lang="en-US" sz="2800" b="1" dirty="0" smtClean="0">
                <a:solidFill>
                  <a:srgbClr val="38761D"/>
                </a:solidFill>
                <a:latin typeface="Lato"/>
                <a:ea typeface="Lato"/>
                <a:cs typeface="Lato"/>
                <a:sym typeface="Lato"/>
              </a:rPr>
              <a:t>Application of NLP</a:t>
            </a:r>
            <a:endParaRPr lang="en" sz="2800" b="1" dirty="0">
              <a:solidFill>
                <a:srgbClr val="38761D"/>
              </a:solidFill>
              <a:latin typeface="Lato"/>
              <a:ea typeface="Lato"/>
              <a:cs typeface="Lato"/>
              <a:sym typeface="Lato"/>
            </a:endParaRPr>
          </a:p>
        </p:txBody>
      </p:sp>
      <p:pic>
        <p:nvPicPr>
          <p:cNvPr id="5" name="Picture 2" descr="Image result for python"/>
          <p:cNvPicPr>
            <a:picLocks noChangeAspect="1" noChangeArrowheads="1"/>
          </p:cNvPicPr>
          <p:nvPr/>
        </p:nvPicPr>
        <p:blipFill>
          <a:blip r:embed="rId3"/>
          <a:srcRect/>
          <a:stretch>
            <a:fillRect/>
          </a:stretch>
        </p:blipFill>
        <p:spPr bwMode="auto">
          <a:xfrm>
            <a:off x="6683967" y="243277"/>
            <a:ext cx="2194220" cy="447840"/>
          </a:xfrm>
          <a:prstGeom prst="rect">
            <a:avLst/>
          </a:prstGeom>
          <a:noFill/>
        </p:spPr>
      </p:pic>
      <p:sp>
        <p:nvSpPr>
          <p:cNvPr id="11" name="TextBox 10"/>
          <p:cNvSpPr txBox="1"/>
          <p:nvPr/>
        </p:nvSpPr>
        <p:spPr>
          <a:xfrm>
            <a:off x="195207" y="863030"/>
            <a:ext cx="6616559" cy="3785652"/>
          </a:xfrm>
          <a:prstGeom prst="rect">
            <a:avLst/>
          </a:prstGeom>
          <a:noFill/>
        </p:spPr>
        <p:txBody>
          <a:bodyPr wrap="square" rtlCol="0">
            <a:spAutoFit/>
          </a:bodyPr>
          <a:lstStyle/>
          <a:p>
            <a:pPr marL="342900" indent="-342900">
              <a:buAutoNum type="arabicPeriod"/>
            </a:pPr>
            <a:r>
              <a:rPr lang="en-IN" sz="1200" b="1" dirty="0" smtClean="0">
                <a:latin typeface="Calibri" pitchFamily="34" charset="0"/>
              </a:rPr>
              <a:t>Machine Translation </a:t>
            </a:r>
            <a:r>
              <a:rPr lang="en-IN" sz="1200" dirty="0" smtClean="0">
                <a:latin typeface="Calibri" pitchFamily="34" charset="0"/>
              </a:rPr>
              <a:t>— to develop computer algorithms to allow </a:t>
            </a:r>
            <a:r>
              <a:rPr lang="en-IN" sz="1200" dirty="0" err="1" smtClean="0">
                <a:latin typeface="Calibri" pitchFamily="34" charset="0"/>
              </a:rPr>
              <a:t>automatical</a:t>
            </a:r>
            <a:r>
              <a:rPr lang="en-IN" sz="1200" dirty="0" smtClean="0">
                <a:latin typeface="Calibri" pitchFamily="34" charset="0"/>
              </a:rPr>
              <a:t> translation without any human intervention. The best-known application is probably Google Translate.</a:t>
            </a:r>
          </a:p>
          <a:p>
            <a:pPr marL="342900" indent="-342900">
              <a:buAutoNum type="arabicPeriod"/>
            </a:pPr>
            <a:endParaRPr lang="en-IN" sz="1200" dirty="0" smtClean="0">
              <a:latin typeface="Calibri" pitchFamily="34" charset="0"/>
            </a:endParaRPr>
          </a:p>
          <a:p>
            <a:pPr marL="342900" indent="-342900">
              <a:buAutoNum type="arabicPeriod"/>
            </a:pPr>
            <a:r>
              <a:rPr lang="en-IN" sz="1200" b="1" dirty="0" smtClean="0">
                <a:latin typeface="Calibri" pitchFamily="34" charset="0"/>
              </a:rPr>
              <a:t>Speech Recognition - </a:t>
            </a:r>
            <a:r>
              <a:rPr lang="en-IN" sz="1200" dirty="0" smtClean="0">
                <a:latin typeface="Calibri" pitchFamily="34" charset="0"/>
              </a:rPr>
              <a:t>Today, speech recognition is a hot topic that is part of a large number of products, for example, voice assistants (</a:t>
            </a:r>
            <a:r>
              <a:rPr lang="en-IN" sz="1200" dirty="0" err="1" smtClean="0">
                <a:latin typeface="Calibri" pitchFamily="34" charset="0"/>
              </a:rPr>
              <a:t>Cortana</a:t>
            </a:r>
            <a:r>
              <a:rPr lang="en-IN" sz="1200" dirty="0" smtClean="0">
                <a:latin typeface="Calibri" pitchFamily="34" charset="0"/>
              </a:rPr>
              <a:t>, Google Assistant, </a:t>
            </a:r>
            <a:r>
              <a:rPr lang="en-IN" sz="1200" dirty="0" err="1" smtClean="0">
                <a:latin typeface="Calibri" pitchFamily="34" charset="0"/>
              </a:rPr>
              <a:t>Siri</a:t>
            </a:r>
            <a:r>
              <a:rPr lang="en-IN" sz="1200" dirty="0" smtClean="0">
                <a:latin typeface="Calibri" pitchFamily="34" charset="0"/>
              </a:rPr>
              <a:t>, …)</a:t>
            </a:r>
          </a:p>
          <a:p>
            <a:pPr marL="342900" indent="-342900">
              <a:buAutoNum type="arabicPeriod"/>
            </a:pPr>
            <a:endParaRPr lang="en-IN" sz="1200" dirty="0" smtClean="0">
              <a:latin typeface="Calibri" pitchFamily="34" charset="0"/>
            </a:endParaRPr>
          </a:p>
          <a:p>
            <a:pPr marL="342900" indent="-342900">
              <a:buAutoNum type="arabicPeriod"/>
            </a:pPr>
            <a:r>
              <a:rPr lang="en-IN" sz="1200" b="1" dirty="0" smtClean="0">
                <a:latin typeface="Calibri" pitchFamily="34" charset="0"/>
              </a:rPr>
              <a:t>Sentiment Analysis- </a:t>
            </a:r>
            <a:r>
              <a:rPr lang="en-IN" sz="1200" dirty="0" smtClean="0">
                <a:latin typeface="Calibri" pitchFamily="34" charset="0"/>
              </a:rPr>
              <a:t>Sentiment analysis helps to check whether customers are satisfied with goods or services.</a:t>
            </a:r>
          </a:p>
          <a:p>
            <a:pPr marL="342900" indent="-342900">
              <a:buAutoNum type="arabicPeriod"/>
            </a:pPr>
            <a:endParaRPr lang="en-IN" sz="1200" dirty="0" smtClean="0">
              <a:latin typeface="Calibri" pitchFamily="34" charset="0"/>
            </a:endParaRPr>
          </a:p>
          <a:p>
            <a:pPr marL="342900" indent="-342900">
              <a:buAutoNum type="arabicPeriod"/>
            </a:pPr>
            <a:r>
              <a:rPr lang="en-IN" sz="1200" b="1" dirty="0" err="1" smtClean="0">
                <a:latin typeface="Calibri" pitchFamily="34" charset="0"/>
              </a:rPr>
              <a:t>Chatbots</a:t>
            </a:r>
            <a:r>
              <a:rPr lang="en-IN" sz="1200" b="1" dirty="0" smtClean="0">
                <a:latin typeface="Calibri" pitchFamily="34" charset="0"/>
              </a:rPr>
              <a:t>- </a:t>
            </a:r>
            <a:r>
              <a:rPr lang="en-IN" sz="1200" dirty="0" smtClean="0">
                <a:latin typeface="Calibri" pitchFamily="34" charset="0"/>
              </a:rPr>
              <a:t>NLP has become the basis for creating </a:t>
            </a:r>
            <a:r>
              <a:rPr lang="en-IN" sz="1200" dirty="0" err="1" smtClean="0">
                <a:latin typeface="Calibri" pitchFamily="34" charset="0"/>
              </a:rPr>
              <a:t>chatbots</a:t>
            </a:r>
            <a:r>
              <a:rPr lang="en-IN" sz="1200" dirty="0" smtClean="0">
                <a:latin typeface="Calibri" pitchFamily="34" charset="0"/>
              </a:rPr>
              <a:t>, and although such systems are not so perfect they easily can handle standard tasks.</a:t>
            </a:r>
          </a:p>
          <a:p>
            <a:pPr marL="342900" indent="-342900">
              <a:buAutoNum type="arabicPeriod"/>
            </a:pPr>
            <a:endParaRPr lang="en-IN" sz="1200" dirty="0" smtClean="0">
              <a:latin typeface="Calibri" pitchFamily="34" charset="0"/>
            </a:endParaRPr>
          </a:p>
          <a:p>
            <a:pPr marL="342900" indent="-342900">
              <a:buAutoNum type="arabicPeriod"/>
            </a:pPr>
            <a:r>
              <a:rPr lang="en-IN" sz="1200" b="1" dirty="0" smtClean="0">
                <a:latin typeface="Calibri" pitchFamily="34" charset="0"/>
              </a:rPr>
              <a:t>Text Classification- </a:t>
            </a:r>
            <a:r>
              <a:rPr lang="en-IN" sz="1200" dirty="0" smtClean="0">
                <a:latin typeface="Calibri" pitchFamily="34" charset="0"/>
              </a:rPr>
              <a:t>NLP, text classifiers can automatically analyze text and then assign a set of pre-defined tags or categories based on its content.</a:t>
            </a:r>
          </a:p>
          <a:p>
            <a:pPr marL="342900" indent="-342900">
              <a:buAutoNum type="arabicPeriod"/>
            </a:pPr>
            <a:endParaRPr lang="en-IN" sz="1200" dirty="0" smtClean="0">
              <a:latin typeface="Calibri" pitchFamily="34" charset="0"/>
            </a:endParaRPr>
          </a:p>
          <a:p>
            <a:pPr marL="342900" indent="-342900">
              <a:buAutoNum type="arabicPeriod"/>
            </a:pPr>
            <a:r>
              <a:rPr lang="en-IN" sz="1200" b="1" dirty="0" smtClean="0">
                <a:latin typeface="Calibri" pitchFamily="34" charset="0"/>
              </a:rPr>
              <a:t>Spell Checking- </a:t>
            </a:r>
            <a:r>
              <a:rPr lang="en-IN" sz="1200" dirty="0" smtClean="0">
                <a:latin typeface="Calibri" pitchFamily="34" charset="0"/>
              </a:rPr>
              <a:t>A spell checker is a software tool that identifies and corrects any spelling mistakes in a text</a:t>
            </a:r>
          </a:p>
          <a:p>
            <a:pPr marL="342900" indent="-342900">
              <a:buAutoNum type="arabicPeriod"/>
            </a:pPr>
            <a:endParaRPr lang="en-IN" sz="1200" dirty="0" smtClean="0">
              <a:latin typeface="Calibri" pitchFamily="34" charset="0"/>
            </a:endParaRPr>
          </a:p>
          <a:p>
            <a:pPr marL="342900" indent="-342900">
              <a:buAutoNum type="arabicPeriod"/>
            </a:pPr>
            <a:r>
              <a:rPr lang="en-IN" sz="1200" b="1" dirty="0" smtClean="0">
                <a:latin typeface="Calibri" pitchFamily="34" charset="0"/>
              </a:rPr>
              <a:t>Question Answering- </a:t>
            </a:r>
            <a:r>
              <a:rPr lang="en-IN" sz="1200" dirty="0" smtClean="0">
                <a:latin typeface="Calibri" pitchFamily="34" charset="0"/>
              </a:rPr>
              <a:t>Question answering (QA) is concerned with building systems that automatically answer questions posed by humans in a natural language. Sounds complicated</a:t>
            </a:r>
            <a:endParaRPr lang="en-IN" sz="1200" dirty="0">
              <a:latin typeface="Calibri" pitchFamily="34" charset="0"/>
            </a:endParaRPr>
          </a:p>
        </p:txBody>
      </p:sp>
      <p:pic>
        <p:nvPicPr>
          <p:cNvPr id="96262" name="Picture 6"/>
          <p:cNvPicPr>
            <a:picLocks noChangeAspect="1" noChangeArrowheads="1"/>
          </p:cNvPicPr>
          <p:nvPr/>
        </p:nvPicPr>
        <p:blipFill>
          <a:blip r:embed="rId4"/>
          <a:srcRect/>
          <a:stretch>
            <a:fillRect/>
          </a:stretch>
        </p:blipFill>
        <p:spPr bwMode="auto">
          <a:xfrm>
            <a:off x="6883685" y="1726058"/>
            <a:ext cx="2137025" cy="1828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4" name="object 2"/>
          <p:cNvSpPr txBox="1"/>
          <p:nvPr/>
        </p:nvSpPr>
        <p:spPr>
          <a:xfrm>
            <a:off x="502710" y="149185"/>
            <a:ext cx="4600918" cy="488770"/>
          </a:xfrm>
          <a:prstGeom prst="rect">
            <a:avLst/>
          </a:prstGeom>
          <a:noFill/>
          <a:ln>
            <a:noFill/>
          </a:ln>
        </p:spPr>
        <p:txBody>
          <a:bodyPr spcFirstLastPara="1" wrap="square" lIns="91283" tIns="91283" rIns="91283" bIns="91283" anchor="t" anchorCtr="0">
            <a:noAutofit/>
          </a:bodyPr>
          <a:lstStyle/>
          <a:p>
            <a:pPr marL="11338">
              <a:buClr>
                <a:srgbClr val="38761D"/>
              </a:buClr>
              <a:buSzPts val="2800"/>
            </a:pPr>
            <a:r>
              <a:rPr lang="en-US" sz="2800" b="1" dirty="0" smtClean="0">
                <a:solidFill>
                  <a:srgbClr val="38761D"/>
                </a:solidFill>
                <a:latin typeface="Lato"/>
                <a:ea typeface="Lato"/>
                <a:cs typeface="Lato"/>
                <a:sym typeface="Lato"/>
              </a:rPr>
              <a:t>What is Text Mining</a:t>
            </a:r>
            <a:endParaRPr lang="en" sz="2800" b="1" dirty="0">
              <a:solidFill>
                <a:srgbClr val="38761D"/>
              </a:solidFill>
              <a:latin typeface="Lato"/>
              <a:ea typeface="Lato"/>
              <a:cs typeface="Lato"/>
              <a:sym typeface="Lato"/>
            </a:endParaRPr>
          </a:p>
        </p:txBody>
      </p:sp>
      <p:pic>
        <p:nvPicPr>
          <p:cNvPr id="5" name="Picture 2" descr="Image result for python"/>
          <p:cNvPicPr>
            <a:picLocks noChangeAspect="1" noChangeArrowheads="1"/>
          </p:cNvPicPr>
          <p:nvPr/>
        </p:nvPicPr>
        <p:blipFill>
          <a:blip r:embed="rId3"/>
          <a:srcRect/>
          <a:stretch>
            <a:fillRect/>
          </a:stretch>
        </p:blipFill>
        <p:spPr bwMode="auto">
          <a:xfrm>
            <a:off x="6683967" y="243277"/>
            <a:ext cx="2194220" cy="447840"/>
          </a:xfrm>
          <a:prstGeom prst="rect">
            <a:avLst/>
          </a:prstGeom>
          <a:noFill/>
        </p:spPr>
      </p:pic>
      <p:pic>
        <p:nvPicPr>
          <p:cNvPr id="98308" name="Picture 4"/>
          <p:cNvPicPr>
            <a:picLocks noChangeAspect="1" noChangeArrowheads="1"/>
          </p:cNvPicPr>
          <p:nvPr/>
        </p:nvPicPr>
        <p:blipFill>
          <a:blip r:embed="rId4"/>
          <a:srcRect/>
          <a:stretch>
            <a:fillRect/>
          </a:stretch>
        </p:blipFill>
        <p:spPr bwMode="auto">
          <a:xfrm>
            <a:off x="490055" y="895297"/>
            <a:ext cx="8355993" cy="365615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4" name="object 2"/>
          <p:cNvSpPr txBox="1"/>
          <p:nvPr/>
        </p:nvSpPr>
        <p:spPr>
          <a:xfrm>
            <a:off x="502710" y="149185"/>
            <a:ext cx="4600918" cy="488770"/>
          </a:xfrm>
          <a:prstGeom prst="rect">
            <a:avLst/>
          </a:prstGeom>
          <a:noFill/>
          <a:ln>
            <a:noFill/>
          </a:ln>
        </p:spPr>
        <p:txBody>
          <a:bodyPr spcFirstLastPara="1" wrap="square" lIns="91283" tIns="91283" rIns="91283" bIns="91283" anchor="t" anchorCtr="0">
            <a:noAutofit/>
          </a:bodyPr>
          <a:lstStyle/>
          <a:p>
            <a:pPr marL="11338">
              <a:buClr>
                <a:srgbClr val="38761D"/>
              </a:buClr>
              <a:buSzPts val="2800"/>
            </a:pPr>
            <a:r>
              <a:rPr lang="en" sz="2800" b="1" dirty="0" smtClean="0">
                <a:solidFill>
                  <a:srgbClr val="38761D"/>
                </a:solidFill>
                <a:latin typeface="Lato"/>
                <a:ea typeface="Lato"/>
                <a:cs typeface="Lato"/>
                <a:sym typeface="Lato"/>
              </a:rPr>
              <a:t>Text Mining Technique</a:t>
            </a:r>
            <a:endParaRPr lang="en" sz="2800" b="1" dirty="0">
              <a:solidFill>
                <a:srgbClr val="38761D"/>
              </a:solidFill>
              <a:latin typeface="Lato"/>
              <a:ea typeface="Lato"/>
              <a:cs typeface="Lato"/>
              <a:sym typeface="Lato"/>
            </a:endParaRPr>
          </a:p>
        </p:txBody>
      </p:sp>
      <p:pic>
        <p:nvPicPr>
          <p:cNvPr id="101378" name="Picture 2" descr="Related image"/>
          <p:cNvPicPr>
            <a:picLocks noChangeAspect="1" noChangeArrowheads="1"/>
          </p:cNvPicPr>
          <p:nvPr/>
        </p:nvPicPr>
        <p:blipFill>
          <a:blip r:embed="rId3"/>
          <a:srcRect/>
          <a:stretch>
            <a:fillRect/>
          </a:stretch>
        </p:blipFill>
        <p:spPr bwMode="auto">
          <a:xfrm>
            <a:off x="472611" y="934948"/>
            <a:ext cx="8013843" cy="378089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4" name="object 2"/>
          <p:cNvSpPr txBox="1"/>
          <p:nvPr/>
        </p:nvSpPr>
        <p:spPr>
          <a:xfrm>
            <a:off x="502710" y="149185"/>
            <a:ext cx="4600918" cy="488770"/>
          </a:xfrm>
          <a:prstGeom prst="rect">
            <a:avLst/>
          </a:prstGeom>
          <a:noFill/>
          <a:ln>
            <a:noFill/>
          </a:ln>
        </p:spPr>
        <p:txBody>
          <a:bodyPr spcFirstLastPara="1" wrap="square" lIns="91283" tIns="91283" rIns="91283" bIns="91283" anchor="t" anchorCtr="0">
            <a:noAutofit/>
          </a:bodyPr>
          <a:lstStyle/>
          <a:p>
            <a:pPr marL="11338">
              <a:buClr>
                <a:srgbClr val="38761D"/>
              </a:buClr>
              <a:buSzPts val="2800"/>
            </a:pPr>
            <a:r>
              <a:rPr lang="en-US" sz="2800" b="1" dirty="0" smtClean="0">
                <a:solidFill>
                  <a:srgbClr val="38761D"/>
                </a:solidFill>
                <a:latin typeface="Lato"/>
                <a:ea typeface="Lato"/>
                <a:cs typeface="Lato"/>
                <a:sym typeface="Lato"/>
              </a:rPr>
              <a:t>NLP Ambiguity</a:t>
            </a:r>
            <a:endParaRPr lang="en" sz="2800" b="1" dirty="0">
              <a:solidFill>
                <a:srgbClr val="38761D"/>
              </a:solidFill>
              <a:latin typeface="Lato"/>
              <a:ea typeface="Lato"/>
              <a:cs typeface="Lato"/>
              <a:sym typeface="Lato"/>
            </a:endParaRPr>
          </a:p>
        </p:txBody>
      </p:sp>
      <p:pic>
        <p:nvPicPr>
          <p:cNvPr id="4097" name="Picture 1"/>
          <p:cNvPicPr>
            <a:picLocks noChangeAspect="1" noChangeArrowheads="1"/>
          </p:cNvPicPr>
          <p:nvPr/>
        </p:nvPicPr>
        <p:blipFill>
          <a:blip r:embed="rId3"/>
          <a:srcRect/>
          <a:stretch>
            <a:fillRect/>
          </a:stretch>
        </p:blipFill>
        <p:spPr bwMode="auto">
          <a:xfrm>
            <a:off x="503434" y="863030"/>
            <a:ext cx="8270696" cy="38425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4175" y="195600"/>
            <a:ext cx="5553149" cy="592676"/>
          </a:xfrm>
          <a:prstGeom prst="rect">
            <a:avLst/>
          </a:prstGeom>
          <a:noFill/>
          <a:ln>
            <a:noFill/>
          </a:ln>
        </p:spPr>
        <p:txBody>
          <a:bodyPr spcFirstLastPara="1" wrap="square" lIns="91283" tIns="91283" rIns="91283" bIns="91283" anchor="t" anchorCtr="0">
            <a:noAutofit/>
          </a:bodyPr>
          <a:lstStyle/>
          <a:p>
            <a:pPr marL="11338">
              <a:buFont typeface="Arial"/>
            </a:pPr>
            <a:r>
              <a:rPr lang="en" dirty="0" smtClean="0"/>
              <a:t>Five general steps in nlp</a:t>
            </a:r>
            <a:endParaRPr lang="en" dirty="0"/>
          </a:p>
        </p:txBody>
      </p:sp>
      <p:sp>
        <p:nvSpPr>
          <p:cNvPr id="5" name="TextBox 4"/>
          <p:cNvSpPr txBox="1"/>
          <p:nvPr/>
        </p:nvSpPr>
        <p:spPr>
          <a:xfrm>
            <a:off x="349321" y="883578"/>
            <a:ext cx="8311794" cy="3046988"/>
          </a:xfrm>
          <a:prstGeom prst="rect">
            <a:avLst/>
          </a:prstGeom>
          <a:noFill/>
        </p:spPr>
        <p:txBody>
          <a:bodyPr wrap="square" rtlCol="0">
            <a:spAutoFit/>
          </a:bodyPr>
          <a:lstStyle/>
          <a:p>
            <a:pPr>
              <a:buFont typeface="Wingdings" pitchFamily="2" charset="2"/>
              <a:buChar char="q"/>
            </a:pPr>
            <a:r>
              <a:rPr lang="en-IN" sz="1200" dirty="0" smtClean="0">
                <a:latin typeface="Calibri" pitchFamily="34" charset="0"/>
              </a:rPr>
              <a:t>Lexical Analysis − It involves identifying and analyzing the structure of words.  Lexicon of a language means the collection of words and phrases in a language.  Lexical analysis is dividing the whole chunk of txt into paragraphs, sentences,  and words.</a:t>
            </a:r>
          </a:p>
          <a:p>
            <a:pPr>
              <a:buFont typeface="Wingdings" pitchFamily="2" charset="2"/>
              <a:buChar char="q"/>
            </a:pPr>
            <a:endParaRPr lang="en-IN" sz="1200" dirty="0" smtClean="0">
              <a:latin typeface="Calibri" pitchFamily="34" charset="0"/>
            </a:endParaRPr>
          </a:p>
          <a:p>
            <a:pPr>
              <a:buFont typeface="Wingdings" pitchFamily="2" charset="2"/>
              <a:buChar char="q"/>
            </a:pPr>
            <a:r>
              <a:rPr lang="en-IN" sz="1200" dirty="0" smtClean="0">
                <a:latin typeface="Calibri" pitchFamily="34" charset="0"/>
              </a:rPr>
              <a:t>Syntactic Analysis (Parsing) − It involves analysis of words in the sentence for  grammar and arranging words in a manner that shows the relationship among the  words. The sentence such as “The school goes to boy” is rejected by English  syntactic analyzer.</a:t>
            </a:r>
          </a:p>
          <a:p>
            <a:pPr>
              <a:buFont typeface="Wingdings" pitchFamily="2" charset="2"/>
              <a:buChar char="q"/>
            </a:pPr>
            <a:endParaRPr lang="en-IN" sz="1200" dirty="0" smtClean="0">
              <a:latin typeface="Calibri" pitchFamily="34" charset="0"/>
            </a:endParaRPr>
          </a:p>
          <a:p>
            <a:pPr>
              <a:buFont typeface="Wingdings" pitchFamily="2" charset="2"/>
              <a:buChar char="q"/>
            </a:pPr>
            <a:r>
              <a:rPr lang="en-IN" sz="1200" dirty="0" smtClean="0">
                <a:latin typeface="Calibri" pitchFamily="34" charset="0"/>
              </a:rPr>
              <a:t>Semantic Analysis − It draws the exact meaning or the dictionary meaning from  the text. The text is checked for meaningfulness. It is done by mapping syntactic  structures and objects in the task domain. The semantic analyzer disregards  sentence such as “hot ice-cream”.</a:t>
            </a:r>
          </a:p>
          <a:p>
            <a:pPr>
              <a:buFont typeface="Wingdings" pitchFamily="2" charset="2"/>
              <a:buChar char="q"/>
            </a:pPr>
            <a:endParaRPr lang="en-IN" sz="1200" dirty="0" smtClean="0">
              <a:latin typeface="Calibri" pitchFamily="34" charset="0"/>
            </a:endParaRPr>
          </a:p>
          <a:p>
            <a:pPr>
              <a:buFont typeface="Wingdings" pitchFamily="2" charset="2"/>
              <a:buChar char="q"/>
            </a:pPr>
            <a:r>
              <a:rPr lang="en-IN" sz="1200" dirty="0" smtClean="0">
                <a:latin typeface="Calibri" pitchFamily="34" charset="0"/>
              </a:rPr>
              <a:t>Discourse Integration − The meaning of any sentence depends upon the  meaning of the sentence just before it. In addition, it also brings about the  meaning of immediately succeeding sentence.</a:t>
            </a:r>
          </a:p>
          <a:p>
            <a:pPr>
              <a:buFont typeface="Wingdings" pitchFamily="2" charset="2"/>
              <a:buChar char="q"/>
            </a:pPr>
            <a:endParaRPr lang="en-IN" sz="1200" dirty="0" smtClean="0">
              <a:latin typeface="Calibri" pitchFamily="34" charset="0"/>
            </a:endParaRPr>
          </a:p>
          <a:p>
            <a:pPr>
              <a:buFont typeface="Wingdings" pitchFamily="2" charset="2"/>
              <a:buChar char="q"/>
            </a:pPr>
            <a:r>
              <a:rPr lang="en-IN" sz="1200" dirty="0" smtClean="0">
                <a:latin typeface="Calibri" pitchFamily="34" charset="0"/>
              </a:rPr>
              <a:t>Pragmatic Analysis − During this, what was said is re-interpreted on what it  actually meant. It involves deriving those aspects of language which require real  world knowledge.</a:t>
            </a:r>
          </a:p>
          <a:p>
            <a:endParaRPr lang="en-IN" sz="1200" dirty="0">
              <a:latin typeface="Calibri"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09648" y="873303"/>
            <a:ext cx="7899874" cy="3708971"/>
          </a:xfrm>
          <a:prstGeom prst="rect">
            <a:avLst/>
          </a:prstGeom>
          <a:blipFill>
            <a:blip r:embed="rId2" cstate="print"/>
            <a:stretch>
              <a:fillRect/>
            </a:stretch>
          </a:blipFill>
        </p:spPr>
        <p:txBody>
          <a:bodyPr wrap="square" lIns="0" tIns="0" rIns="0" bIns="0" rtlCol="0"/>
          <a:lstStyle/>
          <a:p>
            <a:endParaRPr/>
          </a:p>
        </p:txBody>
      </p:sp>
      <p:sp>
        <p:nvSpPr>
          <p:cNvPr id="3" name="object 2"/>
          <p:cNvSpPr txBox="1"/>
          <p:nvPr/>
        </p:nvSpPr>
        <p:spPr>
          <a:xfrm>
            <a:off x="502710" y="149185"/>
            <a:ext cx="4963142" cy="488770"/>
          </a:xfrm>
          <a:prstGeom prst="rect">
            <a:avLst/>
          </a:prstGeom>
          <a:noFill/>
          <a:ln>
            <a:noFill/>
          </a:ln>
        </p:spPr>
        <p:txBody>
          <a:bodyPr spcFirstLastPara="1" wrap="square" lIns="91283" tIns="91283" rIns="91283" bIns="91283" anchor="t" anchorCtr="0">
            <a:noAutofit/>
          </a:bodyPr>
          <a:lstStyle/>
          <a:p>
            <a:pPr marL="11338">
              <a:buClr>
                <a:srgbClr val="38761D"/>
              </a:buClr>
              <a:buSzPts val="2800"/>
            </a:pPr>
            <a:r>
              <a:rPr lang="en" sz="2800" b="1" dirty="0" smtClean="0">
                <a:solidFill>
                  <a:srgbClr val="38761D"/>
                </a:solidFill>
                <a:latin typeface="Lato"/>
                <a:ea typeface="Lato"/>
                <a:cs typeface="Lato"/>
                <a:sym typeface="Lato"/>
              </a:rPr>
              <a:t>Example to NLP</a:t>
            </a:r>
            <a:endParaRPr lang="en" sz="2800" b="1" dirty="0">
              <a:solidFill>
                <a:srgbClr val="38761D"/>
              </a:solidFill>
              <a:latin typeface="Lato"/>
              <a:ea typeface="Lato"/>
              <a:cs typeface="Lato"/>
              <a:sym typeface="Lato"/>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502710" y="149185"/>
            <a:ext cx="6524814" cy="488770"/>
          </a:xfrm>
          <a:prstGeom prst="rect">
            <a:avLst/>
          </a:prstGeom>
          <a:noFill/>
          <a:ln>
            <a:noFill/>
          </a:ln>
        </p:spPr>
        <p:txBody>
          <a:bodyPr spcFirstLastPara="1" wrap="square" lIns="91283" tIns="91283" rIns="91283" bIns="91283" anchor="t" anchorCtr="0">
            <a:noAutofit/>
          </a:bodyPr>
          <a:lstStyle/>
          <a:p>
            <a:pPr marL="11338">
              <a:buClr>
                <a:srgbClr val="38761D"/>
              </a:buClr>
              <a:buSzPts val="2800"/>
            </a:pPr>
            <a:r>
              <a:rPr lang="en" sz="2800" b="1" dirty="0" smtClean="0">
                <a:solidFill>
                  <a:srgbClr val="38761D"/>
                </a:solidFill>
                <a:latin typeface="Lato"/>
                <a:ea typeface="Lato"/>
                <a:cs typeface="Lato"/>
                <a:sym typeface="Lato"/>
              </a:rPr>
              <a:t>NLTK- Download</a:t>
            </a:r>
            <a:endParaRPr lang="en" sz="2800" b="1" dirty="0">
              <a:solidFill>
                <a:srgbClr val="38761D"/>
              </a:solidFill>
              <a:latin typeface="Lato"/>
              <a:ea typeface="Lato"/>
              <a:cs typeface="Lato"/>
              <a:sym typeface="Lato"/>
            </a:endParaRPr>
          </a:p>
        </p:txBody>
      </p:sp>
      <p:pic>
        <p:nvPicPr>
          <p:cNvPr id="114691" name="Picture 3"/>
          <p:cNvPicPr>
            <a:picLocks noChangeAspect="1" noChangeArrowheads="1"/>
          </p:cNvPicPr>
          <p:nvPr/>
        </p:nvPicPr>
        <p:blipFill>
          <a:blip r:embed="rId2"/>
          <a:srcRect/>
          <a:stretch>
            <a:fillRect/>
          </a:stretch>
        </p:blipFill>
        <p:spPr bwMode="auto">
          <a:xfrm>
            <a:off x="188161" y="2208944"/>
            <a:ext cx="4340115" cy="2496620"/>
          </a:xfrm>
          <a:prstGeom prst="rect">
            <a:avLst/>
          </a:prstGeom>
          <a:noFill/>
          <a:ln w="9525">
            <a:noFill/>
            <a:miter lim="800000"/>
            <a:headEnd/>
            <a:tailEnd/>
          </a:ln>
          <a:effectLst/>
        </p:spPr>
      </p:pic>
      <p:sp>
        <p:nvSpPr>
          <p:cNvPr id="6" name="TextBox 5"/>
          <p:cNvSpPr txBox="1"/>
          <p:nvPr/>
        </p:nvSpPr>
        <p:spPr>
          <a:xfrm>
            <a:off x="236305" y="976045"/>
            <a:ext cx="8548099" cy="1384995"/>
          </a:xfrm>
          <a:prstGeom prst="rect">
            <a:avLst/>
          </a:prstGeom>
          <a:noFill/>
        </p:spPr>
        <p:txBody>
          <a:bodyPr wrap="square" rtlCol="0">
            <a:spAutoFit/>
          </a:bodyPr>
          <a:lstStyle/>
          <a:p>
            <a:r>
              <a:rPr lang="en-IN" sz="1200" dirty="0" smtClean="0"/>
              <a:t>NLTK is one of the leading platforms for working with human language data and Python, the module NLTK is used for natural language processing. NLTK is literally an acronym for Natural Language Toolkit.</a:t>
            </a:r>
          </a:p>
          <a:p>
            <a:endParaRPr lang="en-US" sz="1200" dirty="0" smtClean="0"/>
          </a:p>
          <a:p>
            <a:r>
              <a:rPr lang="en-IN" sz="1200" dirty="0" smtClean="0"/>
              <a:t>NLTK will aid you with everything from splitting sentences from paragraphs, splitting up words, recognizing the part of speech of those words, highlighting the main subjects, and then even with helping your machine to understand what the text is all about.</a:t>
            </a:r>
          </a:p>
          <a:p>
            <a:endParaRPr lang="en-IN" sz="1200" dirty="0"/>
          </a:p>
        </p:txBody>
      </p:sp>
      <p:pic>
        <p:nvPicPr>
          <p:cNvPr id="114692" name="Picture 4"/>
          <p:cNvPicPr>
            <a:picLocks noChangeAspect="1" noChangeArrowheads="1"/>
          </p:cNvPicPr>
          <p:nvPr/>
        </p:nvPicPr>
        <p:blipFill>
          <a:blip r:embed="rId3"/>
          <a:srcRect/>
          <a:stretch>
            <a:fillRect/>
          </a:stretch>
        </p:blipFill>
        <p:spPr bwMode="auto">
          <a:xfrm>
            <a:off x="5527499" y="2198669"/>
            <a:ext cx="3472664" cy="2506895"/>
          </a:xfrm>
          <a:prstGeom prst="rect">
            <a:avLst/>
          </a:prstGeom>
          <a:noFill/>
          <a:ln w="9525">
            <a:noFill/>
            <a:miter lim="800000"/>
            <a:headEnd/>
            <a:tailEnd/>
          </a:ln>
          <a:effectLst/>
        </p:spPr>
      </p:pic>
      <p:sp>
        <p:nvSpPr>
          <p:cNvPr id="8" name="Down Arrow 7"/>
          <p:cNvSpPr/>
          <p:nvPr/>
        </p:nvSpPr>
        <p:spPr>
          <a:xfrm rot="5400000" flipV="1">
            <a:off x="4618236" y="2994922"/>
            <a:ext cx="657550" cy="8116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502710" y="149185"/>
            <a:ext cx="6524814" cy="488770"/>
          </a:xfrm>
          <a:prstGeom prst="rect">
            <a:avLst/>
          </a:prstGeom>
          <a:noFill/>
          <a:ln>
            <a:noFill/>
          </a:ln>
        </p:spPr>
        <p:txBody>
          <a:bodyPr spcFirstLastPara="1" wrap="square" lIns="91283" tIns="91283" rIns="91283" bIns="91283" anchor="t" anchorCtr="0">
            <a:noAutofit/>
          </a:bodyPr>
          <a:lstStyle/>
          <a:p>
            <a:pPr marL="11338">
              <a:buClr>
                <a:srgbClr val="38761D"/>
              </a:buClr>
              <a:buSzPts val="2800"/>
            </a:pPr>
            <a:r>
              <a:rPr lang="en" sz="2800" b="1" dirty="0" smtClean="0">
                <a:solidFill>
                  <a:srgbClr val="38761D"/>
                </a:solidFill>
                <a:latin typeface="Lato"/>
                <a:ea typeface="Lato"/>
                <a:cs typeface="Lato"/>
                <a:sym typeface="Lato"/>
              </a:rPr>
              <a:t>NLTK- Natural Language Tool Kit</a:t>
            </a:r>
            <a:endParaRPr lang="en" sz="2800" b="1" dirty="0">
              <a:solidFill>
                <a:srgbClr val="38761D"/>
              </a:solidFill>
              <a:latin typeface="Lato"/>
              <a:ea typeface="Lato"/>
              <a:cs typeface="Lato"/>
              <a:sym typeface="Lato"/>
            </a:endParaRPr>
          </a:p>
        </p:txBody>
      </p:sp>
      <p:pic>
        <p:nvPicPr>
          <p:cNvPr id="104450" name="Picture 2" descr="Image result for nltk in python"/>
          <p:cNvPicPr>
            <a:picLocks noChangeAspect="1" noChangeArrowheads="1"/>
          </p:cNvPicPr>
          <p:nvPr/>
        </p:nvPicPr>
        <p:blipFill>
          <a:blip r:embed="rId2"/>
          <a:srcRect/>
          <a:stretch>
            <a:fillRect/>
          </a:stretch>
        </p:blipFill>
        <p:spPr bwMode="auto">
          <a:xfrm>
            <a:off x="287675" y="801384"/>
            <a:ext cx="8630293" cy="3852809"/>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502710" y="149185"/>
            <a:ext cx="6524814" cy="488770"/>
          </a:xfrm>
          <a:prstGeom prst="rect">
            <a:avLst/>
          </a:prstGeom>
          <a:noFill/>
          <a:ln>
            <a:noFill/>
          </a:ln>
        </p:spPr>
        <p:txBody>
          <a:bodyPr spcFirstLastPara="1" wrap="square" lIns="91283" tIns="91283" rIns="91283" bIns="91283" anchor="t" anchorCtr="0">
            <a:noAutofit/>
          </a:bodyPr>
          <a:lstStyle/>
          <a:p>
            <a:pPr marL="11338">
              <a:buClr>
                <a:srgbClr val="38761D"/>
              </a:buClr>
              <a:buSzPts val="2800"/>
            </a:pPr>
            <a:r>
              <a:rPr lang="en" sz="2800" b="1" dirty="0" smtClean="0">
                <a:solidFill>
                  <a:srgbClr val="38761D"/>
                </a:solidFill>
                <a:latin typeface="Lato"/>
                <a:ea typeface="Lato"/>
                <a:cs typeface="Lato"/>
                <a:sym typeface="Lato"/>
              </a:rPr>
              <a:t>NLTK- Tokenization</a:t>
            </a:r>
            <a:endParaRPr lang="en" sz="2800" b="1" dirty="0">
              <a:solidFill>
                <a:srgbClr val="38761D"/>
              </a:solidFill>
              <a:latin typeface="Lato"/>
              <a:ea typeface="Lato"/>
              <a:cs typeface="Lato"/>
              <a:sym typeface="Lato"/>
            </a:endParaRPr>
          </a:p>
        </p:txBody>
      </p:sp>
      <p:sp>
        <p:nvSpPr>
          <p:cNvPr id="6" name="TextBox 5"/>
          <p:cNvSpPr txBox="1"/>
          <p:nvPr/>
        </p:nvSpPr>
        <p:spPr>
          <a:xfrm>
            <a:off x="667817" y="924675"/>
            <a:ext cx="7726169" cy="461665"/>
          </a:xfrm>
          <a:prstGeom prst="rect">
            <a:avLst/>
          </a:prstGeom>
          <a:noFill/>
        </p:spPr>
        <p:txBody>
          <a:bodyPr wrap="square" rtlCol="0">
            <a:spAutoFit/>
          </a:bodyPr>
          <a:lstStyle/>
          <a:p>
            <a:r>
              <a:rPr lang="en-US" sz="1200" dirty="0" smtClean="0"/>
              <a:t>Tokenization is the process of breaking a stream of text up into words, phrases, symbols and other meaningful elements called tokens. </a:t>
            </a:r>
            <a:r>
              <a:rPr lang="en-IN" sz="1200" dirty="0" smtClean="0"/>
              <a:t>Tokenization can remove punctuation too.</a:t>
            </a:r>
            <a:endParaRPr lang="en-US" sz="1200" dirty="0" smtClean="0"/>
          </a:p>
        </p:txBody>
      </p:sp>
      <p:sp>
        <p:nvSpPr>
          <p:cNvPr id="9" name="TextBox 8"/>
          <p:cNvSpPr txBox="1"/>
          <p:nvPr/>
        </p:nvSpPr>
        <p:spPr>
          <a:xfrm>
            <a:off x="770565" y="1613043"/>
            <a:ext cx="7520680" cy="2308324"/>
          </a:xfrm>
          <a:prstGeom prst="rect">
            <a:avLst/>
          </a:prstGeom>
          <a:noFill/>
        </p:spPr>
        <p:txBody>
          <a:bodyPr wrap="square" rtlCol="0">
            <a:spAutoFit/>
          </a:bodyPr>
          <a:lstStyle/>
          <a:p>
            <a:pPr>
              <a:buFont typeface="Wingdings" pitchFamily="2" charset="2"/>
              <a:buChar char="q"/>
            </a:pPr>
            <a:r>
              <a:rPr lang="en-IN" sz="1200" dirty="0" smtClean="0"/>
              <a:t>Corpus - Body of text, singular. Corpora is the plural of this. Example: A collection of medical journals.</a:t>
            </a:r>
          </a:p>
          <a:p>
            <a:pPr>
              <a:buFont typeface="Wingdings" pitchFamily="2" charset="2"/>
              <a:buChar char="q"/>
            </a:pPr>
            <a:endParaRPr lang="en-IN" sz="1200" dirty="0" smtClean="0"/>
          </a:p>
          <a:p>
            <a:pPr>
              <a:buFont typeface="Wingdings" pitchFamily="2" charset="2"/>
              <a:buChar char="q"/>
            </a:pPr>
            <a:r>
              <a:rPr lang="en-IN" sz="1200" dirty="0" smtClean="0"/>
              <a:t>Lexicon - Words and their meanings. Example: English dictionary. Consider, however, that various fields will have different lexicons. For example: To a financial investor, the first meaning for the word "Bull" is someone who is confident about the market, as compared to the common English lexicon, where the first meaning for the word "Bull" is an animal. As such, there is a special lexicon for financial investors, doctors, children, mechanics, and so on.</a:t>
            </a:r>
          </a:p>
          <a:p>
            <a:pPr>
              <a:buFont typeface="Wingdings" pitchFamily="2" charset="2"/>
              <a:buChar char="q"/>
            </a:pPr>
            <a:endParaRPr lang="en-IN" sz="1200" dirty="0" smtClean="0"/>
          </a:p>
          <a:p>
            <a:pPr>
              <a:buFont typeface="Wingdings" pitchFamily="2" charset="2"/>
              <a:buChar char="q"/>
            </a:pPr>
            <a:r>
              <a:rPr lang="en-IN" sz="1200" dirty="0" smtClean="0"/>
              <a:t>Token - Each "entity" that is a part of whatever was split up based on rules. For examples, each word is a token when a sentence is "tokenized" into words. Each sentence can also be a token, if you tokenized the sentences out of a paragraph</a:t>
            </a:r>
          </a:p>
          <a:p>
            <a:endParaRPr lang="en-IN" sz="1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502710" y="149185"/>
            <a:ext cx="6524814" cy="488770"/>
          </a:xfrm>
          <a:prstGeom prst="rect">
            <a:avLst/>
          </a:prstGeom>
          <a:noFill/>
          <a:ln>
            <a:noFill/>
          </a:ln>
        </p:spPr>
        <p:txBody>
          <a:bodyPr spcFirstLastPara="1" wrap="square" lIns="91283" tIns="91283" rIns="91283" bIns="91283" anchor="t" anchorCtr="0">
            <a:noAutofit/>
          </a:bodyPr>
          <a:lstStyle/>
          <a:p>
            <a:pPr marL="11338">
              <a:buClr>
                <a:srgbClr val="38761D"/>
              </a:buClr>
              <a:buSzPts val="2800"/>
            </a:pPr>
            <a:r>
              <a:rPr lang="en" sz="2800" b="1" dirty="0" smtClean="0">
                <a:solidFill>
                  <a:srgbClr val="38761D"/>
                </a:solidFill>
                <a:latin typeface="Lato"/>
                <a:ea typeface="Lato"/>
                <a:cs typeface="Lato"/>
                <a:sym typeface="Lato"/>
              </a:rPr>
              <a:t>NLTK- Tokenization</a:t>
            </a:r>
            <a:endParaRPr lang="en" sz="2800" b="1" dirty="0">
              <a:solidFill>
                <a:srgbClr val="38761D"/>
              </a:solidFill>
              <a:latin typeface="Lato"/>
              <a:ea typeface="Lato"/>
              <a:cs typeface="Lato"/>
              <a:sym typeface="Lato"/>
            </a:endParaRPr>
          </a:p>
        </p:txBody>
      </p:sp>
      <p:pic>
        <p:nvPicPr>
          <p:cNvPr id="90114" name="Picture 2"/>
          <p:cNvPicPr>
            <a:picLocks noChangeAspect="1" noChangeArrowheads="1"/>
          </p:cNvPicPr>
          <p:nvPr/>
        </p:nvPicPr>
        <p:blipFill>
          <a:blip r:embed="rId2"/>
          <a:srcRect/>
          <a:stretch>
            <a:fillRect/>
          </a:stretch>
        </p:blipFill>
        <p:spPr bwMode="auto">
          <a:xfrm>
            <a:off x="390418" y="863030"/>
            <a:ext cx="8352889" cy="36062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170500"/>
            <a:ext cx="8520600" cy="572700"/>
          </a:xfrm>
          <a:prstGeom prst="rect">
            <a:avLst/>
          </a:prstGeom>
          <a:noFill/>
          <a:ln>
            <a:noFill/>
          </a:ln>
        </p:spPr>
        <p:txBody>
          <a:bodyPr spcFirstLastPara="1" wrap="square" lIns="91283" tIns="91283" rIns="91283" bIns="91283" anchor="t" anchorCtr="0">
            <a:noAutofit/>
          </a:bodyPr>
          <a:lstStyle/>
          <a:p>
            <a:pPr marL="11338">
              <a:buClr>
                <a:srgbClr val="38761D"/>
              </a:buClr>
              <a:buSzPts val="2800"/>
            </a:pPr>
            <a:r>
              <a:rPr lang="en" sz="2800" b="1" dirty="0">
                <a:solidFill>
                  <a:srgbClr val="38761D"/>
                </a:solidFill>
                <a:latin typeface="Lato"/>
                <a:ea typeface="Lato"/>
                <a:cs typeface="Lato"/>
                <a:sym typeface="Lato"/>
              </a:rPr>
              <a:t>Table </a:t>
            </a:r>
            <a:r>
              <a:rPr lang="en" sz="2800" b="1">
                <a:solidFill>
                  <a:srgbClr val="38761D"/>
                </a:solidFill>
                <a:latin typeface="Lato"/>
                <a:ea typeface="Lato"/>
                <a:cs typeface="Lato"/>
                <a:sym typeface="Lato"/>
              </a:rPr>
              <a:t>of </a:t>
            </a:r>
            <a:r>
              <a:rPr lang="en" sz="2800" b="1" smtClean="0">
                <a:solidFill>
                  <a:srgbClr val="38761D"/>
                </a:solidFill>
                <a:latin typeface="Lato"/>
                <a:ea typeface="Lato"/>
                <a:cs typeface="Lato"/>
                <a:sym typeface="Lato"/>
              </a:rPr>
              <a:t>Contents</a:t>
            </a:r>
            <a:endParaRPr lang="en-US" sz="2800" b="1">
              <a:solidFill>
                <a:srgbClr val="38761D"/>
              </a:solidFill>
              <a:latin typeface="Lato"/>
              <a:ea typeface="Lato"/>
              <a:cs typeface="Lato"/>
              <a:sym typeface="Lato"/>
            </a:endParaRPr>
          </a:p>
        </p:txBody>
      </p:sp>
      <p:sp>
        <p:nvSpPr>
          <p:cNvPr id="63" name="Google Shape;63;p14"/>
          <p:cNvSpPr txBox="1">
            <a:spLocks noGrp="1"/>
          </p:cNvSpPr>
          <p:nvPr>
            <p:ph type="body" idx="1"/>
          </p:nvPr>
        </p:nvSpPr>
        <p:spPr>
          <a:xfrm>
            <a:off x="311700" y="1152475"/>
            <a:ext cx="8520600" cy="3416400"/>
          </a:xfrm>
          <a:prstGeom prst="rect">
            <a:avLst/>
          </a:prstGeom>
        </p:spPr>
        <p:txBody>
          <a:bodyPr spcFirstLastPara="1" wrap="square" lIns="91283" tIns="91283" rIns="91283" bIns="91283" anchor="t" anchorCtr="0">
            <a:noAutofit/>
          </a:bodyPr>
          <a:lstStyle/>
          <a:p>
            <a:pPr indent="-342377">
              <a:buSzPts val="1800"/>
              <a:buAutoNum type="arabicParenR"/>
            </a:pPr>
            <a:r>
              <a:rPr lang="en-US" sz="1800" dirty="0"/>
              <a:t>Business Problem</a:t>
            </a:r>
            <a:endParaRPr sz="1800"/>
          </a:p>
          <a:p>
            <a:pPr indent="-342377">
              <a:buSzPts val="1800"/>
              <a:buAutoNum type="arabicParenR"/>
            </a:pPr>
            <a:r>
              <a:rPr lang="en" sz="1800" dirty="0"/>
              <a:t>Base </a:t>
            </a:r>
            <a:r>
              <a:rPr lang="en" sz="1800" dirty="0" smtClean="0"/>
              <a:t>knowledge</a:t>
            </a:r>
          </a:p>
          <a:p>
            <a:pPr indent="-342377">
              <a:buSzPts val="1800"/>
              <a:buFont typeface="Lato"/>
              <a:buAutoNum type="arabicParenR"/>
            </a:pPr>
            <a:r>
              <a:rPr lang="en-IN" sz="1800" dirty="0" smtClean="0"/>
              <a:t>Case Solution</a:t>
            </a:r>
            <a:endParaRPr lang="en" sz="1800" dirty="0"/>
          </a:p>
          <a:p>
            <a:pPr indent="-342377">
              <a:buSzPts val="1800"/>
              <a:buAutoNum type="arabicParenR"/>
            </a:pPr>
            <a:r>
              <a:rPr lang="en" sz="1800" dirty="0" smtClean="0"/>
              <a:t>Quizes</a:t>
            </a:r>
            <a:endParaRPr sz="18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502710" y="149185"/>
            <a:ext cx="6524814" cy="488770"/>
          </a:xfrm>
          <a:prstGeom prst="rect">
            <a:avLst/>
          </a:prstGeom>
          <a:noFill/>
          <a:ln>
            <a:noFill/>
          </a:ln>
        </p:spPr>
        <p:txBody>
          <a:bodyPr spcFirstLastPara="1" wrap="square" lIns="91283" tIns="91283" rIns="91283" bIns="91283" anchor="t" anchorCtr="0">
            <a:noAutofit/>
          </a:bodyPr>
          <a:lstStyle/>
          <a:p>
            <a:pPr marL="11338">
              <a:buClr>
                <a:srgbClr val="38761D"/>
              </a:buClr>
              <a:buSzPts val="2800"/>
            </a:pPr>
            <a:r>
              <a:rPr lang="en" sz="2800" b="1" dirty="0" smtClean="0">
                <a:solidFill>
                  <a:srgbClr val="38761D"/>
                </a:solidFill>
                <a:latin typeface="Lato"/>
                <a:ea typeface="Lato"/>
                <a:cs typeface="Lato"/>
                <a:sym typeface="Lato"/>
              </a:rPr>
              <a:t>NLTK- Tokenization</a:t>
            </a:r>
            <a:endParaRPr lang="en" sz="2800" b="1" dirty="0">
              <a:solidFill>
                <a:srgbClr val="38761D"/>
              </a:solidFill>
              <a:latin typeface="Lato"/>
              <a:ea typeface="Lato"/>
              <a:cs typeface="Lato"/>
              <a:sym typeface="Lato"/>
            </a:endParaRPr>
          </a:p>
        </p:txBody>
      </p:sp>
      <p:pic>
        <p:nvPicPr>
          <p:cNvPr id="115714" name="Picture 2"/>
          <p:cNvPicPr>
            <a:picLocks noChangeAspect="1" noChangeArrowheads="1"/>
          </p:cNvPicPr>
          <p:nvPr/>
        </p:nvPicPr>
        <p:blipFill>
          <a:blip r:embed="rId2"/>
          <a:srcRect/>
          <a:stretch>
            <a:fillRect/>
          </a:stretch>
        </p:blipFill>
        <p:spPr bwMode="auto">
          <a:xfrm>
            <a:off x="178728" y="842481"/>
            <a:ext cx="8724900" cy="38291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502710" y="149185"/>
            <a:ext cx="6524814" cy="488770"/>
          </a:xfrm>
          <a:prstGeom prst="rect">
            <a:avLst/>
          </a:prstGeom>
          <a:noFill/>
          <a:ln>
            <a:noFill/>
          </a:ln>
        </p:spPr>
        <p:txBody>
          <a:bodyPr spcFirstLastPara="1" wrap="square" lIns="91283" tIns="91283" rIns="91283" bIns="91283" anchor="t" anchorCtr="0">
            <a:noAutofit/>
          </a:bodyPr>
          <a:lstStyle/>
          <a:p>
            <a:pPr marL="11338">
              <a:buClr>
                <a:srgbClr val="38761D"/>
              </a:buClr>
              <a:buSzPts val="2800"/>
            </a:pPr>
            <a:r>
              <a:rPr lang="en" sz="2800" b="1" dirty="0" smtClean="0">
                <a:solidFill>
                  <a:srgbClr val="38761D"/>
                </a:solidFill>
                <a:latin typeface="Lato"/>
                <a:ea typeface="Lato"/>
                <a:cs typeface="Lato"/>
                <a:sym typeface="Lato"/>
              </a:rPr>
              <a:t>NLTK- N Grams</a:t>
            </a:r>
            <a:endParaRPr lang="en" sz="2800" b="1" dirty="0">
              <a:solidFill>
                <a:srgbClr val="38761D"/>
              </a:solidFill>
              <a:latin typeface="Lato"/>
              <a:ea typeface="Lato"/>
              <a:cs typeface="Lato"/>
              <a:sym typeface="Lato"/>
            </a:endParaRPr>
          </a:p>
        </p:txBody>
      </p:sp>
      <p:pic>
        <p:nvPicPr>
          <p:cNvPr id="2051" name="Picture 3"/>
          <p:cNvPicPr>
            <a:picLocks noChangeAspect="1" noChangeArrowheads="1"/>
          </p:cNvPicPr>
          <p:nvPr/>
        </p:nvPicPr>
        <p:blipFill>
          <a:blip r:embed="rId2"/>
          <a:srcRect/>
          <a:stretch>
            <a:fillRect/>
          </a:stretch>
        </p:blipFill>
        <p:spPr bwMode="auto">
          <a:xfrm>
            <a:off x="657546" y="976045"/>
            <a:ext cx="8096036" cy="340074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7156" y="140387"/>
            <a:ext cx="4886325" cy="440505"/>
          </a:xfrm>
          <a:prstGeom prst="rect">
            <a:avLst/>
          </a:prstGeom>
          <a:noFill/>
          <a:ln>
            <a:noFill/>
          </a:ln>
        </p:spPr>
        <p:txBody>
          <a:bodyPr spcFirstLastPara="1" wrap="square" lIns="91283" tIns="91283" rIns="91283" bIns="91283" anchor="t" anchorCtr="0">
            <a:noAutofit/>
          </a:bodyPr>
          <a:lstStyle/>
          <a:p>
            <a:pPr marL="11338">
              <a:buClr>
                <a:srgbClr val="38761D"/>
              </a:buClr>
              <a:buSzPts val="2800"/>
            </a:pPr>
            <a:r>
              <a:rPr lang="en" sz="2800" b="1" smtClean="0">
                <a:solidFill>
                  <a:srgbClr val="38761D"/>
                </a:solidFill>
                <a:latin typeface="Lato"/>
                <a:ea typeface="Lato"/>
                <a:cs typeface="Lato"/>
                <a:sym typeface="Lato"/>
              </a:rPr>
              <a:t>Classical Way: N-Grams</a:t>
            </a:r>
            <a:endParaRPr lang="en" sz="2800" b="1">
              <a:solidFill>
                <a:srgbClr val="38761D"/>
              </a:solidFill>
              <a:latin typeface="Lato"/>
              <a:ea typeface="Lato"/>
              <a:cs typeface="Lato"/>
              <a:sym typeface="Lato"/>
            </a:endParaRPr>
          </a:p>
        </p:txBody>
      </p:sp>
      <p:sp>
        <p:nvSpPr>
          <p:cNvPr id="3" name="object 3"/>
          <p:cNvSpPr/>
          <p:nvPr/>
        </p:nvSpPr>
        <p:spPr>
          <a:xfrm>
            <a:off x="781050" y="1323975"/>
            <a:ext cx="4019550" cy="165735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76687" y="3246015"/>
            <a:ext cx="3732803" cy="740241"/>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6019800" y="1343025"/>
            <a:ext cx="2286000" cy="2609850"/>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828389" y="4205915"/>
            <a:ext cx="6957060" cy="255839"/>
          </a:xfrm>
          <a:prstGeom prst="rect">
            <a:avLst/>
          </a:prstGeom>
        </p:spPr>
        <p:txBody>
          <a:bodyPr vert="horz" wrap="square" lIns="0" tIns="9525" rIns="0" bIns="0" rtlCol="0">
            <a:spAutoFit/>
          </a:bodyPr>
          <a:lstStyle/>
          <a:p>
            <a:pPr marL="9525">
              <a:spcBef>
                <a:spcPts val="75"/>
              </a:spcBef>
            </a:pPr>
            <a:r>
              <a:rPr sz="1600" b="1" spc="-60" dirty="0">
                <a:solidFill>
                  <a:srgbClr val="595959"/>
                </a:solidFill>
              </a:rPr>
              <a:t>Problem</a:t>
            </a:r>
            <a:r>
              <a:rPr sz="1600" spc="-60" dirty="0">
                <a:solidFill>
                  <a:srgbClr val="595959"/>
                </a:solidFill>
              </a:rPr>
              <a:t>: </a:t>
            </a:r>
            <a:r>
              <a:rPr sz="1600" spc="15" dirty="0">
                <a:solidFill>
                  <a:srgbClr val="595959"/>
                </a:solidFill>
              </a:rPr>
              <a:t>doesn’t </a:t>
            </a:r>
            <a:r>
              <a:rPr sz="1600" spc="-26" dirty="0">
                <a:solidFill>
                  <a:srgbClr val="595959"/>
                </a:solidFill>
              </a:rPr>
              <a:t>scale </a:t>
            </a:r>
            <a:r>
              <a:rPr sz="1600" spc="15" dirty="0">
                <a:solidFill>
                  <a:srgbClr val="595959"/>
                </a:solidFill>
              </a:rPr>
              <a:t>well </a:t>
            </a:r>
            <a:r>
              <a:rPr sz="1600" spc="26" dirty="0">
                <a:solidFill>
                  <a:srgbClr val="595959"/>
                </a:solidFill>
              </a:rPr>
              <a:t>to </a:t>
            </a:r>
            <a:r>
              <a:rPr sz="1600" spc="23" dirty="0">
                <a:solidFill>
                  <a:srgbClr val="595959"/>
                </a:solidFill>
              </a:rPr>
              <a:t>bigger </a:t>
            </a:r>
            <a:r>
              <a:rPr sz="1600" spc="-56" dirty="0">
                <a:solidFill>
                  <a:srgbClr val="595959"/>
                </a:solidFill>
              </a:rPr>
              <a:t>N. </a:t>
            </a:r>
            <a:r>
              <a:rPr sz="1600" spc="-26" dirty="0">
                <a:solidFill>
                  <a:srgbClr val="595959"/>
                </a:solidFill>
              </a:rPr>
              <a:t>N </a:t>
            </a:r>
            <a:r>
              <a:rPr sz="1600" spc="-153" dirty="0">
                <a:solidFill>
                  <a:srgbClr val="595959"/>
                </a:solidFill>
              </a:rPr>
              <a:t>= </a:t>
            </a:r>
            <a:r>
              <a:rPr sz="1600" spc="60" dirty="0">
                <a:solidFill>
                  <a:srgbClr val="595959"/>
                </a:solidFill>
              </a:rPr>
              <a:t>5 </a:t>
            </a:r>
            <a:r>
              <a:rPr sz="1600" spc="-49" dirty="0">
                <a:solidFill>
                  <a:srgbClr val="595959"/>
                </a:solidFill>
              </a:rPr>
              <a:t>is </a:t>
            </a:r>
            <a:r>
              <a:rPr sz="1600" spc="19" dirty="0">
                <a:solidFill>
                  <a:srgbClr val="595959"/>
                </a:solidFill>
              </a:rPr>
              <a:t>pretty</a:t>
            </a:r>
            <a:r>
              <a:rPr sz="1600" spc="-349" dirty="0">
                <a:solidFill>
                  <a:srgbClr val="595959"/>
                </a:solidFill>
              </a:rPr>
              <a:t> </a:t>
            </a:r>
            <a:r>
              <a:rPr sz="1600" spc="-30" dirty="0">
                <a:solidFill>
                  <a:srgbClr val="595959"/>
                </a:solidFill>
              </a:rPr>
              <a:t>much </a:t>
            </a:r>
            <a:r>
              <a:rPr sz="1600" spc="4" dirty="0">
                <a:solidFill>
                  <a:srgbClr val="595959"/>
                </a:solidFill>
              </a:rPr>
              <a:t>the </a:t>
            </a:r>
            <a:r>
              <a:rPr sz="1600" spc="-38" dirty="0">
                <a:solidFill>
                  <a:srgbClr val="595959"/>
                </a:solidFill>
              </a:rPr>
              <a:t>limit.</a:t>
            </a:r>
            <a:endParaRPr sz="16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502710" y="149185"/>
            <a:ext cx="6524814" cy="488770"/>
          </a:xfrm>
          <a:prstGeom prst="rect">
            <a:avLst/>
          </a:prstGeom>
          <a:noFill/>
          <a:ln>
            <a:noFill/>
          </a:ln>
        </p:spPr>
        <p:txBody>
          <a:bodyPr spcFirstLastPara="1" wrap="square" lIns="91283" tIns="91283" rIns="91283" bIns="91283" anchor="t" anchorCtr="0">
            <a:noAutofit/>
          </a:bodyPr>
          <a:lstStyle/>
          <a:p>
            <a:pPr marL="11338">
              <a:buClr>
                <a:srgbClr val="38761D"/>
              </a:buClr>
              <a:buSzPts val="2800"/>
            </a:pPr>
            <a:r>
              <a:rPr lang="en" sz="2800" b="1" dirty="0" smtClean="0">
                <a:solidFill>
                  <a:srgbClr val="38761D"/>
                </a:solidFill>
                <a:latin typeface="Lato"/>
                <a:ea typeface="Lato"/>
                <a:cs typeface="Lato"/>
                <a:sym typeface="Lato"/>
              </a:rPr>
              <a:t>NLTK- N Grams</a:t>
            </a:r>
            <a:endParaRPr lang="en" sz="2800" b="1" dirty="0">
              <a:solidFill>
                <a:srgbClr val="38761D"/>
              </a:solidFill>
              <a:latin typeface="Lato"/>
              <a:ea typeface="Lato"/>
              <a:cs typeface="Lato"/>
              <a:sym typeface="Lato"/>
            </a:endParaRPr>
          </a:p>
        </p:txBody>
      </p:sp>
      <p:pic>
        <p:nvPicPr>
          <p:cNvPr id="91138" name="Picture 2"/>
          <p:cNvPicPr>
            <a:picLocks noChangeAspect="1" noChangeArrowheads="1"/>
          </p:cNvPicPr>
          <p:nvPr/>
        </p:nvPicPr>
        <p:blipFill>
          <a:blip r:embed="rId2"/>
          <a:srcRect/>
          <a:stretch>
            <a:fillRect/>
          </a:stretch>
        </p:blipFill>
        <p:spPr bwMode="auto">
          <a:xfrm>
            <a:off x="4479533" y="924674"/>
            <a:ext cx="4530903" cy="3708971"/>
          </a:xfrm>
          <a:prstGeom prst="rect">
            <a:avLst/>
          </a:prstGeom>
          <a:noFill/>
          <a:ln w="9525">
            <a:noFill/>
            <a:miter lim="800000"/>
            <a:headEnd/>
            <a:tailEnd/>
          </a:ln>
          <a:effectLst/>
        </p:spPr>
      </p:pic>
      <p:pic>
        <p:nvPicPr>
          <p:cNvPr id="91140" name="Picture 4"/>
          <p:cNvPicPr>
            <a:picLocks noChangeAspect="1" noChangeArrowheads="1"/>
          </p:cNvPicPr>
          <p:nvPr/>
        </p:nvPicPr>
        <p:blipFill>
          <a:blip r:embed="rId3"/>
          <a:srcRect/>
          <a:stretch>
            <a:fillRect/>
          </a:stretch>
        </p:blipFill>
        <p:spPr bwMode="auto">
          <a:xfrm>
            <a:off x="205804" y="996594"/>
            <a:ext cx="4109342" cy="36575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502710" y="149185"/>
            <a:ext cx="6524814" cy="488770"/>
          </a:xfrm>
          <a:prstGeom prst="rect">
            <a:avLst/>
          </a:prstGeom>
          <a:noFill/>
          <a:ln>
            <a:noFill/>
          </a:ln>
        </p:spPr>
        <p:txBody>
          <a:bodyPr spcFirstLastPara="1" wrap="square" lIns="91283" tIns="91283" rIns="91283" bIns="91283" anchor="t" anchorCtr="0">
            <a:noAutofit/>
          </a:bodyPr>
          <a:lstStyle/>
          <a:p>
            <a:pPr marL="11338">
              <a:buClr>
                <a:srgbClr val="38761D"/>
              </a:buClr>
              <a:buSzPts val="2800"/>
            </a:pPr>
            <a:r>
              <a:rPr lang="en" sz="2800" b="1" dirty="0" smtClean="0">
                <a:solidFill>
                  <a:srgbClr val="38761D"/>
                </a:solidFill>
                <a:latin typeface="Lato"/>
                <a:ea typeface="Lato"/>
                <a:cs typeface="Lato"/>
                <a:sym typeface="Lato"/>
              </a:rPr>
              <a:t>NLTK- Frequency Distribution</a:t>
            </a:r>
            <a:endParaRPr lang="en" sz="2800" b="1" dirty="0">
              <a:solidFill>
                <a:srgbClr val="38761D"/>
              </a:solidFill>
              <a:latin typeface="Lato"/>
              <a:ea typeface="Lato"/>
              <a:cs typeface="Lato"/>
              <a:sym typeface="Lato"/>
            </a:endParaRPr>
          </a:p>
        </p:txBody>
      </p:sp>
      <p:pic>
        <p:nvPicPr>
          <p:cNvPr id="1027" name="Picture 3"/>
          <p:cNvPicPr>
            <a:picLocks noChangeAspect="1" noChangeArrowheads="1"/>
          </p:cNvPicPr>
          <p:nvPr/>
        </p:nvPicPr>
        <p:blipFill>
          <a:blip r:embed="rId2"/>
          <a:srcRect/>
          <a:stretch>
            <a:fillRect/>
          </a:stretch>
        </p:blipFill>
        <p:spPr bwMode="auto">
          <a:xfrm>
            <a:off x="518116" y="850604"/>
            <a:ext cx="8296275" cy="377455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502710" y="149185"/>
            <a:ext cx="6524814" cy="488770"/>
          </a:xfrm>
          <a:prstGeom prst="rect">
            <a:avLst/>
          </a:prstGeom>
          <a:noFill/>
          <a:ln>
            <a:noFill/>
          </a:ln>
        </p:spPr>
        <p:txBody>
          <a:bodyPr spcFirstLastPara="1" wrap="square" lIns="91283" tIns="91283" rIns="91283" bIns="91283" anchor="t" anchorCtr="0">
            <a:noAutofit/>
          </a:bodyPr>
          <a:lstStyle/>
          <a:p>
            <a:pPr marL="11338">
              <a:buClr>
                <a:srgbClr val="38761D"/>
              </a:buClr>
              <a:buSzPts val="2800"/>
            </a:pPr>
            <a:r>
              <a:rPr lang="en" sz="2800" b="1" dirty="0" smtClean="0">
                <a:solidFill>
                  <a:srgbClr val="38761D"/>
                </a:solidFill>
                <a:latin typeface="Lato"/>
                <a:ea typeface="Lato"/>
                <a:cs typeface="Lato"/>
                <a:sym typeface="Lato"/>
              </a:rPr>
              <a:t>NLTK- Stop Words</a:t>
            </a:r>
            <a:endParaRPr lang="en" sz="2800" b="1" dirty="0">
              <a:solidFill>
                <a:srgbClr val="38761D"/>
              </a:solidFill>
              <a:latin typeface="Lato"/>
              <a:ea typeface="Lato"/>
              <a:cs typeface="Lato"/>
              <a:sym typeface="Lato"/>
            </a:endParaRPr>
          </a:p>
        </p:txBody>
      </p:sp>
      <p:sp>
        <p:nvSpPr>
          <p:cNvPr id="6" name="TextBox 5"/>
          <p:cNvSpPr txBox="1"/>
          <p:nvPr/>
        </p:nvSpPr>
        <p:spPr>
          <a:xfrm>
            <a:off x="246579" y="883578"/>
            <a:ext cx="8280971" cy="830997"/>
          </a:xfrm>
          <a:prstGeom prst="rect">
            <a:avLst/>
          </a:prstGeom>
          <a:noFill/>
        </p:spPr>
        <p:txBody>
          <a:bodyPr wrap="square" rtlCol="0">
            <a:spAutoFit/>
          </a:bodyPr>
          <a:lstStyle/>
          <a:p>
            <a:r>
              <a:rPr lang="en-IN" sz="1200" dirty="0" smtClean="0"/>
              <a:t> In natural language processing, useless words (data), are referred to as stop words.</a:t>
            </a:r>
          </a:p>
          <a:p>
            <a:endParaRPr lang="en-IN" sz="1200" dirty="0" smtClean="0"/>
          </a:p>
          <a:p>
            <a:r>
              <a:rPr lang="en-IN" sz="1200" dirty="0" smtClean="0"/>
              <a:t>Text may contain stop words like ‘the’, ‘is’, ‘are’. Stop words can be filtered from the text to be processed. There is no universal list of stop words in </a:t>
            </a:r>
            <a:r>
              <a:rPr lang="en-IN" sz="1200" dirty="0" err="1" smtClean="0"/>
              <a:t>nlp</a:t>
            </a:r>
            <a:r>
              <a:rPr lang="en-IN" sz="1200" dirty="0" smtClean="0"/>
              <a:t> research, however the </a:t>
            </a:r>
            <a:r>
              <a:rPr lang="en-IN" sz="1200" dirty="0" err="1" smtClean="0"/>
              <a:t>nltk</a:t>
            </a:r>
            <a:r>
              <a:rPr lang="en-IN" sz="1200" dirty="0" smtClean="0"/>
              <a:t> module contains a list of stop words</a:t>
            </a:r>
            <a:endParaRPr lang="en-IN" sz="1200" dirty="0"/>
          </a:p>
        </p:txBody>
      </p:sp>
      <p:pic>
        <p:nvPicPr>
          <p:cNvPr id="116738" name="Picture 2"/>
          <p:cNvPicPr>
            <a:picLocks noChangeAspect="1" noChangeArrowheads="1"/>
          </p:cNvPicPr>
          <p:nvPr/>
        </p:nvPicPr>
        <p:blipFill>
          <a:blip r:embed="rId2"/>
          <a:srcRect/>
          <a:stretch>
            <a:fillRect/>
          </a:stretch>
        </p:blipFill>
        <p:spPr bwMode="auto">
          <a:xfrm>
            <a:off x="338671" y="1900719"/>
            <a:ext cx="2733675" cy="2743199"/>
          </a:xfrm>
          <a:prstGeom prst="rect">
            <a:avLst/>
          </a:prstGeom>
          <a:noFill/>
          <a:ln w="9525">
            <a:noFill/>
            <a:miter lim="800000"/>
            <a:headEnd/>
            <a:tailEnd/>
          </a:ln>
          <a:effectLst/>
        </p:spPr>
      </p:pic>
      <p:pic>
        <p:nvPicPr>
          <p:cNvPr id="116740" name="Picture 4" descr="Image result for stopwords in NLP"/>
          <p:cNvPicPr>
            <a:picLocks noChangeAspect="1" noChangeArrowheads="1"/>
          </p:cNvPicPr>
          <p:nvPr/>
        </p:nvPicPr>
        <p:blipFill>
          <a:blip r:embed="rId3"/>
          <a:srcRect/>
          <a:stretch>
            <a:fillRect/>
          </a:stretch>
        </p:blipFill>
        <p:spPr bwMode="auto">
          <a:xfrm>
            <a:off x="3638514" y="2573088"/>
            <a:ext cx="5200650" cy="1619251"/>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502710" y="149185"/>
            <a:ext cx="6524814" cy="488770"/>
          </a:xfrm>
          <a:prstGeom prst="rect">
            <a:avLst/>
          </a:prstGeom>
          <a:noFill/>
          <a:ln>
            <a:noFill/>
          </a:ln>
        </p:spPr>
        <p:txBody>
          <a:bodyPr spcFirstLastPara="1" wrap="square" lIns="91283" tIns="91283" rIns="91283" bIns="91283" anchor="t" anchorCtr="0">
            <a:noAutofit/>
          </a:bodyPr>
          <a:lstStyle/>
          <a:p>
            <a:pPr marL="11338">
              <a:buClr>
                <a:srgbClr val="38761D"/>
              </a:buClr>
              <a:buSzPts val="2800"/>
            </a:pPr>
            <a:r>
              <a:rPr lang="en" sz="2800" b="1" dirty="0" smtClean="0">
                <a:solidFill>
                  <a:srgbClr val="38761D"/>
                </a:solidFill>
                <a:latin typeface="Lato"/>
                <a:ea typeface="Lato"/>
                <a:cs typeface="Lato"/>
                <a:sym typeface="Lato"/>
              </a:rPr>
              <a:t>NLTK- Punctuation</a:t>
            </a:r>
            <a:endParaRPr lang="en" sz="2800" b="1" dirty="0">
              <a:solidFill>
                <a:srgbClr val="38761D"/>
              </a:solidFill>
              <a:latin typeface="Lato"/>
              <a:ea typeface="Lato"/>
              <a:cs typeface="Lato"/>
              <a:sym typeface="Lato"/>
            </a:endParaRPr>
          </a:p>
        </p:txBody>
      </p:sp>
      <p:sp>
        <p:nvSpPr>
          <p:cNvPr id="4" name="TextBox 3"/>
          <p:cNvSpPr txBox="1"/>
          <p:nvPr/>
        </p:nvSpPr>
        <p:spPr>
          <a:xfrm>
            <a:off x="267127" y="893852"/>
            <a:ext cx="8578921" cy="769441"/>
          </a:xfrm>
          <a:prstGeom prst="rect">
            <a:avLst/>
          </a:prstGeom>
          <a:noFill/>
        </p:spPr>
        <p:txBody>
          <a:bodyPr wrap="square" rtlCol="0">
            <a:spAutoFit/>
          </a:bodyPr>
          <a:lstStyle/>
          <a:p>
            <a:r>
              <a:rPr lang="en-IN" sz="1100" dirty="0" smtClean="0"/>
              <a:t>One way of doing this is by looping through the Series with list comprehension and keeping everything that is not in </a:t>
            </a:r>
            <a:r>
              <a:rPr lang="en-IN" sz="1100" dirty="0" err="1" smtClean="0"/>
              <a:t>string.punctuation</a:t>
            </a:r>
            <a:r>
              <a:rPr lang="en-IN" sz="1100" dirty="0" smtClean="0"/>
              <a:t>, a list of all punctuation we imported at the beginning with import string.</a:t>
            </a:r>
          </a:p>
          <a:p>
            <a:endParaRPr lang="en-US" sz="1100" dirty="0" smtClean="0"/>
          </a:p>
          <a:p>
            <a:r>
              <a:rPr lang="en-US" sz="1100" b="1" dirty="0" smtClean="0"/>
              <a:t>Punctuation - </a:t>
            </a:r>
            <a:r>
              <a:rPr lang="en-IN" sz="1100" b="1" dirty="0" smtClean="0"/>
              <a:t>'!"#$%&amp;\'()*+,-./:;&lt;=&gt;?@[\\]^_`{|}~'</a:t>
            </a:r>
            <a:endParaRPr lang="en-IN" sz="1100" b="1" dirty="0"/>
          </a:p>
        </p:txBody>
      </p:sp>
      <p:pic>
        <p:nvPicPr>
          <p:cNvPr id="1026" name="Picture 2"/>
          <p:cNvPicPr>
            <a:picLocks noChangeAspect="1" noChangeArrowheads="1"/>
          </p:cNvPicPr>
          <p:nvPr/>
        </p:nvPicPr>
        <p:blipFill>
          <a:blip r:embed="rId2"/>
          <a:srcRect/>
          <a:stretch>
            <a:fillRect/>
          </a:stretch>
        </p:blipFill>
        <p:spPr bwMode="auto">
          <a:xfrm>
            <a:off x="533827" y="1828801"/>
            <a:ext cx="8147835" cy="272265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245856" y="149185"/>
            <a:ext cx="6524814" cy="488770"/>
          </a:xfrm>
          <a:prstGeom prst="rect">
            <a:avLst/>
          </a:prstGeom>
          <a:noFill/>
          <a:ln>
            <a:noFill/>
          </a:ln>
        </p:spPr>
        <p:txBody>
          <a:bodyPr spcFirstLastPara="1" wrap="square" lIns="91283" tIns="91283" rIns="91283" bIns="91283" anchor="t" anchorCtr="0">
            <a:noAutofit/>
          </a:bodyPr>
          <a:lstStyle/>
          <a:p>
            <a:pPr marL="11338">
              <a:buClr>
                <a:srgbClr val="38761D"/>
              </a:buClr>
              <a:buSzPts val="2800"/>
            </a:pPr>
            <a:r>
              <a:rPr lang="en-IN" sz="2800" b="1" dirty="0" smtClean="0">
                <a:solidFill>
                  <a:srgbClr val="38761D"/>
                </a:solidFill>
                <a:latin typeface="Lato"/>
                <a:ea typeface="Lato"/>
                <a:cs typeface="Lato"/>
                <a:sym typeface="Lato"/>
              </a:rPr>
              <a:t>Regular Expressions (</a:t>
            </a:r>
            <a:r>
              <a:rPr lang="en-IN" sz="2800" b="1" dirty="0" err="1" smtClean="0">
                <a:solidFill>
                  <a:srgbClr val="38761D"/>
                </a:solidFill>
                <a:latin typeface="Lato"/>
                <a:ea typeface="Lato"/>
                <a:cs typeface="Lato"/>
                <a:sym typeface="Lato"/>
              </a:rPr>
              <a:t>Regex</a:t>
            </a:r>
            <a:r>
              <a:rPr lang="en-IN" sz="2800" b="1" dirty="0" smtClean="0">
                <a:solidFill>
                  <a:srgbClr val="38761D"/>
                </a:solidFill>
                <a:latin typeface="Lato"/>
                <a:ea typeface="Lato"/>
                <a:cs typeface="Lato"/>
                <a:sym typeface="Lato"/>
              </a:rPr>
              <a:t>)</a:t>
            </a:r>
          </a:p>
          <a:p>
            <a:pPr marL="11338">
              <a:buClr>
                <a:srgbClr val="38761D"/>
              </a:buClr>
              <a:buSzPts val="2800"/>
            </a:pPr>
            <a:endParaRPr lang="en" sz="2800" b="1" dirty="0">
              <a:solidFill>
                <a:srgbClr val="38761D"/>
              </a:solidFill>
              <a:latin typeface="Lato"/>
              <a:ea typeface="Lato"/>
              <a:cs typeface="Lato"/>
              <a:sym typeface="Lato"/>
            </a:endParaRPr>
          </a:p>
        </p:txBody>
      </p:sp>
      <p:sp>
        <p:nvSpPr>
          <p:cNvPr id="5" name="TextBox 4"/>
          <p:cNvSpPr txBox="1"/>
          <p:nvPr/>
        </p:nvSpPr>
        <p:spPr>
          <a:xfrm>
            <a:off x="267127" y="914403"/>
            <a:ext cx="4561727" cy="3416320"/>
          </a:xfrm>
          <a:prstGeom prst="rect">
            <a:avLst/>
          </a:prstGeom>
          <a:noFill/>
        </p:spPr>
        <p:txBody>
          <a:bodyPr wrap="square" rtlCol="0">
            <a:spAutoFit/>
          </a:bodyPr>
          <a:lstStyle/>
          <a:p>
            <a:r>
              <a:rPr lang="en-IN" sz="1200" b="1" dirty="0" smtClean="0"/>
              <a:t>Regular Expression</a:t>
            </a:r>
            <a:r>
              <a:rPr lang="en-IN" sz="1200" dirty="0" smtClean="0"/>
              <a:t> or </a:t>
            </a:r>
            <a:r>
              <a:rPr lang="en-IN" sz="1200" b="1" dirty="0" smtClean="0"/>
              <a:t>RegEx</a:t>
            </a:r>
            <a:r>
              <a:rPr lang="en-IN" sz="1200" dirty="0" smtClean="0"/>
              <a:t> is a sequence of characters that forms a search pattern. RegEx is used to search for and replace specific patterns.</a:t>
            </a:r>
          </a:p>
          <a:p>
            <a:r>
              <a:rPr lang="en-IN" sz="1200" dirty="0" smtClean="0"/>
              <a:t>Python provides a built-in module, re, which supports regular expressions.</a:t>
            </a:r>
          </a:p>
          <a:p>
            <a:endParaRPr lang="en-IN" sz="1200" dirty="0" smtClean="0"/>
          </a:p>
          <a:p>
            <a:r>
              <a:rPr lang="en-IN" sz="1200" b="1" dirty="0" smtClean="0"/>
              <a:t>Use of </a:t>
            </a:r>
            <a:r>
              <a:rPr lang="en-IN" sz="1200" b="1" dirty="0" err="1" smtClean="0"/>
              <a:t>Regex</a:t>
            </a:r>
            <a:r>
              <a:rPr lang="en-IN" sz="1200" dirty="0" smtClean="0"/>
              <a:t>:</a:t>
            </a:r>
          </a:p>
          <a:p>
            <a:r>
              <a:rPr lang="en-IN" sz="1200" dirty="0" smtClean="0"/>
              <a:t>Identifying the whitespace b/w words/tokens.</a:t>
            </a:r>
          </a:p>
          <a:p>
            <a:r>
              <a:rPr lang="en-IN" sz="1200" dirty="0" smtClean="0"/>
              <a:t>Identifying/creating delimiters or end-of-line escape characters.</a:t>
            </a:r>
          </a:p>
          <a:p>
            <a:r>
              <a:rPr lang="en-IN" sz="1200" dirty="0" smtClean="0"/>
              <a:t>Removing punctuations or numbers from the text.</a:t>
            </a:r>
          </a:p>
          <a:p>
            <a:r>
              <a:rPr lang="en-IN" sz="1200" dirty="0" smtClean="0"/>
              <a:t>Cleaning HTML tags from text.</a:t>
            </a:r>
          </a:p>
          <a:p>
            <a:r>
              <a:rPr lang="en-IN" sz="1200" dirty="0" smtClean="0"/>
              <a:t>Identifying some textual patterns.</a:t>
            </a:r>
          </a:p>
          <a:p>
            <a:endParaRPr lang="en-IN" sz="1200" dirty="0" smtClean="0"/>
          </a:p>
          <a:p>
            <a:r>
              <a:rPr lang="en-IN" sz="1200" b="1" dirty="0" smtClean="0"/>
              <a:t>Use cases</a:t>
            </a:r>
            <a:r>
              <a:rPr lang="en-IN" sz="1200" dirty="0" smtClean="0"/>
              <a:t>:</a:t>
            </a:r>
          </a:p>
          <a:p>
            <a:r>
              <a:rPr lang="en-IN" sz="1200" dirty="0" smtClean="0"/>
              <a:t>Confirming passwords meet criteria.</a:t>
            </a:r>
          </a:p>
          <a:p>
            <a:r>
              <a:rPr lang="en-IN" sz="1200" dirty="0" smtClean="0"/>
              <a:t>Searching URL for some substring.</a:t>
            </a:r>
          </a:p>
          <a:p>
            <a:r>
              <a:rPr lang="en-IN" sz="1200" dirty="0" smtClean="0"/>
              <a:t>Searching for files on computers.</a:t>
            </a:r>
          </a:p>
          <a:p>
            <a:r>
              <a:rPr lang="en-IN" sz="1200" dirty="0" smtClean="0"/>
              <a:t>Document scraping.</a:t>
            </a:r>
            <a:endParaRPr lang="en-IN" sz="1200" dirty="0"/>
          </a:p>
        </p:txBody>
      </p:sp>
      <p:sp>
        <p:nvSpPr>
          <p:cNvPr id="7" name="TextBox 6"/>
          <p:cNvSpPr txBox="1"/>
          <p:nvPr/>
        </p:nvSpPr>
        <p:spPr>
          <a:xfrm>
            <a:off x="5424755" y="1094794"/>
            <a:ext cx="3524036" cy="2739211"/>
          </a:xfrm>
          <a:prstGeom prst="rect">
            <a:avLst/>
          </a:prstGeom>
          <a:noFill/>
        </p:spPr>
        <p:txBody>
          <a:bodyPr wrap="square" rtlCol="0">
            <a:spAutoFit/>
          </a:bodyPr>
          <a:lstStyle/>
          <a:p>
            <a:r>
              <a:rPr lang="en-IN" dirty="0" smtClean="0"/>
              <a:t>Most frequently used functions in </a:t>
            </a:r>
            <a:r>
              <a:rPr lang="en-IN" dirty="0" err="1" smtClean="0"/>
              <a:t>regex</a:t>
            </a:r>
            <a:r>
              <a:rPr lang="en-IN" dirty="0" smtClean="0"/>
              <a:t>:</a:t>
            </a:r>
          </a:p>
          <a:p>
            <a:endParaRPr lang="en-IN" dirty="0" smtClean="0"/>
          </a:p>
          <a:p>
            <a:pPr>
              <a:buFont typeface="Wingdings" pitchFamily="2" charset="2"/>
              <a:buChar char="q"/>
            </a:pPr>
            <a:r>
              <a:rPr lang="en-IN" sz="1200" dirty="0" smtClean="0"/>
              <a:t> </a:t>
            </a:r>
            <a:r>
              <a:rPr lang="en-US" sz="1200" dirty="0" smtClean="0"/>
              <a:t>re.split() -</a:t>
            </a:r>
            <a:r>
              <a:rPr lang="en-IN" sz="1200" dirty="0" smtClean="0"/>
              <a:t> function splits the string at every  </a:t>
            </a:r>
            <a:br>
              <a:rPr lang="en-IN" sz="1200" dirty="0" smtClean="0"/>
            </a:br>
            <a:r>
              <a:rPr lang="en-IN" sz="1200" dirty="0" smtClean="0"/>
              <a:t>    occurrence of the sub-string and returns a list </a:t>
            </a:r>
            <a:br>
              <a:rPr lang="en-IN" sz="1200" dirty="0" smtClean="0"/>
            </a:br>
            <a:r>
              <a:rPr lang="en-IN" sz="1200" dirty="0" smtClean="0"/>
              <a:t>    of strings which have been split.</a:t>
            </a:r>
            <a:endParaRPr lang="en-US" sz="1200" dirty="0" smtClean="0"/>
          </a:p>
          <a:p>
            <a:pPr>
              <a:buFont typeface="Wingdings" pitchFamily="2" charset="2"/>
              <a:buChar char="q"/>
            </a:pPr>
            <a:r>
              <a:rPr lang="en-US" sz="1200" dirty="0" smtClean="0"/>
              <a:t> re.findall()- </a:t>
            </a:r>
            <a:r>
              <a:rPr lang="en-IN" sz="1200" dirty="0" smtClean="0"/>
              <a:t>function returns a list of strings </a:t>
            </a:r>
            <a:br>
              <a:rPr lang="en-IN" sz="1200" dirty="0" smtClean="0"/>
            </a:br>
            <a:r>
              <a:rPr lang="en-IN" sz="1200" dirty="0" smtClean="0"/>
              <a:t>    containing all matches of the specified pattern.</a:t>
            </a:r>
          </a:p>
          <a:p>
            <a:pPr>
              <a:buFont typeface="Wingdings" pitchFamily="2" charset="2"/>
              <a:buChar char="q"/>
            </a:pPr>
            <a:r>
              <a:rPr lang="en-IN" sz="1200" dirty="0" smtClean="0"/>
              <a:t> re.search() - function returns a match object in </a:t>
            </a:r>
            <a:br>
              <a:rPr lang="en-IN" sz="1200" dirty="0" smtClean="0"/>
            </a:br>
            <a:r>
              <a:rPr lang="en-IN" sz="1200" dirty="0" smtClean="0"/>
              <a:t>    case a match is found</a:t>
            </a:r>
          </a:p>
          <a:p>
            <a:pPr>
              <a:buFont typeface="Wingdings" pitchFamily="2" charset="2"/>
              <a:buChar char="q"/>
            </a:pPr>
            <a:r>
              <a:rPr lang="en-IN" sz="1200" dirty="0" smtClean="0"/>
              <a:t> re.match() - function is used to match the RE  </a:t>
            </a:r>
            <a:br>
              <a:rPr lang="en-IN" sz="1200" dirty="0" smtClean="0"/>
            </a:br>
            <a:r>
              <a:rPr lang="en-IN" sz="1200" dirty="0" smtClean="0"/>
              <a:t>    pattern to string with optional flags</a:t>
            </a:r>
          </a:p>
          <a:p>
            <a:pPr>
              <a:buFont typeface="Wingdings" pitchFamily="2" charset="2"/>
              <a:buChar char="q"/>
            </a:pPr>
            <a:r>
              <a:rPr lang="en-IN" sz="1200" dirty="0" smtClean="0"/>
              <a:t> re.sub()- function is used to replace </a:t>
            </a:r>
            <a:br>
              <a:rPr lang="en-IN" sz="1200" dirty="0" smtClean="0"/>
            </a:br>
            <a:r>
              <a:rPr lang="en-IN" sz="1200" dirty="0" smtClean="0"/>
              <a:t>   occurrences of a particular sub-string with </a:t>
            </a:r>
          </a:p>
          <a:p>
            <a:r>
              <a:rPr lang="en-IN" sz="1200" dirty="0" smtClean="0"/>
              <a:t>   another sub-string.</a:t>
            </a:r>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7156" y="140387"/>
            <a:ext cx="4886325" cy="440505"/>
          </a:xfrm>
          <a:prstGeom prst="rect">
            <a:avLst/>
          </a:prstGeom>
          <a:noFill/>
          <a:ln>
            <a:noFill/>
          </a:ln>
        </p:spPr>
        <p:txBody>
          <a:bodyPr spcFirstLastPara="1" wrap="square" lIns="91283" tIns="91283" rIns="91283" bIns="91283" anchor="t" anchorCtr="0">
            <a:noAutofit/>
          </a:bodyPr>
          <a:lstStyle/>
          <a:p>
            <a:pPr marL="11338">
              <a:buClr>
                <a:srgbClr val="38761D"/>
              </a:buClr>
              <a:buSzPts val="2800"/>
            </a:pPr>
            <a:r>
              <a:rPr lang="en-US" sz="2800" b="1" dirty="0" smtClean="0">
                <a:solidFill>
                  <a:srgbClr val="38761D"/>
                </a:solidFill>
                <a:latin typeface="Lato"/>
                <a:ea typeface="Lato"/>
                <a:cs typeface="Lato"/>
                <a:sym typeface="Lato"/>
              </a:rPr>
              <a:t>Quiz 1</a:t>
            </a:r>
            <a:br>
              <a:rPr lang="en-US" sz="2800" b="1" dirty="0" smtClean="0">
                <a:solidFill>
                  <a:srgbClr val="38761D"/>
                </a:solidFill>
                <a:latin typeface="Lato"/>
                <a:ea typeface="Lato"/>
                <a:cs typeface="Lato"/>
                <a:sym typeface="Lato"/>
              </a:rPr>
            </a:br>
            <a:endParaRPr lang="en-US" sz="2800" b="1" dirty="0">
              <a:solidFill>
                <a:srgbClr val="38761D"/>
              </a:solidFill>
              <a:latin typeface="Lato"/>
              <a:ea typeface="Lato"/>
              <a:cs typeface="Lato"/>
              <a:sym typeface="Lato"/>
            </a:endParaRPr>
          </a:p>
        </p:txBody>
      </p:sp>
      <p:sp>
        <p:nvSpPr>
          <p:cNvPr id="7" name="object 10"/>
          <p:cNvSpPr/>
          <p:nvPr/>
        </p:nvSpPr>
        <p:spPr>
          <a:xfrm>
            <a:off x="288529" y="977461"/>
            <a:ext cx="8535848" cy="809297"/>
          </a:xfrm>
          <a:custGeom>
            <a:avLst/>
            <a:gdLst/>
            <a:ahLst/>
            <a:cxnLst/>
            <a:rect l="l" t="t" r="r" b="b"/>
            <a:pathLst>
              <a:path w="10226040" h="268605">
                <a:moveTo>
                  <a:pt x="0" y="268224"/>
                </a:moveTo>
                <a:lnTo>
                  <a:pt x="10226039" y="268224"/>
                </a:lnTo>
                <a:lnTo>
                  <a:pt x="10226039" y="0"/>
                </a:lnTo>
                <a:lnTo>
                  <a:pt x="0" y="0"/>
                </a:lnTo>
                <a:lnTo>
                  <a:pt x="0" y="268224"/>
                </a:lnTo>
                <a:close/>
              </a:path>
            </a:pathLst>
          </a:custGeom>
          <a:solidFill>
            <a:srgbClr val="00B050"/>
          </a:solidFill>
        </p:spPr>
        <p:txBody>
          <a:bodyPr wrap="square" lIns="0" tIns="0" rIns="0" bIns="0" rtlCol="0"/>
          <a:lstStyle/>
          <a:p>
            <a:endParaRPr/>
          </a:p>
        </p:txBody>
      </p:sp>
      <p:sp>
        <p:nvSpPr>
          <p:cNvPr id="8" name="object 12"/>
          <p:cNvSpPr txBox="1"/>
          <p:nvPr/>
        </p:nvSpPr>
        <p:spPr>
          <a:xfrm>
            <a:off x="484009" y="1025961"/>
            <a:ext cx="8275211" cy="899946"/>
          </a:xfrm>
          <a:prstGeom prst="rect">
            <a:avLst/>
          </a:prstGeom>
        </p:spPr>
        <p:txBody>
          <a:bodyPr vert="horz" wrap="square" lIns="0" tIns="12402" rIns="0" bIns="0" rtlCol="0">
            <a:spAutoFit/>
          </a:bodyPr>
          <a:lstStyle/>
          <a:p>
            <a:pPr marL="9937">
              <a:spcBef>
                <a:spcPts val="98"/>
              </a:spcBef>
            </a:pPr>
            <a:r>
              <a:rPr lang="en-IN" b="1" dirty="0" smtClean="0"/>
              <a:t>N-grams are defined as the combination of N keywords together. How many bi-grams can be generated from given sentence</a:t>
            </a:r>
          </a:p>
          <a:p>
            <a:pPr marL="9937">
              <a:spcBef>
                <a:spcPts val="98"/>
              </a:spcBef>
            </a:pPr>
            <a:r>
              <a:rPr lang="en-IN" b="1" dirty="0" smtClean="0">
                <a:solidFill>
                  <a:schemeClr val="bg1"/>
                </a:solidFill>
              </a:rPr>
              <a:t>“</a:t>
            </a:r>
            <a:r>
              <a:rPr lang="en-IN" b="1" dirty="0" smtClean="0">
                <a:solidFill>
                  <a:schemeClr val="bg1"/>
                </a:solidFill>
              </a:rPr>
              <a:t>Edwisor</a:t>
            </a:r>
            <a:r>
              <a:rPr lang="en-IN" b="1" dirty="0" smtClean="0">
                <a:solidFill>
                  <a:schemeClr val="bg1"/>
                </a:solidFill>
              </a:rPr>
              <a:t> </a:t>
            </a:r>
            <a:r>
              <a:rPr lang="en-IN" b="1" dirty="0" smtClean="0">
                <a:solidFill>
                  <a:schemeClr val="bg1"/>
                </a:solidFill>
              </a:rPr>
              <a:t>is a great source to learn data science”</a:t>
            </a:r>
          </a:p>
          <a:p>
            <a:pPr marL="9937">
              <a:spcBef>
                <a:spcPts val="98"/>
              </a:spcBef>
            </a:pPr>
            <a:endParaRPr>
              <a:solidFill>
                <a:schemeClr val="bg1"/>
              </a:solidFill>
            </a:endParaRPr>
          </a:p>
        </p:txBody>
      </p:sp>
      <p:sp>
        <p:nvSpPr>
          <p:cNvPr id="9" name="Rounded Rectangle 8"/>
          <p:cNvSpPr/>
          <p:nvPr/>
        </p:nvSpPr>
        <p:spPr>
          <a:xfrm>
            <a:off x="679487" y="2101707"/>
            <a:ext cx="3844390" cy="35070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71447" tIns="35719" rIns="71447" bIns="35719" rtlCol="0" anchor="ctr"/>
          <a:lstStyle/>
          <a:p>
            <a:pPr marL="189033" indent="-179610">
              <a:tabLst>
                <a:tab pos="189530" algn="l"/>
              </a:tabLst>
            </a:pPr>
            <a:r>
              <a:rPr lang="en-US" sz="1200" dirty="0" smtClean="0">
                <a:cs typeface="Arial"/>
              </a:rPr>
              <a:t>7</a:t>
            </a:r>
            <a:endParaRPr lang="en-IN" sz="1200" dirty="0">
              <a:cs typeface="Arial"/>
            </a:endParaRPr>
          </a:p>
        </p:txBody>
      </p:sp>
      <p:sp>
        <p:nvSpPr>
          <p:cNvPr id="10" name="Rounded Rectangle 9"/>
          <p:cNvSpPr/>
          <p:nvPr/>
        </p:nvSpPr>
        <p:spPr>
          <a:xfrm>
            <a:off x="5240624" y="2101708"/>
            <a:ext cx="3518594" cy="31094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71447" tIns="35719" rIns="71447" bIns="35719" rtlCol="0" anchor="ctr"/>
          <a:lstStyle/>
          <a:p>
            <a:pPr marL="189033" indent="-179610">
              <a:tabLst>
                <a:tab pos="189530" algn="l"/>
              </a:tabLst>
            </a:pPr>
            <a:r>
              <a:rPr lang="en-US" sz="1200" dirty="0" smtClean="0">
                <a:latin typeface="Arial"/>
                <a:cs typeface="Arial"/>
              </a:rPr>
              <a:t>9</a:t>
            </a:r>
            <a:endParaRPr lang="en-IN" sz="1200" dirty="0">
              <a:latin typeface="Arial"/>
              <a:cs typeface="Arial"/>
            </a:endParaRPr>
          </a:p>
        </p:txBody>
      </p:sp>
      <p:sp>
        <p:nvSpPr>
          <p:cNvPr id="11" name="TextBox 10"/>
          <p:cNvSpPr txBox="1"/>
          <p:nvPr/>
        </p:nvSpPr>
        <p:spPr>
          <a:xfrm>
            <a:off x="288552" y="2101709"/>
            <a:ext cx="195477" cy="287579"/>
          </a:xfrm>
          <a:prstGeom prst="rect">
            <a:avLst/>
          </a:prstGeom>
          <a:noFill/>
        </p:spPr>
        <p:txBody>
          <a:bodyPr wrap="square" lIns="71447" tIns="35719" rIns="71447" bIns="35719" rtlCol="0">
            <a:spAutoFit/>
          </a:bodyPr>
          <a:lstStyle/>
          <a:p>
            <a:r>
              <a:rPr lang="en-US" dirty="0"/>
              <a:t>A</a:t>
            </a:r>
            <a:endParaRPr lang="en-IN" dirty="0"/>
          </a:p>
        </p:txBody>
      </p:sp>
      <p:sp>
        <p:nvSpPr>
          <p:cNvPr id="12" name="TextBox 11"/>
          <p:cNvSpPr txBox="1"/>
          <p:nvPr/>
        </p:nvSpPr>
        <p:spPr>
          <a:xfrm>
            <a:off x="4849692" y="2109645"/>
            <a:ext cx="195477" cy="287579"/>
          </a:xfrm>
          <a:prstGeom prst="rect">
            <a:avLst/>
          </a:prstGeom>
          <a:noFill/>
        </p:spPr>
        <p:txBody>
          <a:bodyPr wrap="square" lIns="71447" tIns="35719" rIns="71447" bIns="35719" rtlCol="0">
            <a:spAutoFit/>
          </a:bodyPr>
          <a:lstStyle/>
          <a:p>
            <a:r>
              <a:rPr lang="en-US" dirty="0"/>
              <a:t>B</a:t>
            </a:r>
            <a:endParaRPr lang="en-IN" dirty="0"/>
          </a:p>
        </p:txBody>
      </p:sp>
      <p:sp>
        <p:nvSpPr>
          <p:cNvPr id="13" name="Rounded Rectangle 12"/>
          <p:cNvSpPr/>
          <p:nvPr/>
        </p:nvSpPr>
        <p:spPr>
          <a:xfrm>
            <a:off x="679487" y="2982710"/>
            <a:ext cx="3844390" cy="31094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71447" tIns="35719" rIns="71447" bIns="35719" rtlCol="0" anchor="ctr"/>
          <a:lstStyle/>
          <a:p>
            <a:pPr marL="189033" indent="-179610">
              <a:tabLst>
                <a:tab pos="189530" algn="l"/>
              </a:tabLst>
            </a:pPr>
            <a:r>
              <a:rPr lang="en-US" sz="1200" dirty="0" smtClean="0">
                <a:cs typeface="Arial"/>
              </a:rPr>
              <a:t>8</a:t>
            </a:r>
            <a:endParaRPr lang="en-IN" sz="1200" dirty="0">
              <a:cs typeface="Arial"/>
            </a:endParaRPr>
          </a:p>
        </p:txBody>
      </p:sp>
      <p:sp>
        <p:nvSpPr>
          <p:cNvPr id="14" name="Rounded Rectangle 13"/>
          <p:cNvSpPr/>
          <p:nvPr/>
        </p:nvSpPr>
        <p:spPr>
          <a:xfrm>
            <a:off x="5240624" y="2982710"/>
            <a:ext cx="3518594" cy="31094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71447" tIns="35719" rIns="71447" bIns="35719" rtlCol="0" anchor="ctr"/>
          <a:lstStyle/>
          <a:p>
            <a:pPr marL="189033" indent="-179610">
              <a:tabLst>
                <a:tab pos="189530" algn="l"/>
              </a:tabLst>
            </a:pPr>
            <a:r>
              <a:rPr lang="en-US" sz="1200" dirty="0" smtClean="0">
                <a:latin typeface="Calibri" pitchFamily="34" charset="0"/>
                <a:cs typeface="Arial"/>
              </a:rPr>
              <a:t>10</a:t>
            </a:r>
            <a:endParaRPr lang="en-IN" sz="1200" dirty="0">
              <a:latin typeface="Calibri" pitchFamily="34" charset="0"/>
              <a:cs typeface="Arial"/>
            </a:endParaRPr>
          </a:p>
        </p:txBody>
      </p:sp>
      <p:sp>
        <p:nvSpPr>
          <p:cNvPr id="15" name="TextBox 14"/>
          <p:cNvSpPr txBox="1"/>
          <p:nvPr/>
        </p:nvSpPr>
        <p:spPr>
          <a:xfrm>
            <a:off x="288552" y="2982715"/>
            <a:ext cx="195477" cy="287579"/>
          </a:xfrm>
          <a:prstGeom prst="rect">
            <a:avLst/>
          </a:prstGeom>
          <a:noFill/>
        </p:spPr>
        <p:txBody>
          <a:bodyPr wrap="square" lIns="71447" tIns="35719" rIns="71447" bIns="35719" rtlCol="0">
            <a:spAutoFit/>
          </a:bodyPr>
          <a:lstStyle/>
          <a:p>
            <a:r>
              <a:rPr lang="en-US" dirty="0"/>
              <a:t>C</a:t>
            </a:r>
            <a:endParaRPr lang="en-IN" dirty="0"/>
          </a:p>
        </p:txBody>
      </p:sp>
      <p:sp>
        <p:nvSpPr>
          <p:cNvPr id="16" name="TextBox 15"/>
          <p:cNvSpPr txBox="1"/>
          <p:nvPr/>
        </p:nvSpPr>
        <p:spPr>
          <a:xfrm>
            <a:off x="4849692" y="2990649"/>
            <a:ext cx="195477" cy="287579"/>
          </a:xfrm>
          <a:prstGeom prst="rect">
            <a:avLst/>
          </a:prstGeom>
          <a:noFill/>
        </p:spPr>
        <p:txBody>
          <a:bodyPr wrap="square" lIns="71447" tIns="35719" rIns="71447" bIns="35719" rtlCol="0">
            <a:spAutoFit/>
          </a:bodyPr>
          <a:lstStyle/>
          <a:p>
            <a:r>
              <a:rPr lang="en-US" dirty="0"/>
              <a:t>D</a:t>
            </a:r>
            <a:endParaRPr lang="en-IN" dirty="0"/>
          </a:p>
        </p:txBody>
      </p:sp>
      <p:sp>
        <p:nvSpPr>
          <p:cNvPr id="17" name="TextBox 16"/>
          <p:cNvSpPr txBox="1"/>
          <p:nvPr/>
        </p:nvSpPr>
        <p:spPr>
          <a:xfrm>
            <a:off x="549166" y="3708249"/>
            <a:ext cx="5212732" cy="810799"/>
          </a:xfrm>
          <a:prstGeom prst="rect">
            <a:avLst/>
          </a:prstGeom>
          <a:noFill/>
        </p:spPr>
        <p:txBody>
          <a:bodyPr wrap="square" lIns="71447" tIns="35719" rIns="71447" bIns="35719" rtlCol="0">
            <a:spAutoFit/>
          </a:bodyPr>
          <a:lstStyle/>
          <a:p>
            <a:pPr marL="267929" indent="-267929">
              <a:buAutoNum type="arabicPeriod"/>
            </a:pPr>
            <a:r>
              <a:rPr lang="en-US" sz="1200" dirty="0" smtClean="0">
                <a:latin typeface="+mn-lt"/>
              </a:rPr>
              <a:t>A</a:t>
            </a:r>
            <a:endParaRPr lang="en-US" sz="1200" dirty="0">
              <a:latin typeface="+mn-lt"/>
            </a:endParaRPr>
          </a:p>
          <a:p>
            <a:pPr marL="267929" indent="-267929">
              <a:buAutoNum type="arabicPeriod"/>
            </a:pPr>
            <a:r>
              <a:rPr lang="en-US" sz="1200" dirty="0" smtClean="0">
                <a:latin typeface="+mn-lt"/>
              </a:rPr>
              <a:t>B</a:t>
            </a:r>
            <a:endParaRPr lang="en-US" sz="1200" dirty="0">
              <a:latin typeface="+mn-lt"/>
            </a:endParaRPr>
          </a:p>
          <a:p>
            <a:pPr marL="267929" indent="-267929">
              <a:buAutoNum type="arabicPeriod"/>
            </a:pPr>
            <a:r>
              <a:rPr lang="en-US" sz="1200" dirty="0" smtClean="0">
                <a:latin typeface="+mn-lt"/>
              </a:rPr>
              <a:t>C </a:t>
            </a:r>
            <a:endParaRPr lang="en-US" sz="1200" dirty="0">
              <a:latin typeface="+mn-lt"/>
            </a:endParaRPr>
          </a:p>
          <a:p>
            <a:pPr marL="267929" indent="-267929">
              <a:buAutoNum type="arabicPeriod"/>
            </a:pPr>
            <a:r>
              <a:rPr lang="en-US" sz="1200" dirty="0" smtClean="0">
                <a:latin typeface="+mn-lt"/>
              </a:rPr>
              <a:t>D</a:t>
            </a:r>
            <a:endParaRPr lang="en-IN" sz="1200" dirty="0">
              <a:latin typeface="+mn-lt"/>
            </a:endParaRPr>
          </a:p>
        </p:txBody>
      </p:sp>
      <p:sp>
        <p:nvSpPr>
          <p:cNvPr id="18" name="TextBox 17"/>
          <p:cNvSpPr txBox="1"/>
          <p:nvPr/>
        </p:nvSpPr>
        <p:spPr>
          <a:xfrm>
            <a:off x="4171307" y="4068560"/>
            <a:ext cx="2866489" cy="307777"/>
          </a:xfrm>
          <a:prstGeom prst="rect">
            <a:avLst/>
          </a:prstGeom>
          <a:noFill/>
        </p:spPr>
        <p:txBody>
          <a:bodyPr wrap="square" rtlCol="0">
            <a:spAutoFit/>
          </a:bodyPr>
          <a:lstStyle/>
          <a:p>
            <a:r>
              <a:rPr lang="en-US" dirty="0" smtClean="0">
                <a:solidFill>
                  <a:schemeClr val="bg1"/>
                </a:solidFill>
              </a:rPr>
              <a:t>Answer is 2</a:t>
            </a:r>
            <a:endParaRPr lang="en-IN" dirty="0">
              <a:solidFill>
                <a:schemeClr val="bg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276447" y="839974"/>
            <a:ext cx="3795823" cy="829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object 2"/>
          <p:cNvSpPr txBox="1"/>
          <p:nvPr/>
        </p:nvSpPr>
        <p:spPr>
          <a:xfrm>
            <a:off x="245856" y="149185"/>
            <a:ext cx="6524814" cy="488770"/>
          </a:xfrm>
          <a:prstGeom prst="rect">
            <a:avLst/>
          </a:prstGeom>
          <a:noFill/>
          <a:ln>
            <a:noFill/>
          </a:ln>
        </p:spPr>
        <p:txBody>
          <a:bodyPr spcFirstLastPara="1" wrap="square" lIns="91283" tIns="91283" rIns="91283" bIns="91283" anchor="t" anchorCtr="0">
            <a:noAutofit/>
          </a:bodyPr>
          <a:lstStyle/>
          <a:p>
            <a:pPr marL="11338">
              <a:buClr>
                <a:srgbClr val="38761D"/>
              </a:buClr>
              <a:buSzPts val="2800"/>
            </a:pPr>
            <a:r>
              <a:rPr lang="en-IN" sz="2800" b="1" dirty="0" smtClean="0">
                <a:solidFill>
                  <a:srgbClr val="38761D"/>
                </a:solidFill>
                <a:latin typeface="Lato"/>
                <a:ea typeface="Lato"/>
                <a:cs typeface="Lato"/>
                <a:sym typeface="Lato"/>
              </a:rPr>
              <a:t>Regular Expressions (</a:t>
            </a:r>
            <a:r>
              <a:rPr lang="en-IN" sz="2800" b="1" dirty="0" err="1" smtClean="0">
                <a:solidFill>
                  <a:srgbClr val="38761D"/>
                </a:solidFill>
                <a:latin typeface="Lato"/>
                <a:ea typeface="Lato"/>
                <a:cs typeface="Lato"/>
                <a:sym typeface="Lato"/>
              </a:rPr>
              <a:t>Regex</a:t>
            </a:r>
            <a:r>
              <a:rPr lang="en-IN" sz="2800" b="1" dirty="0" smtClean="0">
                <a:solidFill>
                  <a:srgbClr val="38761D"/>
                </a:solidFill>
                <a:latin typeface="Lato"/>
                <a:ea typeface="Lato"/>
                <a:cs typeface="Lato"/>
                <a:sym typeface="Lato"/>
              </a:rPr>
              <a:t>)</a:t>
            </a:r>
          </a:p>
          <a:p>
            <a:pPr marL="11338">
              <a:buClr>
                <a:srgbClr val="38761D"/>
              </a:buClr>
              <a:buSzPts val="2800"/>
            </a:pPr>
            <a:endParaRPr lang="en" sz="2800" b="1" dirty="0">
              <a:solidFill>
                <a:srgbClr val="38761D"/>
              </a:solidFill>
              <a:latin typeface="Lato"/>
              <a:ea typeface="Lato"/>
              <a:cs typeface="Lato"/>
              <a:sym typeface="Lato"/>
            </a:endParaRPr>
          </a:p>
        </p:txBody>
      </p:sp>
      <p:pic>
        <p:nvPicPr>
          <p:cNvPr id="117762" name="Picture 2"/>
          <p:cNvPicPr>
            <a:picLocks noChangeAspect="1" noChangeArrowheads="1"/>
          </p:cNvPicPr>
          <p:nvPr/>
        </p:nvPicPr>
        <p:blipFill>
          <a:blip r:embed="rId2"/>
          <a:srcRect/>
          <a:stretch>
            <a:fillRect/>
          </a:stretch>
        </p:blipFill>
        <p:spPr bwMode="auto">
          <a:xfrm>
            <a:off x="335713" y="1722474"/>
            <a:ext cx="3651502" cy="2923954"/>
          </a:xfrm>
          <a:prstGeom prst="rect">
            <a:avLst/>
          </a:prstGeom>
          <a:noFill/>
          <a:ln w="9525">
            <a:noFill/>
            <a:miter lim="800000"/>
            <a:headEnd/>
            <a:tailEnd/>
          </a:ln>
          <a:effectLst/>
        </p:spPr>
      </p:pic>
      <p:sp>
        <p:nvSpPr>
          <p:cNvPr id="118786" name="AutoShape 2" descr="Image result for regex in pyth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18788" name="AutoShape 4" descr="Image result for regex in pyth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18790" name="AutoShape 6" descr="Image result for regex in pyth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18792" name="AutoShape 8" descr="Image result for regex in pyth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18794" name="AutoShape 10" descr="svg view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18796" name="AutoShape 12" descr="svg view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4" name="TextBox 13"/>
          <p:cNvSpPr txBox="1"/>
          <p:nvPr/>
        </p:nvSpPr>
        <p:spPr>
          <a:xfrm>
            <a:off x="306073" y="861239"/>
            <a:ext cx="3723667" cy="830997"/>
          </a:xfrm>
          <a:prstGeom prst="rect">
            <a:avLst/>
          </a:prstGeom>
          <a:noFill/>
        </p:spPr>
        <p:txBody>
          <a:bodyPr wrap="square" rtlCol="0">
            <a:spAutoFit/>
          </a:bodyPr>
          <a:lstStyle/>
          <a:p>
            <a:r>
              <a:rPr lang="en-IN" sz="1200" b="1" dirty="0" smtClean="0"/>
              <a:t>Meta characters</a:t>
            </a:r>
            <a:r>
              <a:rPr lang="en-IN" sz="1200" dirty="0" smtClean="0"/>
              <a:t> are characters which are interpreted in a particular way. The below table lists down all the meta characters used in RegEx, along with their functionality:</a:t>
            </a:r>
            <a:endParaRPr lang="en-IN" sz="1200" dirty="0"/>
          </a:p>
        </p:txBody>
      </p:sp>
      <p:sp>
        <p:nvSpPr>
          <p:cNvPr id="16" name="Rounded Rectangle 15"/>
          <p:cNvSpPr/>
          <p:nvPr/>
        </p:nvSpPr>
        <p:spPr>
          <a:xfrm>
            <a:off x="4937050" y="822249"/>
            <a:ext cx="3795823" cy="829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p:cNvSpPr txBox="1"/>
          <p:nvPr/>
        </p:nvSpPr>
        <p:spPr>
          <a:xfrm>
            <a:off x="4966676" y="854147"/>
            <a:ext cx="3723667" cy="646331"/>
          </a:xfrm>
          <a:prstGeom prst="rect">
            <a:avLst/>
          </a:prstGeom>
          <a:noFill/>
        </p:spPr>
        <p:txBody>
          <a:bodyPr wrap="square" rtlCol="0">
            <a:spAutoFit/>
          </a:bodyPr>
          <a:lstStyle/>
          <a:p>
            <a:r>
              <a:rPr lang="en-IN" sz="1200" b="1" dirty="0" smtClean="0"/>
              <a:t>Special sequences</a:t>
            </a:r>
            <a:r>
              <a:rPr lang="en-IN" sz="1200" dirty="0" smtClean="0"/>
              <a:t> are a \ followed by any one of the following characters, based on their particular functionality:</a:t>
            </a:r>
            <a:endParaRPr lang="en-IN" sz="1200" dirty="0"/>
          </a:p>
        </p:txBody>
      </p:sp>
      <p:pic>
        <p:nvPicPr>
          <p:cNvPr id="118799" name="Picture 15"/>
          <p:cNvPicPr>
            <a:picLocks noChangeAspect="1" noChangeArrowheads="1"/>
          </p:cNvPicPr>
          <p:nvPr/>
        </p:nvPicPr>
        <p:blipFill>
          <a:blip r:embed="rId3"/>
          <a:srcRect/>
          <a:stretch>
            <a:fillRect/>
          </a:stretch>
        </p:blipFill>
        <p:spPr bwMode="auto">
          <a:xfrm>
            <a:off x="4944140" y="1770984"/>
            <a:ext cx="4061636" cy="29073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1993357" y="1572785"/>
            <a:ext cx="5521540" cy="841800"/>
          </a:xfrm>
          <a:prstGeom prst="rect">
            <a:avLst/>
          </a:prstGeom>
          <a:noFill/>
          <a:ln>
            <a:noFill/>
          </a:ln>
        </p:spPr>
        <p:txBody>
          <a:bodyPr spcFirstLastPara="1" wrap="square" lIns="91283" tIns="91283" rIns="91283" bIns="91283" anchor="t" anchorCtr="0">
            <a:noAutofit/>
          </a:bodyPr>
          <a:lstStyle/>
          <a:p>
            <a:pPr marL="11338" algn="l">
              <a:buClr>
                <a:srgbClr val="38761D"/>
              </a:buClr>
              <a:buSzPts val="2800"/>
            </a:pPr>
            <a:r>
              <a:rPr lang="en" sz="2800" b="1" dirty="0">
                <a:solidFill>
                  <a:srgbClr val="38761D"/>
                </a:solidFill>
                <a:latin typeface="Lato"/>
                <a:ea typeface="Lato"/>
                <a:cs typeface="Lato"/>
                <a:sym typeface="Lato"/>
              </a:rPr>
              <a:t>Case </a:t>
            </a:r>
            <a:r>
              <a:rPr lang="en" sz="2800" b="1" dirty="0" smtClean="0">
                <a:solidFill>
                  <a:srgbClr val="38761D"/>
                </a:solidFill>
                <a:latin typeface="Lato"/>
                <a:ea typeface="Lato"/>
                <a:cs typeface="Lato"/>
                <a:sym typeface="Lato"/>
              </a:rPr>
              <a:t>study- </a:t>
            </a:r>
            <a:r>
              <a:rPr lang="en" sz="2800" b="1" smtClean="0">
                <a:solidFill>
                  <a:srgbClr val="38761D"/>
                </a:solidFill>
                <a:latin typeface="Lato"/>
                <a:ea typeface="Lato"/>
                <a:cs typeface="Lato"/>
                <a:sym typeface="Lato"/>
              </a:rPr>
              <a:t>Twitter Data</a:t>
            </a:r>
            <a:endParaRPr lang="en" sz="2800" b="1">
              <a:solidFill>
                <a:srgbClr val="38761D"/>
              </a:solidFill>
              <a:latin typeface="Lato"/>
              <a:ea typeface="Lato"/>
              <a:cs typeface="Lato"/>
              <a:sym typeface="Lato"/>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245856" y="149185"/>
            <a:ext cx="6524814" cy="488770"/>
          </a:xfrm>
          <a:prstGeom prst="rect">
            <a:avLst/>
          </a:prstGeom>
          <a:noFill/>
          <a:ln>
            <a:noFill/>
          </a:ln>
        </p:spPr>
        <p:txBody>
          <a:bodyPr spcFirstLastPara="1" wrap="square" lIns="91283" tIns="91283" rIns="91283" bIns="91283" anchor="t" anchorCtr="0">
            <a:noAutofit/>
          </a:bodyPr>
          <a:lstStyle/>
          <a:p>
            <a:pPr marL="11338">
              <a:buClr>
                <a:srgbClr val="38761D"/>
              </a:buClr>
              <a:buSzPts val="2800"/>
            </a:pPr>
            <a:r>
              <a:rPr lang="en-IN" sz="2800" b="1" dirty="0" smtClean="0">
                <a:solidFill>
                  <a:srgbClr val="38761D"/>
                </a:solidFill>
                <a:latin typeface="Lato"/>
                <a:ea typeface="Lato"/>
                <a:cs typeface="Lato"/>
                <a:sym typeface="Lato"/>
              </a:rPr>
              <a:t>Regular Expressions (</a:t>
            </a:r>
            <a:r>
              <a:rPr lang="en-IN" sz="2800" b="1" dirty="0" err="1" smtClean="0">
                <a:solidFill>
                  <a:srgbClr val="38761D"/>
                </a:solidFill>
                <a:latin typeface="Lato"/>
                <a:ea typeface="Lato"/>
                <a:cs typeface="Lato"/>
                <a:sym typeface="Lato"/>
              </a:rPr>
              <a:t>Regex</a:t>
            </a:r>
            <a:r>
              <a:rPr lang="en-IN" sz="2800" b="1" dirty="0" smtClean="0">
                <a:solidFill>
                  <a:srgbClr val="38761D"/>
                </a:solidFill>
                <a:latin typeface="Lato"/>
                <a:ea typeface="Lato"/>
                <a:cs typeface="Lato"/>
                <a:sym typeface="Lato"/>
              </a:rPr>
              <a:t>)</a:t>
            </a:r>
          </a:p>
          <a:p>
            <a:pPr marL="11338">
              <a:buClr>
                <a:srgbClr val="38761D"/>
              </a:buClr>
              <a:buSzPts val="2800"/>
            </a:pPr>
            <a:endParaRPr lang="en" sz="2800" b="1" dirty="0">
              <a:solidFill>
                <a:srgbClr val="38761D"/>
              </a:solidFill>
              <a:latin typeface="Lato"/>
              <a:ea typeface="Lato"/>
              <a:cs typeface="Lato"/>
              <a:sym typeface="Lato"/>
            </a:endParaRPr>
          </a:p>
        </p:txBody>
      </p:sp>
      <p:pic>
        <p:nvPicPr>
          <p:cNvPr id="125955" name="Picture 3"/>
          <p:cNvPicPr>
            <a:picLocks noChangeAspect="1" noChangeArrowheads="1"/>
          </p:cNvPicPr>
          <p:nvPr/>
        </p:nvPicPr>
        <p:blipFill>
          <a:blip r:embed="rId2"/>
          <a:srcRect/>
          <a:stretch>
            <a:fillRect/>
          </a:stretch>
        </p:blipFill>
        <p:spPr bwMode="auto">
          <a:xfrm>
            <a:off x="308225" y="914399"/>
            <a:ext cx="8578921" cy="35856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502710" y="149185"/>
            <a:ext cx="6524814" cy="488770"/>
          </a:xfrm>
          <a:prstGeom prst="rect">
            <a:avLst/>
          </a:prstGeom>
          <a:noFill/>
          <a:ln>
            <a:noFill/>
          </a:ln>
        </p:spPr>
        <p:txBody>
          <a:bodyPr spcFirstLastPara="1" wrap="square" lIns="91283" tIns="91283" rIns="91283" bIns="91283" anchor="t" anchorCtr="0">
            <a:noAutofit/>
          </a:bodyPr>
          <a:lstStyle/>
          <a:p>
            <a:pPr marL="11338">
              <a:buClr>
                <a:srgbClr val="38761D"/>
              </a:buClr>
              <a:buSzPts val="2800"/>
            </a:pPr>
            <a:r>
              <a:rPr lang="en" sz="2800" b="1" dirty="0" smtClean="0">
                <a:solidFill>
                  <a:srgbClr val="38761D"/>
                </a:solidFill>
                <a:latin typeface="Lato"/>
                <a:ea typeface="Lato"/>
                <a:cs typeface="Lato"/>
                <a:sym typeface="Lato"/>
              </a:rPr>
              <a:t>Stemming- Word Normalization</a:t>
            </a:r>
            <a:endParaRPr lang="en" sz="2800" b="1" dirty="0">
              <a:solidFill>
                <a:srgbClr val="38761D"/>
              </a:solidFill>
              <a:latin typeface="Lato"/>
              <a:ea typeface="Lato"/>
              <a:cs typeface="Lato"/>
              <a:sym typeface="Lato"/>
            </a:endParaRPr>
          </a:p>
        </p:txBody>
      </p:sp>
      <p:sp>
        <p:nvSpPr>
          <p:cNvPr id="6" name="TextBox 5"/>
          <p:cNvSpPr txBox="1"/>
          <p:nvPr/>
        </p:nvSpPr>
        <p:spPr>
          <a:xfrm>
            <a:off x="246579" y="883578"/>
            <a:ext cx="8280971" cy="1015663"/>
          </a:xfrm>
          <a:prstGeom prst="rect">
            <a:avLst/>
          </a:prstGeom>
          <a:noFill/>
        </p:spPr>
        <p:txBody>
          <a:bodyPr wrap="square" rtlCol="0">
            <a:spAutoFit/>
          </a:bodyPr>
          <a:lstStyle/>
          <a:p>
            <a:r>
              <a:rPr lang="en-IN" sz="1200" dirty="0" smtClean="0"/>
              <a:t>Process of slicing the end or the beginning of words with the intention of removing affixes (lexical additions to the root of the word).</a:t>
            </a:r>
          </a:p>
          <a:p>
            <a:endParaRPr lang="en-IN" sz="1200" dirty="0" smtClean="0"/>
          </a:p>
          <a:p>
            <a:r>
              <a:rPr lang="en-IN" sz="1200" dirty="0" smtClean="0"/>
              <a:t>The idea of stemming is a sort of normalizing method. Many variations of words carry the same meaning, other than when tense is involved.</a:t>
            </a:r>
            <a:endParaRPr lang="en-IN" sz="1200" dirty="0"/>
          </a:p>
        </p:txBody>
      </p:sp>
      <p:pic>
        <p:nvPicPr>
          <p:cNvPr id="122882" name="Picture 2" descr="Image result for stemming"/>
          <p:cNvPicPr>
            <a:picLocks noChangeAspect="1" noChangeArrowheads="1"/>
          </p:cNvPicPr>
          <p:nvPr/>
        </p:nvPicPr>
        <p:blipFill>
          <a:blip r:embed="rId2"/>
          <a:srcRect/>
          <a:stretch>
            <a:fillRect/>
          </a:stretch>
        </p:blipFill>
        <p:spPr bwMode="auto">
          <a:xfrm>
            <a:off x="5302929" y="2075380"/>
            <a:ext cx="3553395" cy="2095927"/>
          </a:xfrm>
          <a:prstGeom prst="rect">
            <a:avLst/>
          </a:prstGeom>
          <a:noFill/>
        </p:spPr>
      </p:pic>
      <p:pic>
        <p:nvPicPr>
          <p:cNvPr id="122884" name="Picture 4" descr="Image result for stemming"/>
          <p:cNvPicPr>
            <a:picLocks noChangeAspect="1" noChangeArrowheads="1"/>
          </p:cNvPicPr>
          <p:nvPr/>
        </p:nvPicPr>
        <p:blipFill>
          <a:blip r:embed="rId3"/>
          <a:srcRect/>
          <a:stretch>
            <a:fillRect/>
          </a:stretch>
        </p:blipFill>
        <p:spPr bwMode="auto">
          <a:xfrm>
            <a:off x="176124" y="1808252"/>
            <a:ext cx="4572000" cy="2799904"/>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502710" y="149185"/>
            <a:ext cx="6524814" cy="488770"/>
          </a:xfrm>
          <a:prstGeom prst="rect">
            <a:avLst/>
          </a:prstGeom>
          <a:noFill/>
          <a:ln>
            <a:noFill/>
          </a:ln>
        </p:spPr>
        <p:txBody>
          <a:bodyPr spcFirstLastPara="1" wrap="square" lIns="91283" tIns="91283" rIns="91283" bIns="91283" anchor="t" anchorCtr="0">
            <a:noAutofit/>
          </a:bodyPr>
          <a:lstStyle/>
          <a:p>
            <a:pPr marL="11338">
              <a:buClr>
                <a:srgbClr val="38761D"/>
              </a:buClr>
              <a:buSzPts val="2800"/>
            </a:pPr>
            <a:r>
              <a:rPr lang="en" sz="2800" b="1" dirty="0" smtClean="0">
                <a:solidFill>
                  <a:srgbClr val="38761D"/>
                </a:solidFill>
                <a:latin typeface="Lato"/>
                <a:ea typeface="Lato"/>
                <a:cs typeface="Lato"/>
                <a:sym typeface="Lato"/>
              </a:rPr>
              <a:t>Lemmatization- Word Normalization</a:t>
            </a:r>
            <a:endParaRPr lang="en" sz="2800" b="1" dirty="0">
              <a:solidFill>
                <a:srgbClr val="38761D"/>
              </a:solidFill>
              <a:latin typeface="Lato"/>
              <a:ea typeface="Lato"/>
              <a:cs typeface="Lato"/>
              <a:sym typeface="Lato"/>
            </a:endParaRPr>
          </a:p>
        </p:txBody>
      </p:sp>
      <p:sp>
        <p:nvSpPr>
          <p:cNvPr id="6" name="TextBox 5"/>
          <p:cNvSpPr txBox="1"/>
          <p:nvPr/>
        </p:nvSpPr>
        <p:spPr>
          <a:xfrm>
            <a:off x="246579" y="883578"/>
            <a:ext cx="8280971" cy="461665"/>
          </a:xfrm>
          <a:prstGeom prst="rect">
            <a:avLst/>
          </a:prstGeom>
          <a:noFill/>
        </p:spPr>
        <p:txBody>
          <a:bodyPr wrap="square" rtlCol="0">
            <a:spAutoFit/>
          </a:bodyPr>
          <a:lstStyle/>
          <a:p>
            <a:r>
              <a:rPr lang="en-IN" sz="1200" dirty="0" smtClean="0"/>
              <a:t>Lemmatization resolves words to their dictionary form (known as lemma) for which it requires detailed dictionaries in which the algorithm can look into and link words to their corresponding lemmas.</a:t>
            </a:r>
            <a:endParaRPr lang="en-IN" sz="1200" dirty="0"/>
          </a:p>
        </p:txBody>
      </p:sp>
      <p:pic>
        <p:nvPicPr>
          <p:cNvPr id="120833" name="Picture 1"/>
          <p:cNvPicPr>
            <a:picLocks noChangeAspect="1" noChangeArrowheads="1"/>
          </p:cNvPicPr>
          <p:nvPr/>
        </p:nvPicPr>
        <p:blipFill>
          <a:blip r:embed="rId2"/>
          <a:srcRect/>
          <a:stretch>
            <a:fillRect/>
          </a:stretch>
        </p:blipFill>
        <p:spPr bwMode="auto">
          <a:xfrm>
            <a:off x="4628080" y="1746661"/>
            <a:ext cx="4038600" cy="2924175"/>
          </a:xfrm>
          <a:prstGeom prst="rect">
            <a:avLst/>
          </a:prstGeom>
          <a:noFill/>
          <a:ln w="9525">
            <a:noFill/>
            <a:miter lim="800000"/>
            <a:headEnd/>
            <a:tailEnd/>
          </a:ln>
          <a:effectLst/>
        </p:spPr>
      </p:pic>
      <p:pic>
        <p:nvPicPr>
          <p:cNvPr id="120835" name="Picture 3" descr="Image result for lemmatization"/>
          <p:cNvPicPr>
            <a:picLocks noChangeAspect="1" noChangeArrowheads="1"/>
          </p:cNvPicPr>
          <p:nvPr/>
        </p:nvPicPr>
        <p:blipFill>
          <a:blip r:embed="rId3"/>
          <a:srcRect/>
          <a:stretch>
            <a:fillRect/>
          </a:stretch>
        </p:blipFill>
        <p:spPr bwMode="auto">
          <a:xfrm>
            <a:off x="217219" y="1746607"/>
            <a:ext cx="3943816" cy="2856215"/>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7156" y="140387"/>
            <a:ext cx="4886325" cy="440505"/>
          </a:xfrm>
          <a:prstGeom prst="rect">
            <a:avLst/>
          </a:prstGeom>
          <a:noFill/>
          <a:ln>
            <a:noFill/>
          </a:ln>
        </p:spPr>
        <p:txBody>
          <a:bodyPr spcFirstLastPara="1" wrap="square" lIns="91283" tIns="91283" rIns="91283" bIns="91283" anchor="t" anchorCtr="0">
            <a:noAutofit/>
          </a:bodyPr>
          <a:lstStyle/>
          <a:p>
            <a:pPr marL="11338">
              <a:buClr>
                <a:srgbClr val="38761D"/>
              </a:buClr>
              <a:buSzPts val="2800"/>
            </a:pPr>
            <a:r>
              <a:rPr lang="en-US" sz="2800" b="1" dirty="0" smtClean="0">
                <a:solidFill>
                  <a:srgbClr val="38761D"/>
                </a:solidFill>
                <a:latin typeface="Lato"/>
                <a:ea typeface="Lato"/>
                <a:cs typeface="Lato"/>
                <a:sym typeface="Lato"/>
              </a:rPr>
              <a:t>Quiz 2</a:t>
            </a:r>
            <a:endParaRPr lang="en-US" sz="2800" b="1" dirty="0">
              <a:solidFill>
                <a:srgbClr val="38761D"/>
              </a:solidFill>
              <a:latin typeface="Lato"/>
              <a:ea typeface="Lato"/>
              <a:cs typeface="Lato"/>
              <a:sym typeface="Lato"/>
            </a:endParaRPr>
          </a:p>
        </p:txBody>
      </p:sp>
      <p:sp>
        <p:nvSpPr>
          <p:cNvPr id="7" name="object 10"/>
          <p:cNvSpPr/>
          <p:nvPr/>
        </p:nvSpPr>
        <p:spPr>
          <a:xfrm>
            <a:off x="288529" y="903890"/>
            <a:ext cx="8535848" cy="567558"/>
          </a:xfrm>
          <a:custGeom>
            <a:avLst/>
            <a:gdLst/>
            <a:ahLst/>
            <a:cxnLst/>
            <a:rect l="l" t="t" r="r" b="b"/>
            <a:pathLst>
              <a:path w="10226040" h="268605">
                <a:moveTo>
                  <a:pt x="0" y="268224"/>
                </a:moveTo>
                <a:lnTo>
                  <a:pt x="10226039" y="268224"/>
                </a:lnTo>
                <a:lnTo>
                  <a:pt x="10226039" y="0"/>
                </a:lnTo>
                <a:lnTo>
                  <a:pt x="0" y="0"/>
                </a:lnTo>
                <a:lnTo>
                  <a:pt x="0" y="268224"/>
                </a:lnTo>
                <a:close/>
              </a:path>
            </a:pathLst>
          </a:custGeom>
          <a:solidFill>
            <a:srgbClr val="00B050"/>
          </a:solidFill>
        </p:spPr>
        <p:txBody>
          <a:bodyPr wrap="square" lIns="0" tIns="0" rIns="0" bIns="0" rtlCol="0"/>
          <a:lstStyle/>
          <a:p>
            <a:endParaRPr/>
          </a:p>
        </p:txBody>
      </p:sp>
      <p:sp>
        <p:nvSpPr>
          <p:cNvPr id="8" name="object 12"/>
          <p:cNvSpPr txBox="1"/>
          <p:nvPr/>
        </p:nvSpPr>
        <p:spPr>
          <a:xfrm>
            <a:off x="473499" y="952388"/>
            <a:ext cx="8275211" cy="443410"/>
          </a:xfrm>
          <a:prstGeom prst="rect">
            <a:avLst/>
          </a:prstGeom>
        </p:spPr>
        <p:txBody>
          <a:bodyPr vert="horz" wrap="square" lIns="0" tIns="12402" rIns="0" bIns="0" rtlCol="0">
            <a:spAutoFit/>
          </a:bodyPr>
          <a:lstStyle/>
          <a:p>
            <a:pPr marL="9937">
              <a:spcBef>
                <a:spcPts val="98"/>
              </a:spcBef>
            </a:pPr>
            <a:r>
              <a:rPr lang="en-IN" b="1" dirty="0" smtClean="0"/>
              <a:t>Which of the following techniques can be used for the purpose of keyword normalization, the process of converting a keyword into its base form?</a:t>
            </a:r>
          </a:p>
        </p:txBody>
      </p:sp>
      <p:sp>
        <p:nvSpPr>
          <p:cNvPr id="9" name="Rounded Rectangle 8"/>
          <p:cNvSpPr/>
          <p:nvPr/>
        </p:nvSpPr>
        <p:spPr>
          <a:xfrm>
            <a:off x="679487" y="2101707"/>
            <a:ext cx="3844390" cy="35070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71447" tIns="35719" rIns="71447" bIns="35719" rtlCol="0" anchor="ctr"/>
          <a:lstStyle/>
          <a:p>
            <a:pPr marL="189033" indent="-179610">
              <a:tabLst>
                <a:tab pos="189530" algn="l"/>
              </a:tabLst>
            </a:pPr>
            <a:r>
              <a:rPr lang="en-IN" sz="1200" dirty="0" smtClean="0"/>
              <a:t>Lemmatization</a:t>
            </a:r>
            <a:endParaRPr lang="en-IN" sz="1200" dirty="0">
              <a:cs typeface="Arial"/>
            </a:endParaRPr>
          </a:p>
        </p:txBody>
      </p:sp>
      <p:sp>
        <p:nvSpPr>
          <p:cNvPr id="10" name="Rounded Rectangle 9"/>
          <p:cNvSpPr/>
          <p:nvPr/>
        </p:nvSpPr>
        <p:spPr>
          <a:xfrm>
            <a:off x="5240624" y="2101708"/>
            <a:ext cx="3518594" cy="31094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71447" tIns="35719" rIns="71447" bIns="35719" rtlCol="0" anchor="ctr"/>
          <a:lstStyle/>
          <a:p>
            <a:pPr marL="189033" indent="-179610">
              <a:tabLst>
                <a:tab pos="189530" algn="l"/>
              </a:tabLst>
            </a:pPr>
            <a:r>
              <a:rPr lang="en-IN" sz="1200" dirty="0" err="1" smtClean="0"/>
              <a:t>Levenshtein</a:t>
            </a:r>
            <a:endParaRPr lang="en-IN" sz="1200" dirty="0">
              <a:latin typeface="Arial"/>
              <a:cs typeface="Arial"/>
            </a:endParaRPr>
          </a:p>
        </p:txBody>
      </p:sp>
      <p:sp>
        <p:nvSpPr>
          <p:cNvPr id="11" name="TextBox 10"/>
          <p:cNvSpPr txBox="1"/>
          <p:nvPr/>
        </p:nvSpPr>
        <p:spPr>
          <a:xfrm>
            <a:off x="288552" y="2101709"/>
            <a:ext cx="195477" cy="287579"/>
          </a:xfrm>
          <a:prstGeom prst="rect">
            <a:avLst/>
          </a:prstGeom>
          <a:noFill/>
        </p:spPr>
        <p:txBody>
          <a:bodyPr wrap="square" lIns="71447" tIns="35719" rIns="71447" bIns="35719" rtlCol="0">
            <a:spAutoFit/>
          </a:bodyPr>
          <a:lstStyle/>
          <a:p>
            <a:r>
              <a:rPr lang="en-US" dirty="0"/>
              <a:t>A</a:t>
            </a:r>
            <a:endParaRPr lang="en-IN" dirty="0"/>
          </a:p>
        </p:txBody>
      </p:sp>
      <p:sp>
        <p:nvSpPr>
          <p:cNvPr id="12" name="TextBox 11"/>
          <p:cNvSpPr txBox="1"/>
          <p:nvPr/>
        </p:nvSpPr>
        <p:spPr>
          <a:xfrm>
            <a:off x="4849692" y="2109645"/>
            <a:ext cx="195477" cy="287579"/>
          </a:xfrm>
          <a:prstGeom prst="rect">
            <a:avLst/>
          </a:prstGeom>
          <a:noFill/>
        </p:spPr>
        <p:txBody>
          <a:bodyPr wrap="square" lIns="71447" tIns="35719" rIns="71447" bIns="35719" rtlCol="0">
            <a:spAutoFit/>
          </a:bodyPr>
          <a:lstStyle/>
          <a:p>
            <a:r>
              <a:rPr lang="en-US" dirty="0"/>
              <a:t>B</a:t>
            </a:r>
            <a:endParaRPr lang="en-IN" dirty="0"/>
          </a:p>
        </p:txBody>
      </p:sp>
      <p:sp>
        <p:nvSpPr>
          <p:cNvPr id="13" name="Rounded Rectangle 12"/>
          <p:cNvSpPr/>
          <p:nvPr/>
        </p:nvSpPr>
        <p:spPr>
          <a:xfrm>
            <a:off x="679487" y="2982710"/>
            <a:ext cx="3844390" cy="31094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71447" tIns="35719" rIns="71447" bIns="35719" rtlCol="0" anchor="ctr"/>
          <a:lstStyle/>
          <a:p>
            <a:pPr marL="189033" indent="-179610">
              <a:tabLst>
                <a:tab pos="189530" algn="l"/>
              </a:tabLst>
            </a:pPr>
            <a:r>
              <a:rPr lang="en-IN" sz="1200" dirty="0" smtClean="0"/>
              <a:t>Stemming</a:t>
            </a:r>
            <a:endParaRPr lang="en-IN" sz="1200" dirty="0">
              <a:cs typeface="Arial"/>
            </a:endParaRPr>
          </a:p>
        </p:txBody>
      </p:sp>
      <p:sp>
        <p:nvSpPr>
          <p:cNvPr id="14" name="Rounded Rectangle 13"/>
          <p:cNvSpPr/>
          <p:nvPr/>
        </p:nvSpPr>
        <p:spPr>
          <a:xfrm>
            <a:off x="5240624" y="2982710"/>
            <a:ext cx="3518594" cy="31094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71447" tIns="35719" rIns="71447" bIns="35719" rtlCol="0" anchor="ctr"/>
          <a:lstStyle/>
          <a:p>
            <a:pPr marL="189033" indent="-179610">
              <a:tabLst>
                <a:tab pos="189530" algn="l"/>
              </a:tabLst>
            </a:pPr>
            <a:r>
              <a:rPr lang="en-IN" sz="1200" dirty="0" err="1" smtClean="0"/>
              <a:t>Soundex</a:t>
            </a:r>
            <a:endParaRPr lang="en-IN" sz="1200" dirty="0">
              <a:latin typeface="Calibri" pitchFamily="34" charset="0"/>
              <a:cs typeface="Arial"/>
            </a:endParaRPr>
          </a:p>
        </p:txBody>
      </p:sp>
      <p:sp>
        <p:nvSpPr>
          <p:cNvPr id="15" name="TextBox 14"/>
          <p:cNvSpPr txBox="1"/>
          <p:nvPr/>
        </p:nvSpPr>
        <p:spPr>
          <a:xfrm>
            <a:off x="288552" y="2982715"/>
            <a:ext cx="195477" cy="287579"/>
          </a:xfrm>
          <a:prstGeom prst="rect">
            <a:avLst/>
          </a:prstGeom>
          <a:noFill/>
        </p:spPr>
        <p:txBody>
          <a:bodyPr wrap="square" lIns="71447" tIns="35719" rIns="71447" bIns="35719" rtlCol="0">
            <a:spAutoFit/>
          </a:bodyPr>
          <a:lstStyle/>
          <a:p>
            <a:r>
              <a:rPr lang="en-US" dirty="0"/>
              <a:t>C</a:t>
            </a:r>
            <a:endParaRPr lang="en-IN" dirty="0"/>
          </a:p>
        </p:txBody>
      </p:sp>
      <p:sp>
        <p:nvSpPr>
          <p:cNvPr id="16" name="TextBox 15"/>
          <p:cNvSpPr txBox="1"/>
          <p:nvPr/>
        </p:nvSpPr>
        <p:spPr>
          <a:xfrm>
            <a:off x="4849692" y="2990649"/>
            <a:ext cx="195477" cy="287579"/>
          </a:xfrm>
          <a:prstGeom prst="rect">
            <a:avLst/>
          </a:prstGeom>
          <a:noFill/>
        </p:spPr>
        <p:txBody>
          <a:bodyPr wrap="square" lIns="71447" tIns="35719" rIns="71447" bIns="35719" rtlCol="0">
            <a:spAutoFit/>
          </a:bodyPr>
          <a:lstStyle/>
          <a:p>
            <a:r>
              <a:rPr lang="en-US" dirty="0"/>
              <a:t>D</a:t>
            </a:r>
            <a:endParaRPr lang="en-IN" dirty="0"/>
          </a:p>
        </p:txBody>
      </p:sp>
      <p:sp>
        <p:nvSpPr>
          <p:cNvPr id="17" name="TextBox 16"/>
          <p:cNvSpPr txBox="1"/>
          <p:nvPr/>
        </p:nvSpPr>
        <p:spPr>
          <a:xfrm>
            <a:off x="549166" y="3708249"/>
            <a:ext cx="5212732" cy="810799"/>
          </a:xfrm>
          <a:prstGeom prst="rect">
            <a:avLst/>
          </a:prstGeom>
          <a:noFill/>
        </p:spPr>
        <p:txBody>
          <a:bodyPr wrap="square" lIns="71447" tIns="35719" rIns="71447" bIns="35719" rtlCol="0">
            <a:spAutoFit/>
          </a:bodyPr>
          <a:lstStyle/>
          <a:p>
            <a:pPr marL="267929" indent="-267929">
              <a:buAutoNum type="arabicPeriod"/>
            </a:pPr>
            <a:r>
              <a:rPr lang="en-US" sz="1200" dirty="0" smtClean="0">
                <a:latin typeface="+mn-lt"/>
              </a:rPr>
              <a:t>A and B</a:t>
            </a:r>
            <a:endParaRPr lang="en-US" sz="1200" dirty="0">
              <a:latin typeface="+mn-lt"/>
            </a:endParaRPr>
          </a:p>
          <a:p>
            <a:pPr marL="267929" indent="-267929">
              <a:buAutoNum type="arabicPeriod"/>
            </a:pPr>
            <a:r>
              <a:rPr lang="en-US" sz="1200" dirty="0" smtClean="0">
                <a:latin typeface="+mn-lt"/>
              </a:rPr>
              <a:t>B and C</a:t>
            </a:r>
            <a:endParaRPr lang="en-US" sz="1200" dirty="0">
              <a:latin typeface="+mn-lt"/>
            </a:endParaRPr>
          </a:p>
          <a:p>
            <a:pPr marL="267929" indent="-267929">
              <a:buAutoNum type="arabicPeriod"/>
            </a:pPr>
            <a:r>
              <a:rPr lang="en-US" sz="1200" dirty="0" smtClean="0">
                <a:latin typeface="+mn-lt"/>
              </a:rPr>
              <a:t>A and D</a:t>
            </a:r>
            <a:endParaRPr lang="en-US" sz="1200" dirty="0">
              <a:latin typeface="+mn-lt"/>
            </a:endParaRPr>
          </a:p>
          <a:p>
            <a:pPr marL="267929" indent="-267929">
              <a:buAutoNum type="arabicPeriod"/>
            </a:pPr>
            <a:r>
              <a:rPr lang="en-US" sz="1200" dirty="0" smtClean="0">
                <a:latin typeface="+mn-lt"/>
              </a:rPr>
              <a:t>A and C</a:t>
            </a:r>
            <a:endParaRPr lang="en-IN" sz="1200" dirty="0">
              <a:latin typeface="+mn-lt"/>
            </a:endParaRPr>
          </a:p>
        </p:txBody>
      </p:sp>
      <p:sp>
        <p:nvSpPr>
          <p:cNvPr id="18" name="TextBox 17"/>
          <p:cNvSpPr txBox="1"/>
          <p:nvPr/>
        </p:nvSpPr>
        <p:spPr>
          <a:xfrm>
            <a:off x="4171307" y="4068560"/>
            <a:ext cx="2866489" cy="307777"/>
          </a:xfrm>
          <a:prstGeom prst="rect">
            <a:avLst/>
          </a:prstGeom>
          <a:noFill/>
        </p:spPr>
        <p:txBody>
          <a:bodyPr wrap="square" rtlCol="0">
            <a:spAutoFit/>
          </a:bodyPr>
          <a:lstStyle/>
          <a:p>
            <a:r>
              <a:rPr lang="en-US" dirty="0" smtClean="0">
                <a:solidFill>
                  <a:schemeClr val="bg1"/>
                </a:solidFill>
              </a:rPr>
              <a:t>Answer is 4</a:t>
            </a:r>
            <a:endParaRPr lang="en-IN" dirty="0">
              <a:solidFill>
                <a:schemeClr val="bg1"/>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502710" y="149185"/>
            <a:ext cx="6524814" cy="488770"/>
          </a:xfrm>
          <a:prstGeom prst="rect">
            <a:avLst/>
          </a:prstGeom>
          <a:noFill/>
          <a:ln>
            <a:noFill/>
          </a:ln>
        </p:spPr>
        <p:txBody>
          <a:bodyPr spcFirstLastPara="1" wrap="square" lIns="91283" tIns="91283" rIns="91283" bIns="91283" anchor="t" anchorCtr="0">
            <a:noAutofit/>
          </a:bodyPr>
          <a:lstStyle/>
          <a:p>
            <a:pPr marL="11338">
              <a:buClr>
                <a:srgbClr val="38761D"/>
              </a:buClr>
              <a:buSzPts val="2800"/>
            </a:pPr>
            <a:r>
              <a:rPr lang="en-US" sz="2800" b="1" dirty="0" smtClean="0">
                <a:solidFill>
                  <a:srgbClr val="38761D"/>
                </a:solidFill>
                <a:latin typeface="Lato"/>
                <a:ea typeface="Lato"/>
                <a:cs typeface="Lato"/>
                <a:sym typeface="Lato"/>
              </a:rPr>
              <a:t>Bag of Words</a:t>
            </a:r>
            <a:endParaRPr lang="en" sz="2800" b="1" dirty="0">
              <a:solidFill>
                <a:srgbClr val="38761D"/>
              </a:solidFill>
              <a:latin typeface="Lato"/>
              <a:ea typeface="Lato"/>
              <a:cs typeface="Lato"/>
              <a:sym typeface="Lato"/>
            </a:endParaRPr>
          </a:p>
        </p:txBody>
      </p:sp>
      <p:sp>
        <p:nvSpPr>
          <p:cNvPr id="6" name="TextBox 5"/>
          <p:cNvSpPr txBox="1"/>
          <p:nvPr/>
        </p:nvSpPr>
        <p:spPr>
          <a:xfrm>
            <a:off x="246579" y="883578"/>
            <a:ext cx="8280971" cy="461665"/>
          </a:xfrm>
          <a:prstGeom prst="rect">
            <a:avLst/>
          </a:prstGeom>
          <a:noFill/>
        </p:spPr>
        <p:txBody>
          <a:bodyPr wrap="square" rtlCol="0">
            <a:spAutoFit/>
          </a:bodyPr>
          <a:lstStyle/>
          <a:p>
            <a:r>
              <a:rPr lang="en-IN" sz="1200" dirty="0" smtClean="0"/>
              <a:t>Count all words in a piece of text. Basically it creates an occurrence matrix for the sentence or document, disregarding grammar and word order. These word frequencies or occurrences are then used as features for training a classifier.</a:t>
            </a:r>
            <a:endParaRPr lang="en-IN" sz="1200" dirty="0"/>
          </a:p>
        </p:txBody>
      </p:sp>
      <p:pic>
        <p:nvPicPr>
          <p:cNvPr id="128003" name="Picture 3"/>
          <p:cNvPicPr>
            <a:picLocks noChangeAspect="1" noChangeArrowheads="1"/>
          </p:cNvPicPr>
          <p:nvPr/>
        </p:nvPicPr>
        <p:blipFill>
          <a:blip r:embed="rId2"/>
          <a:srcRect/>
          <a:stretch>
            <a:fillRect/>
          </a:stretch>
        </p:blipFill>
        <p:spPr bwMode="auto">
          <a:xfrm>
            <a:off x="205483" y="1407559"/>
            <a:ext cx="8507001" cy="317016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1672" y="130112"/>
            <a:ext cx="7267575" cy="440505"/>
          </a:xfrm>
          <a:prstGeom prst="rect">
            <a:avLst/>
          </a:prstGeom>
          <a:noFill/>
          <a:ln>
            <a:noFill/>
          </a:ln>
        </p:spPr>
        <p:txBody>
          <a:bodyPr spcFirstLastPara="1" wrap="square" lIns="91283" tIns="91283" rIns="91283" bIns="91283" anchor="t" anchorCtr="0">
            <a:noAutofit/>
          </a:bodyPr>
          <a:lstStyle/>
          <a:p>
            <a:pPr marL="11338">
              <a:buClr>
                <a:srgbClr val="38761D"/>
              </a:buClr>
              <a:buSzPts val="2800"/>
            </a:pPr>
            <a:r>
              <a:rPr lang="en-US" sz="2800" b="1" smtClean="0">
                <a:solidFill>
                  <a:srgbClr val="38761D"/>
                </a:solidFill>
                <a:latin typeface="Lato"/>
                <a:ea typeface="Lato"/>
                <a:cs typeface="Lato"/>
                <a:sym typeface="Lato"/>
              </a:rPr>
              <a:t>Feature Representation: Bag of Words</a:t>
            </a:r>
            <a:endParaRPr lang="en-US" sz="2800" b="1">
              <a:solidFill>
                <a:srgbClr val="38761D"/>
              </a:solidFill>
              <a:latin typeface="Lato"/>
              <a:ea typeface="Lato"/>
              <a:cs typeface="Lato"/>
              <a:sym typeface="Lato"/>
            </a:endParaRPr>
          </a:p>
        </p:txBody>
      </p:sp>
      <p:sp>
        <p:nvSpPr>
          <p:cNvPr id="3" name="object 3"/>
          <p:cNvSpPr/>
          <p:nvPr/>
        </p:nvSpPr>
        <p:spPr>
          <a:xfrm>
            <a:off x="3009900" y="1647825"/>
            <a:ext cx="3124200" cy="112395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893732" y="3246986"/>
            <a:ext cx="7459028" cy="255839"/>
          </a:xfrm>
          <a:prstGeom prst="rect">
            <a:avLst/>
          </a:prstGeom>
        </p:spPr>
        <p:txBody>
          <a:bodyPr vert="horz" wrap="square" lIns="0" tIns="9525" rIns="0" bIns="0" rtlCol="0">
            <a:spAutoFit/>
          </a:bodyPr>
          <a:lstStyle/>
          <a:p>
            <a:pPr marL="9525">
              <a:spcBef>
                <a:spcPts val="75"/>
              </a:spcBef>
            </a:pPr>
            <a:r>
              <a:rPr sz="1600" spc="-19" dirty="0">
                <a:solidFill>
                  <a:srgbClr val="595959"/>
                </a:solidFill>
              </a:rPr>
              <a:t>A single </a:t>
            </a:r>
            <a:r>
              <a:rPr sz="1600" spc="30" dirty="0">
                <a:solidFill>
                  <a:srgbClr val="595959"/>
                </a:solidFill>
              </a:rPr>
              <a:t>word </a:t>
            </a:r>
            <a:r>
              <a:rPr sz="1600" spc="-45" dirty="0">
                <a:solidFill>
                  <a:srgbClr val="595959"/>
                </a:solidFill>
              </a:rPr>
              <a:t>is </a:t>
            </a:r>
            <a:r>
              <a:rPr sz="1600" spc="-53" dirty="0">
                <a:solidFill>
                  <a:srgbClr val="595959"/>
                </a:solidFill>
              </a:rPr>
              <a:t>a </a:t>
            </a:r>
            <a:r>
              <a:rPr sz="1600" spc="4" dirty="0">
                <a:solidFill>
                  <a:srgbClr val="595959"/>
                </a:solidFill>
              </a:rPr>
              <a:t>one-hot </a:t>
            </a:r>
            <a:r>
              <a:rPr sz="1600" spc="11" dirty="0">
                <a:solidFill>
                  <a:srgbClr val="595959"/>
                </a:solidFill>
              </a:rPr>
              <a:t>encoding </a:t>
            </a:r>
            <a:r>
              <a:rPr sz="1600" spc="15" dirty="0">
                <a:solidFill>
                  <a:srgbClr val="595959"/>
                </a:solidFill>
              </a:rPr>
              <a:t>vector </a:t>
            </a:r>
            <a:r>
              <a:rPr sz="1600" spc="8" dirty="0">
                <a:solidFill>
                  <a:srgbClr val="595959"/>
                </a:solidFill>
              </a:rPr>
              <a:t>with </a:t>
            </a:r>
            <a:r>
              <a:rPr sz="1600" dirty="0">
                <a:solidFill>
                  <a:srgbClr val="595959"/>
                </a:solidFill>
              </a:rPr>
              <a:t>the </a:t>
            </a:r>
            <a:r>
              <a:rPr sz="1600" spc="-45" dirty="0">
                <a:solidFill>
                  <a:srgbClr val="595959"/>
                </a:solidFill>
              </a:rPr>
              <a:t>size </a:t>
            </a:r>
            <a:r>
              <a:rPr sz="1600" spc="26" dirty="0">
                <a:solidFill>
                  <a:srgbClr val="595959"/>
                </a:solidFill>
              </a:rPr>
              <a:t>of</a:t>
            </a:r>
            <a:r>
              <a:rPr sz="1600" spc="-334" dirty="0">
                <a:solidFill>
                  <a:srgbClr val="595959"/>
                </a:solidFill>
              </a:rPr>
              <a:t> </a:t>
            </a:r>
            <a:r>
              <a:rPr sz="1600" dirty="0">
                <a:solidFill>
                  <a:srgbClr val="595959"/>
                </a:solidFill>
              </a:rPr>
              <a:t>the </a:t>
            </a:r>
            <a:r>
              <a:rPr sz="1600" spc="-4" dirty="0">
                <a:solidFill>
                  <a:srgbClr val="595959"/>
                </a:solidFill>
              </a:rPr>
              <a:t>dictionary </a:t>
            </a:r>
            <a:r>
              <a:rPr sz="1600" spc="-105" dirty="0">
                <a:solidFill>
                  <a:srgbClr val="595959"/>
                </a:solidFill>
              </a:rPr>
              <a:t>:(</a:t>
            </a:r>
            <a:endParaRPr sz="160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502710" y="149185"/>
            <a:ext cx="6524814" cy="488770"/>
          </a:xfrm>
          <a:prstGeom prst="rect">
            <a:avLst/>
          </a:prstGeom>
          <a:noFill/>
          <a:ln>
            <a:noFill/>
          </a:ln>
        </p:spPr>
        <p:txBody>
          <a:bodyPr spcFirstLastPara="1" wrap="square" lIns="91283" tIns="91283" rIns="91283" bIns="91283" anchor="t" anchorCtr="0">
            <a:noAutofit/>
          </a:bodyPr>
          <a:lstStyle/>
          <a:p>
            <a:pPr marL="11338">
              <a:buClr>
                <a:srgbClr val="38761D"/>
              </a:buClr>
              <a:buSzPts val="2800"/>
            </a:pPr>
            <a:r>
              <a:rPr lang="en-US" sz="2800" b="1" dirty="0" smtClean="0">
                <a:solidFill>
                  <a:srgbClr val="38761D"/>
                </a:solidFill>
                <a:latin typeface="Lato"/>
                <a:ea typeface="Lato"/>
                <a:cs typeface="Lato"/>
                <a:sym typeface="Lato"/>
              </a:rPr>
              <a:t>TF-IDF</a:t>
            </a:r>
            <a:endParaRPr lang="en" sz="2800" b="1" dirty="0">
              <a:solidFill>
                <a:srgbClr val="38761D"/>
              </a:solidFill>
              <a:latin typeface="Lato"/>
              <a:ea typeface="Lato"/>
              <a:cs typeface="Lato"/>
              <a:sym typeface="Lato"/>
            </a:endParaRPr>
          </a:p>
        </p:txBody>
      </p:sp>
      <p:sp>
        <p:nvSpPr>
          <p:cNvPr id="6" name="TextBox 5"/>
          <p:cNvSpPr txBox="1"/>
          <p:nvPr/>
        </p:nvSpPr>
        <p:spPr>
          <a:xfrm>
            <a:off x="308226" y="1859624"/>
            <a:ext cx="5907640" cy="461665"/>
          </a:xfrm>
          <a:prstGeom prst="rect">
            <a:avLst/>
          </a:prstGeom>
          <a:noFill/>
        </p:spPr>
        <p:txBody>
          <a:bodyPr wrap="square" rtlCol="0">
            <a:spAutoFit/>
          </a:bodyPr>
          <a:lstStyle/>
          <a:p>
            <a:r>
              <a:rPr lang="en-IN" sz="1200" b="1" dirty="0" smtClean="0"/>
              <a:t>Term Frequency (</a:t>
            </a:r>
            <a:r>
              <a:rPr lang="en-IN" sz="1200" b="1" dirty="0" err="1" smtClean="0"/>
              <a:t>tf</a:t>
            </a:r>
            <a:r>
              <a:rPr lang="en-IN" sz="1200" b="1" dirty="0" smtClean="0"/>
              <a:t>)</a:t>
            </a:r>
            <a:r>
              <a:rPr lang="en-IN" sz="1200" dirty="0" smtClean="0"/>
              <a:t>:</a:t>
            </a:r>
          </a:p>
          <a:p>
            <a:r>
              <a:rPr lang="en-IN" sz="1200" dirty="0" smtClean="0"/>
              <a:t> (Frequency of the word in the sentence) / (Total number of words in the sentence)</a:t>
            </a:r>
            <a:endParaRPr lang="en-IN" sz="1200" b="1" dirty="0"/>
          </a:p>
        </p:txBody>
      </p:sp>
      <p:sp>
        <p:nvSpPr>
          <p:cNvPr id="4" name="TextBox 3"/>
          <p:cNvSpPr txBox="1"/>
          <p:nvPr/>
        </p:nvSpPr>
        <p:spPr>
          <a:xfrm>
            <a:off x="256854" y="873304"/>
            <a:ext cx="8393986" cy="738664"/>
          </a:xfrm>
          <a:prstGeom prst="rect">
            <a:avLst/>
          </a:prstGeom>
          <a:noFill/>
        </p:spPr>
        <p:txBody>
          <a:bodyPr wrap="square" rtlCol="0">
            <a:spAutoFit/>
          </a:bodyPr>
          <a:lstStyle/>
          <a:p>
            <a:r>
              <a:rPr lang="en-IN" dirty="0" smtClean="0"/>
              <a:t>TF-IDF stands for </a:t>
            </a:r>
            <a:r>
              <a:rPr lang="en-IN" b="1" dirty="0" smtClean="0"/>
              <a:t>“Term Frequency — Inverse Document Frequency”</a:t>
            </a:r>
            <a:r>
              <a:rPr lang="en-IN" dirty="0" smtClean="0"/>
              <a:t>. This is a technique to quantify a word in documents, we generally compute a weight to each word which signifies the importance of the word in the document and corpus</a:t>
            </a:r>
            <a:endParaRPr lang="en-IN" dirty="0"/>
          </a:p>
        </p:txBody>
      </p:sp>
      <p:sp>
        <p:nvSpPr>
          <p:cNvPr id="5" name="TextBox 4"/>
          <p:cNvSpPr txBox="1"/>
          <p:nvPr/>
        </p:nvSpPr>
        <p:spPr>
          <a:xfrm>
            <a:off x="6308331" y="1736332"/>
            <a:ext cx="2691829" cy="2031325"/>
          </a:xfrm>
          <a:prstGeom prst="rect">
            <a:avLst/>
          </a:prstGeom>
          <a:noFill/>
        </p:spPr>
        <p:txBody>
          <a:bodyPr wrap="square" rtlCol="0">
            <a:spAutoFit/>
          </a:bodyPr>
          <a:lstStyle/>
          <a:p>
            <a:r>
              <a:rPr lang="en-IN" b="1" dirty="0" smtClean="0"/>
              <a:t>Terminology</a:t>
            </a:r>
          </a:p>
          <a:p>
            <a:pPr>
              <a:buFont typeface="Arial" pitchFamily="34" charset="0"/>
              <a:buChar char="•"/>
            </a:pPr>
            <a:r>
              <a:rPr lang="en-IN" dirty="0" smtClean="0"/>
              <a:t>t — term (word)</a:t>
            </a:r>
          </a:p>
          <a:p>
            <a:pPr>
              <a:buFont typeface="Arial" pitchFamily="34" charset="0"/>
              <a:buChar char="•"/>
            </a:pPr>
            <a:r>
              <a:rPr lang="en-IN" dirty="0" smtClean="0"/>
              <a:t>d — document (set of words)</a:t>
            </a:r>
          </a:p>
          <a:p>
            <a:pPr>
              <a:buFont typeface="Arial" pitchFamily="34" charset="0"/>
              <a:buChar char="•"/>
            </a:pPr>
            <a:r>
              <a:rPr lang="en-IN" dirty="0" smtClean="0"/>
              <a:t>N — count of corpus</a:t>
            </a:r>
          </a:p>
          <a:p>
            <a:pPr>
              <a:buFont typeface="Arial" pitchFamily="34" charset="0"/>
              <a:buChar char="•"/>
            </a:pPr>
            <a:r>
              <a:rPr lang="en-IN" dirty="0" smtClean="0"/>
              <a:t>corpus — the total document set</a:t>
            </a:r>
          </a:p>
          <a:p>
            <a:pPr>
              <a:buFont typeface="Arial" pitchFamily="34" charset="0"/>
              <a:buChar char="•"/>
            </a:pPr>
            <a:r>
              <a:rPr lang="en-IN" dirty="0" err="1" smtClean="0"/>
              <a:t>Vocab</a:t>
            </a:r>
            <a:r>
              <a:rPr lang="en-IN" dirty="0" smtClean="0"/>
              <a:t> - the list of all possible words in the corpus</a:t>
            </a:r>
          </a:p>
          <a:p>
            <a:endParaRPr lang="en-IN" dirty="0"/>
          </a:p>
        </p:txBody>
      </p:sp>
      <p:pic>
        <p:nvPicPr>
          <p:cNvPr id="26626" name="Picture 2" descr="https://cdn-media-1.freecodecamp.org/images/1*HM0Vcdrx2RApOyjp_ZeW_Q.png"/>
          <p:cNvPicPr>
            <a:picLocks noChangeAspect="1" noChangeArrowheads="1"/>
          </p:cNvPicPr>
          <p:nvPr/>
        </p:nvPicPr>
        <p:blipFill>
          <a:blip r:embed="rId2"/>
          <a:srcRect/>
          <a:stretch>
            <a:fillRect/>
          </a:stretch>
        </p:blipFill>
        <p:spPr bwMode="auto">
          <a:xfrm>
            <a:off x="576816" y="3037993"/>
            <a:ext cx="3267075" cy="1152526"/>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502710" y="149185"/>
            <a:ext cx="6524814" cy="488770"/>
          </a:xfrm>
          <a:prstGeom prst="rect">
            <a:avLst/>
          </a:prstGeom>
          <a:noFill/>
          <a:ln>
            <a:noFill/>
          </a:ln>
        </p:spPr>
        <p:txBody>
          <a:bodyPr spcFirstLastPara="1" wrap="square" lIns="91283" tIns="91283" rIns="91283" bIns="91283" anchor="t" anchorCtr="0">
            <a:noAutofit/>
          </a:bodyPr>
          <a:lstStyle/>
          <a:p>
            <a:pPr marL="11338">
              <a:buClr>
                <a:srgbClr val="38761D"/>
              </a:buClr>
              <a:buSzPts val="2800"/>
            </a:pPr>
            <a:r>
              <a:rPr lang="en-US" sz="2800" b="1" dirty="0" smtClean="0">
                <a:solidFill>
                  <a:srgbClr val="38761D"/>
                </a:solidFill>
                <a:latin typeface="Lato"/>
                <a:ea typeface="Lato"/>
                <a:cs typeface="Lato"/>
                <a:sym typeface="Lato"/>
              </a:rPr>
              <a:t>TF-IDF</a:t>
            </a:r>
            <a:endParaRPr lang="en" sz="2800" b="1" dirty="0">
              <a:solidFill>
                <a:srgbClr val="38761D"/>
              </a:solidFill>
              <a:latin typeface="Lato"/>
              <a:ea typeface="Lato"/>
              <a:cs typeface="Lato"/>
              <a:sym typeface="Lato"/>
            </a:endParaRPr>
          </a:p>
        </p:txBody>
      </p:sp>
      <p:sp>
        <p:nvSpPr>
          <p:cNvPr id="4" name="TextBox 3"/>
          <p:cNvSpPr txBox="1"/>
          <p:nvPr/>
        </p:nvSpPr>
        <p:spPr>
          <a:xfrm>
            <a:off x="256854" y="873304"/>
            <a:ext cx="8393986" cy="954107"/>
          </a:xfrm>
          <a:prstGeom prst="rect">
            <a:avLst/>
          </a:prstGeom>
          <a:noFill/>
        </p:spPr>
        <p:txBody>
          <a:bodyPr wrap="square" rtlCol="0">
            <a:spAutoFit/>
          </a:bodyPr>
          <a:lstStyle/>
          <a:p>
            <a:r>
              <a:rPr lang="en-IN" b="1" dirty="0" smtClean="0"/>
              <a:t>Inverse Data Frequency (</a:t>
            </a:r>
            <a:r>
              <a:rPr lang="en-IN" b="1" dirty="0" err="1" smtClean="0"/>
              <a:t>idf</a:t>
            </a:r>
            <a:r>
              <a:rPr lang="en-IN" b="1" dirty="0" smtClean="0"/>
              <a:t>): </a:t>
            </a:r>
            <a:r>
              <a:rPr lang="en-IN" dirty="0" smtClean="0"/>
              <a:t>used to calculate the weight of rare words across all documents in the corpus. The words that occur rarely in the corpus have a high IDF score.</a:t>
            </a:r>
          </a:p>
          <a:p>
            <a:endParaRPr lang="en-IN" dirty="0" smtClean="0"/>
          </a:p>
          <a:p>
            <a:r>
              <a:rPr lang="en-IN" dirty="0" smtClean="0"/>
              <a:t>IDF = (Total number of sentences (documents))/(Number of sentences (documents) containing the word)</a:t>
            </a:r>
            <a:endParaRPr lang="en-IN" dirty="0"/>
          </a:p>
        </p:txBody>
      </p:sp>
      <p:pic>
        <p:nvPicPr>
          <p:cNvPr id="1026" name="Picture 2" descr="https://cdn-media-1.freecodecamp.org/images/1*A5YGwFpcTd0YTCdgoiHFUw.png"/>
          <p:cNvPicPr>
            <a:picLocks noChangeAspect="1" noChangeArrowheads="1"/>
          </p:cNvPicPr>
          <p:nvPr/>
        </p:nvPicPr>
        <p:blipFill>
          <a:blip r:embed="rId2"/>
          <a:srcRect/>
          <a:stretch>
            <a:fillRect/>
          </a:stretch>
        </p:blipFill>
        <p:spPr bwMode="auto">
          <a:xfrm>
            <a:off x="391881" y="1817706"/>
            <a:ext cx="3389009" cy="761108"/>
          </a:xfrm>
          <a:prstGeom prst="rect">
            <a:avLst/>
          </a:prstGeom>
          <a:noFill/>
        </p:spPr>
      </p:pic>
      <p:pic>
        <p:nvPicPr>
          <p:cNvPr id="1030" name="Picture 6" descr="https://cdn-media-1.freecodecamp.org/images/1*nSqHXwOIJ2fa_EFLTh5KYw.png"/>
          <p:cNvPicPr>
            <a:picLocks noChangeAspect="1" noChangeArrowheads="1"/>
          </p:cNvPicPr>
          <p:nvPr/>
        </p:nvPicPr>
        <p:blipFill>
          <a:blip r:embed="rId3"/>
          <a:srcRect/>
          <a:stretch>
            <a:fillRect/>
          </a:stretch>
        </p:blipFill>
        <p:spPr bwMode="auto">
          <a:xfrm>
            <a:off x="318499" y="3503487"/>
            <a:ext cx="4491626" cy="947988"/>
          </a:xfrm>
          <a:prstGeom prst="rect">
            <a:avLst/>
          </a:prstGeom>
          <a:noFill/>
        </p:spPr>
      </p:pic>
      <p:pic>
        <p:nvPicPr>
          <p:cNvPr id="1032" name="Picture 8" descr="https://cdn-media-1.freecodecamp.org/images/1*q2tRgjV_J-MLvnhwNAl0KQ.png"/>
          <p:cNvPicPr>
            <a:picLocks noChangeAspect="1" noChangeArrowheads="1"/>
          </p:cNvPicPr>
          <p:nvPr/>
        </p:nvPicPr>
        <p:blipFill>
          <a:blip r:embed="rId4"/>
          <a:srcRect/>
          <a:stretch>
            <a:fillRect/>
          </a:stretch>
        </p:blipFill>
        <p:spPr bwMode="auto">
          <a:xfrm>
            <a:off x="5138541" y="3659080"/>
            <a:ext cx="3209925" cy="819151"/>
          </a:xfrm>
          <a:prstGeom prst="rect">
            <a:avLst/>
          </a:prstGeom>
          <a:noFill/>
        </p:spPr>
      </p:pic>
      <p:sp>
        <p:nvSpPr>
          <p:cNvPr id="11" name="TextBox 10"/>
          <p:cNvSpPr txBox="1"/>
          <p:nvPr/>
        </p:nvSpPr>
        <p:spPr>
          <a:xfrm>
            <a:off x="359595" y="2630185"/>
            <a:ext cx="2075380" cy="338554"/>
          </a:xfrm>
          <a:prstGeom prst="rect">
            <a:avLst/>
          </a:prstGeom>
          <a:noFill/>
        </p:spPr>
        <p:txBody>
          <a:bodyPr wrap="square" rtlCol="0">
            <a:spAutoFit/>
          </a:bodyPr>
          <a:lstStyle/>
          <a:p>
            <a:r>
              <a:rPr lang="en-US" sz="1600" b="1" i="1" u="sng" dirty="0" smtClean="0"/>
              <a:t>TF-IDF:</a:t>
            </a:r>
            <a:endParaRPr lang="en-IN" sz="1600" b="1" i="1" u="sng"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502710" y="149185"/>
            <a:ext cx="6524814" cy="488770"/>
          </a:xfrm>
          <a:prstGeom prst="rect">
            <a:avLst/>
          </a:prstGeom>
          <a:noFill/>
          <a:ln>
            <a:noFill/>
          </a:ln>
        </p:spPr>
        <p:txBody>
          <a:bodyPr spcFirstLastPara="1" wrap="square" lIns="91283" tIns="91283" rIns="91283" bIns="91283" anchor="t" anchorCtr="0">
            <a:noAutofit/>
          </a:bodyPr>
          <a:lstStyle/>
          <a:p>
            <a:pPr marL="11338">
              <a:buClr>
                <a:srgbClr val="38761D"/>
              </a:buClr>
              <a:buSzPts val="2800"/>
            </a:pPr>
            <a:r>
              <a:rPr lang="en-US" sz="2800" b="1" dirty="0" smtClean="0">
                <a:solidFill>
                  <a:srgbClr val="38761D"/>
                </a:solidFill>
                <a:latin typeface="Lato"/>
                <a:ea typeface="Lato"/>
                <a:cs typeface="Lato"/>
                <a:sym typeface="Lato"/>
              </a:rPr>
              <a:t>Example TF-IDF</a:t>
            </a:r>
            <a:endParaRPr lang="en" sz="2800" b="1" dirty="0">
              <a:solidFill>
                <a:srgbClr val="38761D"/>
              </a:solidFill>
              <a:latin typeface="Lato"/>
              <a:ea typeface="Lato"/>
              <a:cs typeface="Lato"/>
              <a:sym typeface="Lato"/>
            </a:endParaRPr>
          </a:p>
        </p:txBody>
      </p:sp>
      <p:sp>
        <p:nvSpPr>
          <p:cNvPr id="4" name="TextBox 3"/>
          <p:cNvSpPr txBox="1"/>
          <p:nvPr/>
        </p:nvSpPr>
        <p:spPr>
          <a:xfrm>
            <a:off x="256854" y="873304"/>
            <a:ext cx="6185043" cy="523220"/>
          </a:xfrm>
          <a:prstGeom prst="rect">
            <a:avLst/>
          </a:prstGeom>
          <a:noFill/>
        </p:spPr>
        <p:txBody>
          <a:bodyPr wrap="square" rtlCol="0">
            <a:spAutoFit/>
          </a:bodyPr>
          <a:lstStyle/>
          <a:p>
            <a:r>
              <a:rPr lang="en-IN" dirty="0" smtClean="0"/>
              <a:t>corpus =["The car is driven on the road",</a:t>
            </a:r>
          </a:p>
          <a:p>
            <a:r>
              <a:rPr lang="en-IN" dirty="0" smtClean="0"/>
              <a:t>         "The truck is driven on the highway"]</a:t>
            </a:r>
            <a:endParaRPr lang="en-IN" dirty="0"/>
          </a:p>
        </p:txBody>
      </p:sp>
      <p:pic>
        <p:nvPicPr>
          <p:cNvPr id="32770" name="Picture 2" descr="https://cdn-media-1.freecodecamp.org/images/1*q3qYevXqQOjJf6Pwdlx8Mw.png"/>
          <p:cNvPicPr>
            <a:picLocks noChangeAspect="1" noChangeArrowheads="1"/>
          </p:cNvPicPr>
          <p:nvPr/>
        </p:nvPicPr>
        <p:blipFill>
          <a:blip r:embed="rId2"/>
          <a:srcRect/>
          <a:stretch>
            <a:fillRect/>
          </a:stretch>
        </p:blipFill>
        <p:spPr bwMode="auto">
          <a:xfrm>
            <a:off x="229146" y="1629104"/>
            <a:ext cx="8483929" cy="3104821"/>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7156" y="140387"/>
            <a:ext cx="4886325" cy="440505"/>
          </a:xfrm>
          <a:prstGeom prst="rect">
            <a:avLst/>
          </a:prstGeom>
          <a:noFill/>
          <a:ln>
            <a:noFill/>
          </a:ln>
        </p:spPr>
        <p:txBody>
          <a:bodyPr spcFirstLastPara="1" wrap="square" lIns="91283" tIns="91283" rIns="91283" bIns="91283" anchor="t" anchorCtr="0">
            <a:noAutofit/>
          </a:bodyPr>
          <a:lstStyle/>
          <a:p>
            <a:pPr marL="11338">
              <a:buClr>
                <a:srgbClr val="38761D"/>
              </a:buClr>
              <a:buSzPts val="2800"/>
            </a:pPr>
            <a:r>
              <a:rPr lang="en-US" sz="2800" b="1" dirty="0" smtClean="0">
                <a:solidFill>
                  <a:srgbClr val="38761D"/>
                </a:solidFill>
                <a:latin typeface="Lato"/>
                <a:ea typeface="Lato"/>
                <a:cs typeface="Lato"/>
                <a:sym typeface="Lato"/>
              </a:rPr>
              <a:t>Quiz 3</a:t>
            </a:r>
            <a:br>
              <a:rPr lang="en-US" sz="2800" b="1" dirty="0" smtClean="0">
                <a:solidFill>
                  <a:srgbClr val="38761D"/>
                </a:solidFill>
                <a:latin typeface="Lato"/>
                <a:ea typeface="Lato"/>
                <a:cs typeface="Lato"/>
                <a:sym typeface="Lato"/>
              </a:rPr>
            </a:br>
            <a:endParaRPr lang="en-US" sz="2800" b="1" dirty="0">
              <a:solidFill>
                <a:srgbClr val="38761D"/>
              </a:solidFill>
              <a:latin typeface="Lato"/>
              <a:ea typeface="Lato"/>
              <a:cs typeface="Lato"/>
              <a:sym typeface="Lato"/>
            </a:endParaRPr>
          </a:p>
        </p:txBody>
      </p:sp>
      <p:sp>
        <p:nvSpPr>
          <p:cNvPr id="7" name="object 10"/>
          <p:cNvSpPr/>
          <p:nvPr/>
        </p:nvSpPr>
        <p:spPr>
          <a:xfrm>
            <a:off x="246488" y="847276"/>
            <a:ext cx="8535848" cy="1034076"/>
          </a:xfrm>
          <a:custGeom>
            <a:avLst/>
            <a:gdLst/>
            <a:ahLst/>
            <a:cxnLst/>
            <a:rect l="l" t="t" r="r" b="b"/>
            <a:pathLst>
              <a:path w="10226040" h="268605">
                <a:moveTo>
                  <a:pt x="0" y="268224"/>
                </a:moveTo>
                <a:lnTo>
                  <a:pt x="10226039" y="268224"/>
                </a:lnTo>
                <a:lnTo>
                  <a:pt x="10226039" y="0"/>
                </a:lnTo>
                <a:lnTo>
                  <a:pt x="0" y="0"/>
                </a:lnTo>
                <a:lnTo>
                  <a:pt x="0" y="268224"/>
                </a:lnTo>
                <a:close/>
              </a:path>
            </a:pathLst>
          </a:custGeom>
          <a:solidFill>
            <a:srgbClr val="00B050"/>
          </a:solidFill>
        </p:spPr>
        <p:txBody>
          <a:bodyPr wrap="square" lIns="0" tIns="0" rIns="0" bIns="0" rtlCol="0"/>
          <a:lstStyle/>
          <a:p>
            <a:endParaRPr/>
          </a:p>
        </p:txBody>
      </p:sp>
      <p:sp>
        <p:nvSpPr>
          <p:cNvPr id="8" name="object 12"/>
          <p:cNvSpPr txBox="1"/>
          <p:nvPr/>
        </p:nvSpPr>
        <p:spPr>
          <a:xfrm>
            <a:off x="410437" y="889327"/>
            <a:ext cx="8275211" cy="1102565"/>
          </a:xfrm>
          <a:prstGeom prst="rect">
            <a:avLst/>
          </a:prstGeom>
        </p:spPr>
        <p:txBody>
          <a:bodyPr vert="horz" wrap="square" lIns="0" tIns="12402" rIns="0" bIns="0" rtlCol="0">
            <a:spAutoFit/>
          </a:bodyPr>
          <a:lstStyle/>
          <a:p>
            <a:r>
              <a:rPr lang="en-IN" b="1" dirty="0" smtClean="0"/>
              <a:t>In a corpus of N documents, one document is randomly picked. The document contains a total of T terms and the term “data” appears K times.</a:t>
            </a:r>
            <a:endParaRPr lang="en-IN" dirty="0" smtClean="0"/>
          </a:p>
          <a:p>
            <a:r>
              <a:rPr lang="en-IN" b="1" dirty="0" smtClean="0"/>
              <a:t>What is the correct value for the product of TF (term frequency) and IDF (inverse-document-frequency), if the term “data” appears in approximately one-third of the total documents?</a:t>
            </a:r>
            <a:endParaRPr lang="en-IN" dirty="0" smtClean="0"/>
          </a:p>
          <a:p>
            <a:pPr marL="9937">
              <a:spcBef>
                <a:spcPts val="98"/>
              </a:spcBef>
            </a:pPr>
            <a:endParaRPr>
              <a:solidFill>
                <a:schemeClr val="bg1"/>
              </a:solidFill>
            </a:endParaRPr>
          </a:p>
        </p:txBody>
      </p:sp>
      <p:sp>
        <p:nvSpPr>
          <p:cNvPr id="9" name="Rounded Rectangle 8"/>
          <p:cNvSpPr/>
          <p:nvPr/>
        </p:nvSpPr>
        <p:spPr>
          <a:xfrm>
            <a:off x="679487" y="2101707"/>
            <a:ext cx="3844390" cy="35070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71447" tIns="35719" rIns="71447" bIns="35719" rtlCol="0" anchor="ctr"/>
          <a:lstStyle/>
          <a:p>
            <a:pPr marL="189033" indent="-179610">
              <a:tabLst>
                <a:tab pos="189530" algn="l"/>
              </a:tabLst>
            </a:pPr>
            <a:r>
              <a:rPr lang="en-IN" sz="1200" dirty="0" smtClean="0"/>
              <a:t>KT * Log(3)</a:t>
            </a:r>
            <a:endParaRPr lang="en-IN" sz="1200" dirty="0">
              <a:cs typeface="Arial"/>
            </a:endParaRPr>
          </a:p>
        </p:txBody>
      </p:sp>
      <p:sp>
        <p:nvSpPr>
          <p:cNvPr id="10" name="Rounded Rectangle 9"/>
          <p:cNvSpPr/>
          <p:nvPr/>
        </p:nvSpPr>
        <p:spPr>
          <a:xfrm>
            <a:off x="5240624" y="2101708"/>
            <a:ext cx="3518594" cy="31094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71447" tIns="35719" rIns="71447" bIns="35719" rtlCol="0" anchor="ctr"/>
          <a:lstStyle/>
          <a:p>
            <a:pPr marL="189033" indent="-179610">
              <a:tabLst>
                <a:tab pos="189530" algn="l"/>
              </a:tabLst>
            </a:pPr>
            <a:r>
              <a:rPr lang="en-IN" sz="1200" dirty="0" smtClean="0"/>
              <a:t>K * Log(3) / T</a:t>
            </a:r>
            <a:endParaRPr lang="en-IN" sz="1200" dirty="0">
              <a:latin typeface="Arial"/>
              <a:cs typeface="Arial"/>
            </a:endParaRPr>
          </a:p>
        </p:txBody>
      </p:sp>
      <p:sp>
        <p:nvSpPr>
          <p:cNvPr id="11" name="TextBox 10"/>
          <p:cNvSpPr txBox="1"/>
          <p:nvPr/>
        </p:nvSpPr>
        <p:spPr>
          <a:xfrm>
            <a:off x="288552" y="2101709"/>
            <a:ext cx="195477" cy="287579"/>
          </a:xfrm>
          <a:prstGeom prst="rect">
            <a:avLst/>
          </a:prstGeom>
          <a:noFill/>
        </p:spPr>
        <p:txBody>
          <a:bodyPr wrap="square" lIns="71447" tIns="35719" rIns="71447" bIns="35719" rtlCol="0">
            <a:spAutoFit/>
          </a:bodyPr>
          <a:lstStyle/>
          <a:p>
            <a:r>
              <a:rPr lang="en-US" dirty="0"/>
              <a:t>A</a:t>
            </a:r>
            <a:endParaRPr lang="en-IN" dirty="0"/>
          </a:p>
        </p:txBody>
      </p:sp>
      <p:sp>
        <p:nvSpPr>
          <p:cNvPr id="12" name="TextBox 11"/>
          <p:cNvSpPr txBox="1"/>
          <p:nvPr/>
        </p:nvSpPr>
        <p:spPr>
          <a:xfrm>
            <a:off x="4849692" y="2109645"/>
            <a:ext cx="195477" cy="287579"/>
          </a:xfrm>
          <a:prstGeom prst="rect">
            <a:avLst/>
          </a:prstGeom>
          <a:noFill/>
        </p:spPr>
        <p:txBody>
          <a:bodyPr wrap="square" lIns="71447" tIns="35719" rIns="71447" bIns="35719" rtlCol="0">
            <a:spAutoFit/>
          </a:bodyPr>
          <a:lstStyle/>
          <a:p>
            <a:r>
              <a:rPr lang="en-US" dirty="0"/>
              <a:t>B</a:t>
            </a:r>
            <a:endParaRPr lang="en-IN" dirty="0"/>
          </a:p>
        </p:txBody>
      </p:sp>
      <p:sp>
        <p:nvSpPr>
          <p:cNvPr id="13" name="Rounded Rectangle 12"/>
          <p:cNvSpPr/>
          <p:nvPr/>
        </p:nvSpPr>
        <p:spPr>
          <a:xfrm>
            <a:off x="679487" y="2982710"/>
            <a:ext cx="3844390" cy="31094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71447" tIns="35719" rIns="71447" bIns="35719" rtlCol="0" anchor="ctr"/>
          <a:lstStyle/>
          <a:p>
            <a:pPr marL="189033" indent="-179610">
              <a:tabLst>
                <a:tab pos="189530" algn="l"/>
              </a:tabLst>
            </a:pPr>
            <a:r>
              <a:rPr lang="en-IN" sz="1200" dirty="0" smtClean="0"/>
              <a:t>T * Log(3) / K</a:t>
            </a:r>
            <a:endParaRPr lang="en-IN" sz="1200" dirty="0">
              <a:cs typeface="Arial"/>
            </a:endParaRPr>
          </a:p>
        </p:txBody>
      </p:sp>
      <p:sp>
        <p:nvSpPr>
          <p:cNvPr id="14" name="Rounded Rectangle 13"/>
          <p:cNvSpPr/>
          <p:nvPr/>
        </p:nvSpPr>
        <p:spPr>
          <a:xfrm>
            <a:off x="5240624" y="2982710"/>
            <a:ext cx="3518594" cy="31094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71447" tIns="35719" rIns="71447" bIns="35719" rtlCol="0" anchor="ctr"/>
          <a:lstStyle/>
          <a:p>
            <a:pPr marL="189033" indent="-179610">
              <a:tabLst>
                <a:tab pos="189530" algn="l"/>
              </a:tabLst>
            </a:pPr>
            <a:r>
              <a:rPr lang="en-IN" sz="1200" dirty="0" smtClean="0"/>
              <a:t>Log(3) / KT</a:t>
            </a:r>
            <a:endParaRPr lang="en-IN" sz="1200" dirty="0">
              <a:latin typeface="Calibri" pitchFamily="34" charset="0"/>
              <a:cs typeface="Arial"/>
            </a:endParaRPr>
          </a:p>
        </p:txBody>
      </p:sp>
      <p:sp>
        <p:nvSpPr>
          <p:cNvPr id="15" name="TextBox 14"/>
          <p:cNvSpPr txBox="1"/>
          <p:nvPr/>
        </p:nvSpPr>
        <p:spPr>
          <a:xfrm>
            <a:off x="288552" y="2982715"/>
            <a:ext cx="195477" cy="287579"/>
          </a:xfrm>
          <a:prstGeom prst="rect">
            <a:avLst/>
          </a:prstGeom>
          <a:noFill/>
        </p:spPr>
        <p:txBody>
          <a:bodyPr wrap="square" lIns="71447" tIns="35719" rIns="71447" bIns="35719" rtlCol="0">
            <a:spAutoFit/>
          </a:bodyPr>
          <a:lstStyle/>
          <a:p>
            <a:r>
              <a:rPr lang="en-US" dirty="0"/>
              <a:t>C</a:t>
            </a:r>
            <a:endParaRPr lang="en-IN" dirty="0"/>
          </a:p>
        </p:txBody>
      </p:sp>
      <p:sp>
        <p:nvSpPr>
          <p:cNvPr id="16" name="TextBox 15"/>
          <p:cNvSpPr txBox="1"/>
          <p:nvPr/>
        </p:nvSpPr>
        <p:spPr>
          <a:xfrm>
            <a:off x="4849692" y="2990649"/>
            <a:ext cx="195477" cy="287579"/>
          </a:xfrm>
          <a:prstGeom prst="rect">
            <a:avLst/>
          </a:prstGeom>
          <a:noFill/>
        </p:spPr>
        <p:txBody>
          <a:bodyPr wrap="square" lIns="71447" tIns="35719" rIns="71447" bIns="35719" rtlCol="0">
            <a:spAutoFit/>
          </a:bodyPr>
          <a:lstStyle/>
          <a:p>
            <a:r>
              <a:rPr lang="en-US" dirty="0"/>
              <a:t>D</a:t>
            </a:r>
            <a:endParaRPr lang="en-IN" dirty="0"/>
          </a:p>
        </p:txBody>
      </p:sp>
      <p:sp>
        <p:nvSpPr>
          <p:cNvPr id="17" name="TextBox 16"/>
          <p:cNvSpPr txBox="1"/>
          <p:nvPr/>
        </p:nvSpPr>
        <p:spPr>
          <a:xfrm>
            <a:off x="549166" y="3708249"/>
            <a:ext cx="5212732" cy="810799"/>
          </a:xfrm>
          <a:prstGeom prst="rect">
            <a:avLst/>
          </a:prstGeom>
          <a:noFill/>
        </p:spPr>
        <p:txBody>
          <a:bodyPr wrap="square" lIns="71447" tIns="35719" rIns="71447" bIns="35719" rtlCol="0">
            <a:spAutoFit/>
          </a:bodyPr>
          <a:lstStyle/>
          <a:p>
            <a:pPr marL="267929" indent="-267929">
              <a:buAutoNum type="arabicPeriod"/>
            </a:pPr>
            <a:r>
              <a:rPr lang="en-US" sz="1200" dirty="0" smtClean="0">
                <a:latin typeface="+mn-lt"/>
              </a:rPr>
              <a:t>A</a:t>
            </a:r>
            <a:endParaRPr lang="en-US" sz="1200" dirty="0">
              <a:latin typeface="+mn-lt"/>
            </a:endParaRPr>
          </a:p>
          <a:p>
            <a:pPr marL="267929" indent="-267929">
              <a:buAutoNum type="arabicPeriod"/>
            </a:pPr>
            <a:r>
              <a:rPr lang="en-US" sz="1200" dirty="0" smtClean="0">
                <a:latin typeface="+mn-lt"/>
              </a:rPr>
              <a:t>B</a:t>
            </a:r>
            <a:endParaRPr lang="en-US" sz="1200" dirty="0">
              <a:latin typeface="+mn-lt"/>
            </a:endParaRPr>
          </a:p>
          <a:p>
            <a:pPr marL="267929" indent="-267929">
              <a:buAutoNum type="arabicPeriod"/>
            </a:pPr>
            <a:r>
              <a:rPr lang="en-US" sz="1200" dirty="0" smtClean="0">
                <a:latin typeface="+mn-lt"/>
              </a:rPr>
              <a:t>C </a:t>
            </a:r>
            <a:endParaRPr lang="en-US" sz="1200" dirty="0">
              <a:latin typeface="+mn-lt"/>
            </a:endParaRPr>
          </a:p>
          <a:p>
            <a:pPr marL="267929" indent="-267929">
              <a:buAutoNum type="arabicPeriod"/>
            </a:pPr>
            <a:r>
              <a:rPr lang="en-US" sz="1200" dirty="0" smtClean="0">
                <a:latin typeface="+mn-lt"/>
              </a:rPr>
              <a:t>D</a:t>
            </a:r>
            <a:endParaRPr lang="en-IN" sz="1200" dirty="0">
              <a:latin typeface="+mn-lt"/>
            </a:endParaRPr>
          </a:p>
        </p:txBody>
      </p:sp>
      <p:sp>
        <p:nvSpPr>
          <p:cNvPr id="18" name="TextBox 17"/>
          <p:cNvSpPr txBox="1"/>
          <p:nvPr/>
        </p:nvSpPr>
        <p:spPr>
          <a:xfrm>
            <a:off x="4171307" y="4068560"/>
            <a:ext cx="2866489" cy="307777"/>
          </a:xfrm>
          <a:prstGeom prst="rect">
            <a:avLst/>
          </a:prstGeom>
          <a:noFill/>
        </p:spPr>
        <p:txBody>
          <a:bodyPr wrap="square" rtlCol="0">
            <a:spAutoFit/>
          </a:bodyPr>
          <a:lstStyle/>
          <a:p>
            <a:r>
              <a:rPr lang="en-US" dirty="0" smtClean="0">
                <a:solidFill>
                  <a:schemeClr val="bg1"/>
                </a:solidFill>
              </a:rPr>
              <a:t>Answer is 2</a:t>
            </a:r>
            <a:endParaRPr lang="en-IN"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170500"/>
            <a:ext cx="8520600" cy="572700"/>
          </a:xfrm>
          <a:prstGeom prst="rect">
            <a:avLst/>
          </a:prstGeom>
          <a:noFill/>
          <a:ln>
            <a:noFill/>
          </a:ln>
        </p:spPr>
        <p:txBody>
          <a:bodyPr spcFirstLastPara="1" wrap="square" lIns="91283" tIns="91283" rIns="91283" bIns="91283" anchor="t" anchorCtr="0">
            <a:noAutofit/>
          </a:bodyPr>
          <a:lstStyle/>
          <a:p>
            <a:pPr>
              <a:buClr>
                <a:srgbClr val="38761D"/>
              </a:buClr>
              <a:buSzPts val="2800"/>
            </a:pPr>
            <a:r>
              <a:rPr lang="en-US" sz="2800" b="1">
                <a:solidFill>
                  <a:srgbClr val="38761D"/>
                </a:solidFill>
                <a:latin typeface="Lato"/>
                <a:ea typeface="Lato"/>
                <a:cs typeface="Lato"/>
                <a:sym typeface="Lato"/>
              </a:rPr>
              <a:t>Business </a:t>
            </a:r>
            <a:r>
              <a:rPr lang="en-US" sz="2800" b="1" smtClean="0">
                <a:solidFill>
                  <a:srgbClr val="38761D"/>
                </a:solidFill>
                <a:latin typeface="Lato"/>
                <a:ea typeface="Lato"/>
                <a:cs typeface="Lato"/>
                <a:sym typeface="Lato"/>
              </a:rPr>
              <a:t>Problem</a:t>
            </a:r>
            <a:endParaRPr lang="en" sz="2800" b="1" dirty="0">
              <a:solidFill>
                <a:srgbClr val="38761D"/>
              </a:solidFill>
              <a:latin typeface="Lato"/>
              <a:ea typeface="Lato"/>
              <a:cs typeface="Lato"/>
              <a:sym typeface="Lato"/>
            </a:endParaRPr>
          </a:p>
        </p:txBody>
      </p:sp>
      <p:sp>
        <p:nvSpPr>
          <p:cNvPr id="74" name="Google Shape;74;p16"/>
          <p:cNvSpPr txBox="1">
            <a:spLocks noGrp="1"/>
          </p:cNvSpPr>
          <p:nvPr>
            <p:ph type="body" idx="1"/>
          </p:nvPr>
        </p:nvSpPr>
        <p:spPr>
          <a:xfrm>
            <a:off x="290556" y="856378"/>
            <a:ext cx="8555493" cy="571730"/>
          </a:xfrm>
          <a:prstGeom prst="rect">
            <a:avLst/>
          </a:prstGeom>
          <a:ln>
            <a:solidFill>
              <a:schemeClr val="bg1"/>
            </a:solidFill>
          </a:ln>
        </p:spPr>
        <p:txBody>
          <a:bodyPr spcFirstLastPara="1" wrap="square" lIns="91283" tIns="91283" rIns="91283" bIns="91283" anchor="t" anchorCtr="0">
            <a:noAutofit/>
          </a:bodyPr>
          <a:lstStyle/>
          <a:p>
            <a:pPr marL="0" indent="0">
              <a:spcAft>
                <a:spcPts val="1600"/>
              </a:spcAft>
              <a:buNone/>
            </a:pPr>
            <a:r>
              <a:rPr lang="en-IN" sz="1200" dirty="0" smtClean="0">
                <a:solidFill>
                  <a:schemeClr val="tx1"/>
                </a:solidFill>
                <a:latin typeface="Calibri" panose="020F0502020204030204" pitchFamily="34" charset="0"/>
              </a:rPr>
              <a:t>Twitter data (also know as tweets) is a rich source of information on a large set of topics. This data collects from twitter streaming API service and collected tweets for twenty FTSE 100 companies over a week starting from 1st October 2016.</a:t>
            </a:r>
          </a:p>
          <a:p>
            <a:pPr marL="0" indent="0">
              <a:spcAft>
                <a:spcPts val="1600"/>
              </a:spcAft>
              <a:buNone/>
            </a:pPr>
            <a:endParaRPr lang="en-IN" sz="1200" dirty="0">
              <a:solidFill>
                <a:schemeClr val="tx1"/>
              </a:solidFill>
              <a:latin typeface="Calibri" panose="020F0502020204030204" pitchFamily="34" charset="0"/>
            </a:endParaRPr>
          </a:p>
          <a:p>
            <a:pPr marL="0" indent="0">
              <a:spcAft>
                <a:spcPts val="1600"/>
              </a:spcAft>
              <a:buNone/>
            </a:pPr>
            <a:endParaRPr lang="en-IN" sz="1200" dirty="0">
              <a:solidFill>
                <a:schemeClr val="tx1"/>
              </a:solidFill>
              <a:latin typeface="Calibri" panose="020F0502020204030204" pitchFamily="34" charset="0"/>
            </a:endParaRPr>
          </a:p>
          <a:p>
            <a:pPr marL="0" indent="0">
              <a:spcAft>
                <a:spcPts val="1600"/>
              </a:spcAft>
              <a:buNone/>
            </a:pPr>
            <a:endParaRPr lang="en-IN" sz="1200" dirty="0">
              <a:solidFill>
                <a:schemeClr val="tx1"/>
              </a:solidFill>
              <a:latin typeface="Calibri" panose="020F0502020204030204" pitchFamily="34" charset="0"/>
            </a:endParaRPr>
          </a:p>
          <a:p>
            <a:pPr marL="0" indent="0">
              <a:spcAft>
                <a:spcPts val="1600"/>
              </a:spcAft>
              <a:buNone/>
            </a:pPr>
            <a:r>
              <a:rPr lang="en-IN" sz="1200" dirty="0">
                <a:solidFill>
                  <a:schemeClr val="tx1"/>
                </a:solidFill>
                <a:latin typeface="Calibri" panose="020F0502020204030204" pitchFamily="34" charset="0"/>
              </a:rPr>
              <a:t/>
            </a:r>
            <a:br>
              <a:rPr lang="en-IN" sz="1200" dirty="0">
                <a:solidFill>
                  <a:schemeClr val="tx1"/>
                </a:solidFill>
                <a:latin typeface="Calibri" panose="020F0502020204030204" pitchFamily="34" charset="0"/>
              </a:rPr>
            </a:br>
            <a:r>
              <a:rPr lang="en-IN" sz="1400" dirty="0">
                <a:solidFill>
                  <a:schemeClr val="tx1"/>
                </a:solidFill>
                <a:latin typeface="Calibri" panose="020F0502020204030204" pitchFamily="34" charset="0"/>
              </a:rPr>
              <a:t/>
            </a:r>
            <a:br>
              <a:rPr lang="en-IN" sz="1400" dirty="0">
                <a:solidFill>
                  <a:schemeClr val="tx1"/>
                </a:solidFill>
                <a:latin typeface="Calibri" panose="020F0502020204030204" pitchFamily="34" charset="0"/>
              </a:rPr>
            </a:br>
            <a:endParaRPr lang="en-IN" sz="1200" dirty="0">
              <a:solidFill>
                <a:schemeClr val="tx1"/>
              </a:solidFill>
              <a:latin typeface="Calibri" panose="020F0502020204030204" pitchFamily="34" charset="0"/>
            </a:endParaRPr>
          </a:p>
          <a:p>
            <a:pPr marL="0" indent="0">
              <a:spcAft>
                <a:spcPts val="1600"/>
              </a:spcAft>
              <a:buNone/>
            </a:pPr>
            <a:endParaRPr lang="en-IN" dirty="0">
              <a:solidFill>
                <a:schemeClr val="tx1"/>
              </a:solidFill>
              <a:latin typeface="Calibri" panose="020F0502020204030204" pitchFamily="34" charset="0"/>
            </a:endParaRPr>
          </a:p>
          <a:p>
            <a:pPr marL="0" indent="0">
              <a:spcAft>
                <a:spcPts val="1600"/>
              </a:spcAft>
              <a:buNone/>
            </a:pPr>
            <a:r>
              <a:rPr lang="en-IN" dirty="0">
                <a:solidFill>
                  <a:schemeClr val="tx1"/>
                </a:solidFill>
                <a:latin typeface="Calibri" panose="020F0502020204030204" pitchFamily="34" charset="0"/>
              </a:rPr>
              <a:t/>
            </a:r>
            <a:br>
              <a:rPr lang="en-IN" dirty="0">
                <a:solidFill>
                  <a:schemeClr val="tx1"/>
                </a:solidFill>
                <a:latin typeface="Calibri" panose="020F0502020204030204" pitchFamily="34" charset="0"/>
              </a:rPr>
            </a:br>
            <a:endParaRPr sz="1800" dirty="0">
              <a:solidFill>
                <a:schemeClr val="tx1"/>
              </a:solidFill>
              <a:latin typeface="Calibri" panose="020F0502020204030204" pitchFamily="34" charset="0"/>
            </a:endParaRPr>
          </a:p>
        </p:txBody>
      </p:sp>
      <p:sp>
        <p:nvSpPr>
          <p:cNvPr id="5" name="TextBox 4"/>
          <p:cNvSpPr txBox="1"/>
          <p:nvPr/>
        </p:nvSpPr>
        <p:spPr>
          <a:xfrm>
            <a:off x="5026345" y="2414425"/>
            <a:ext cx="3157869" cy="1097583"/>
          </a:xfrm>
          <a:prstGeom prst="rect">
            <a:avLst/>
          </a:prstGeom>
          <a:noFill/>
          <a:ln>
            <a:solidFill>
              <a:srgbClr val="00B0F0"/>
            </a:solidFill>
          </a:ln>
        </p:spPr>
        <p:txBody>
          <a:bodyPr wrap="square" lIns="91298" tIns="45644" rIns="91298" bIns="45644" rtlCol="0">
            <a:spAutoFit/>
          </a:bodyPr>
          <a:lstStyle/>
          <a:p>
            <a:pPr>
              <a:spcAft>
                <a:spcPts val="1600"/>
              </a:spcAft>
            </a:pPr>
            <a:r>
              <a:rPr lang="en-IN" dirty="0">
                <a:latin typeface="Calibri" pitchFamily="34" charset="0"/>
              </a:rPr>
              <a:t>Here is the Definitions of the columns of the data:</a:t>
            </a:r>
            <a:endParaRPr lang="en-IN" sz="1200" dirty="0">
              <a:latin typeface="Calibri" pitchFamily="34" charset="0"/>
            </a:endParaRPr>
          </a:p>
          <a:p>
            <a:pPr>
              <a:buFont typeface="Wingdings" pitchFamily="2" charset="2"/>
              <a:buChar char="Ø"/>
            </a:pPr>
            <a:r>
              <a:rPr lang="en-IN" sz="1200" dirty="0">
                <a:latin typeface="Calibri" pitchFamily="34" charset="0"/>
              </a:rPr>
              <a:t> </a:t>
            </a:r>
            <a:r>
              <a:rPr lang="en-IN" sz="1200" dirty="0" smtClean="0">
                <a:latin typeface="Calibri" pitchFamily="34" charset="0"/>
              </a:rPr>
              <a:t>Tweet</a:t>
            </a:r>
            <a:endParaRPr lang="en-IN" sz="1200" dirty="0">
              <a:latin typeface="Calibri" pitchFamily="34" charset="0"/>
            </a:endParaRPr>
          </a:p>
          <a:p>
            <a:pPr>
              <a:buFont typeface="Wingdings" pitchFamily="2" charset="2"/>
              <a:buChar char="Ø"/>
            </a:pPr>
            <a:r>
              <a:rPr lang="en-IN" sz="1200" dirty="0">
                <a:latin typeface="Calibri" pitchFamily="34" charset="0"/>
              </a:rPr>
              <a:t> </a:t>
            </a:r>
            <a:r>
              <a:rPr lang="en-IN" sz="1200" dirty="0" smtClean="0">
                <a:latin typeface="Calibri" pitchFamily="34" charset="0"/>
              </a:rPr>
              <a:t>Class- Yes/No</a:t>
            </a:r>
            <a:endParaRPr lang="en-IN" sz="1200" dirty="0">
              <a:latin typeface="Calibri" pitchFamily="34" charset="0"/>
            </a:endParaRPr>
          </a:p>
        </p:txBody>
      </p:sp>
      <p:sp>
        <p:nvSpPr>
          <p:cNvPr id="6" name="TextBox 5"/>
          <p:cNvSpPr txBox="1"/>
          <p:nvPr/>
        </p:nvSpPr>
        <p:spPr>
          <a:xfrm>
            <a:off x="513827" y="1952559"/>
            <a:ext cx="4058170" cy="2462059"/>
          </a:xfrm>
          <a:prstGeom prst="rect">
            <a:avLst/>
          </a:prstGeom>
          <a:noFill/>
          <a:ln>
            <a:solidFill>
              <a:schemeClr val="bg1"/>
            </a:solidFill>
          </a:ln>
        </p:spPr>
        <p:txBody>
          <a:bodyPr wrap="square" lIns="91298" tIns="45644" rIns="91298" bIns="45644" rtlCol="0">
            <a:spAutoFit/>
          </a:bodyPr>
          <a:lstStyle/>
          <a:p>
            <a:pPr marL="228252" indent="-228252">
              <a:buFont typeface="+mj-lt"/>
              <a:buAutoNum type="arabicPeriod"/>
            </a:pPr>
            <a:r>
              <a:rPr lang="en-IN" sz="1100" dirty="0" smtClean="0">
                <a:solidFill>
                  <a:schemeClr val="tx1"/>
                </a:solidFill>
                <a:latin typeface="Calibri" panose="020F0502020204030204" pitchFamily="34" charset="0"/>
                <a:ea typeface="Lato"/>
                <a:cs typeface="Lato"/>
                <a:sym typeface="Lato"/>
              </a:rPr>
              <a:t>Stemming</a:t>
            </a:r>
          </a:p>
          <a:p>
            <a:pPr marL="228252" indent="-228252">
              <a:buFont typeface="+mj-lt"/>
              <a:buAutoNum type="arabicPeriod"/>
            </a:pPr>
            <a:r>
              <a:rPr lang="en-IN" sz="1100" dirty="0" err="1" smtClean="0">
                <a:solidFill>
                  <a:schemeClr val="tx1"/>
                </a:solidFill>
                <a:latin typeface="Calibri" panose="020F0502020204030204" pitchFamily="34" charset="0"/>
                <a:ea typeface="Lato"/>
                <a:cs typeface="Lato"/>
                <a:sym typeface="Lato"/>
              </a:rPr>
              <a:t>Lammenting</a:t>
            </a:r>
            <a:endParaRPr lang="en-IN" sz="1100" dirty="0" smtClean="0">
              <a:solidFill>
                <a:schemeClr val="tx1"/>
              </a:solidFill>
              <a:latin typeface="Calibri" panose="020F0502020204030204" pitchFamily="34" charset="0"/>
              <a:ea typeface="Lato"/>
              <a:cs typeface="Lato"/>
              <a:sym typeface="Lato"/>
            </a:endParaRPr>
          </a:p>
          <a:p>
            <a:pPr marL="228252" indent="-228252">
              <a:buFont typeface="+mj-lt"/>
              <a:buAutoNum type="arabicPeriod"/>
            </a:pPr>
            <a:r>
              <a:rPr lang="en-IN" sz="1100" dirty="0" smtClean="0">
                <a:solidFill>
                  <a:schemeClr val="tx1"/>
                </a:solidFill>
                <a:latin typeface="Calibri" panose="020F0502020204030204" pitchFamily="34" charset="0"/>
                <a:ea typeface="Lato"/>
                <a:cs typeface="Lato"/>
                <a:sym typeface="Lato"/>
              </a:rPr>
              <a:t>Remove </a:t>
            </a:r>
            <a:r>
              <a:rPr lang="en-IN" sz="1100" dirty="0" err="1" smtClean="0">
                <a:solidFill>
                  <a:schemeClr val="tx1"/>
                </a:solidFill>
                <a:latin typeface="Calibri" panose="020F0502020204030204" pitchFamily="34" charset="0"/>
                <a:ea typeface="Lato"/>
                <a:cs typeface="Lato"/>
                <a:sym typeface="Lato"/>
              </a:rPr>
              <a:t>StopWords</a:t>
            </a:r>
            <a:r>
              <a:rPr lang="en-IN" sz="1100" dirty="0" smtClean="0">
                <a:solidFill>
                  <a:schemeClr val="tx1"/>
                </a:solidFill>
                <a:latin typeface="Calibri" panose="020F0502020204030204" pitchFamily="34" charset="0"/>
                <a:ea typeface="Lato"/>
                <a:cs typeface="Lato"/>
                <a:sym typeface="Lato"/>
              </a:rPr>
              <a:t>/Punctuations.</a:t>
            </a:r>
          </a:p>
          <a:p>
            <a:pPr marL="228252" indent="-228252">
              <a:buFont typeface="+mj-lt"/>
              <a:buAutoNum type="arabicPeriod"/>
            </a:pPr>
            <a:r>
              <a:rPr lang="en-IN" sz="1100" dirty="0" smtClean="0">
                <a:solidFill>
                  <a:schemeClr val="tx1"/>
                </a:solidFill>
                <a:latin typeface="Calibri" panose="020F0502020204030204" pitchFamily="34" charset="0"/>
                <a:ea typeface="Lato"/>
                <a:cs typeface="Lato"/>
                <a:sym typeface="Lato"/>
              </a:rPr>
              <a:t>Point of Speech Tagging</a:t>
            </a:r>
          </a:p>
          <a:p>
            <a:pPr marL="228252" indent="-228252">
              <a:buFont typeface="+mj-lt"/>
              <a:buAutoNum type="arabicPeriod"/>
            </a:pPr>
            <a:r>
              <a:rPr lang="en-IN" sz="1100" dirty="0" smtClean="0">
                <a:solidFill>
                  <a:schemeClr val="tx1"/>
                </a:solidFill>
                <a:latin typeface="Calibri" panose="020F0502020204030204" pitchFamily="34" charset="0"/>
                <a:ea typeface="Lato"/>
                <a:cs typeface="Lato"/>
                <a:sym typeface="Lato"/>
              </a:rPr>
              <a:t>Word Cloud</a:t>
            </a:r>
          </a:p>
          <a:p>
            <a:pPr marL="228252" indent="-228252">
              <a:buFont typeface="+mj-lt"/>
              <a:buAutoNum type="arabicPeriod"/>
            </a:pPr>
            <a:r>
              <a:rPr lang="en-IN" sz="1100" dirty="0" smtClean="0">
                <a:solidFill>
                  <a:schemeClr val="tx1"/>
                </a:solidFill>
                <a:latin typeface="Calibri" panose="020F0502020204030204" pitchFamily="34" charset="0"/>
                <a:ea typeface="Lato"/>
                <a:cs typeface="Lato"/>
                <a:sym typeface="Lato"/>
              </a:rPr>
              <a:t>Term Frequency Metrics</a:t>
            </a:r>
          </a:p>
          <a:p>
            <a:pPr marL="228252" indent="-228252">
              <a:buFont typeface="+mj-lt"/>
              <a:buAutoNum type="arabicPeriod"/>
            </a:pPr>
            <a:r>
              <a:rPr lang="en-IN" sz="1100" dirty="0" smtClean="0">
                <a:solidFill>
                  <a:schemeClr val="tx1"/>
                </a:solidFill>
                <a:latin typeface="Calibri" panose="020F0502020204030204" pitchFamily="34" charset="0"/>
                <a:ea typeface="Lato"/>
                <a:cs typeface="Lato"/>
                <a:sym typeface="Lato"/>
              </a:rPr>
              <a:t>Inverse Term Frequency metrics</a:t>
            </a:r>
          </a:p>
          <a:p>
            <a:pPr marL="228252" indent="-228252">
              <a:buFont typeface="+mj-lt"/>
              <a:buAutoNum type="arabicPeriod"/>
            </a:pPr>
            <a:r>
              <a:rPr lang="en-IN" sz="1100" dirty="0" smtClean="0">
                <a:solidFill>
                  <a:schemeClr val="tx1"/>
                </a:solidFill>
                <a:latin typeface="Calibri" panose="020F0502020204030204" pitchFamily="34" charset="0"/>
                <a:ea typeface="Lato"/>
                <a:cs typeface="Lato"/>
                <a:sym typeface="Lato"/>
              </a:rPr>
              <a:t>Latent </a:t>
            </a:r>
            <a:r>
              <a:rPr lang="en-IN" sz="1100" dirty="0" err="1" smtClean="0">
                <a:solidFill>
                  <a:schemeClr val="tx1"/>
                </a:solidFill>
                <a:latin typeface="Calibri" panose="020F0502020204030204" pitchFamily="34" charset="0"/>
                <a:ea typeface="Lato"/>
                <a:cs typeface="Lato"/>
                <a:sym typeface="Lato"/>
              </a:rPr>
              <a:t>Dirichlet</a:t>
            </a:r>
            <a:r>
              <a:rPr lang="en-IN" sz="1100" dirty="0" smtClean="0">
                <a:solidFill>
                  <a:schemeClr val="tx1"/>
                </a:solidFill>
                <a:latin typeface="Calibri" panose="020F0502020204030204" pitchFamily="34" charset="0"/>
                <a:ea typeface="Lato"/>
                <a:cs typeface="Lato"/>
                <a:sym typeface="Lato"/>
              </a:rPr>
              <a:t> Allocation</a:t>
            </a:r>
          </a:p>
          <a:p>
            <a:pPr marL="228252" indent="-228252">
              <a:buFont typeface="+mj-lt"/>
              <a:buAutoNum type="arabicPeriod"/>
            </a:pPr>
            <a:r>
              <a:rPr lang="en-IN" sz="1100" dirty="0" smtClean="0">
                <a:solidFill>
                  <a:schemeClr val="tx1"/>
                </a:solidFill>
                <a:latin typeface="Calibri" panose="020F0502020204030204" pitchFamily="34" charset="0"/>
                <a:ea typeface="Lato"/>
                <a:cs typeface="Lato"/>
                <a:sym typeface="Lato"/>
              </a:rPr>
              <a:t>Tokenization</a:t>
            </a:r>
          </a:p>
          <a:p>
            <a:pPr marL="228252" indent="-228252">
              <a:buFont typeface="+mj-lt"/>
              <a:buAutoNum type="arabicPeriod"/>
            </a:pPr>
            <a:r>
              <a:rPr lang="en-IN" sz="1100" dirty="0" smtClean="0">
                <a:solidFill>
                  <a:schemeClr val="tx1"/>
                </a:solidFill>
                <a:latin typeface="Calibri" panose="020F0502020204030204" pitchFamily="34" charset="0"/>
                <a:ea typeface="Lato"/>
                <a:cs typeface="Lato"/>
                <a:sym typeface="Lato"/>
              </a:rPr>
              <a:t>Entity Extraction</a:t>
            </a:r>
          </a:p>
          <a:p>
            <a:pPr marL="228252" indent="-228252">
              <a:buFont typeface="+mj-lt"/>
              <a:buAutoNum type="arabicPeriod"/>
            </a:pPr>
            <a:r>
              <a:rPr lang="en-IN" sz="1100" dirty="0" smtClean="0">
                <a:solidFill>
                  <a:schemeClr val="tx1"/>
                </a:solidFill>
                <a:latin typeface="Calibri" panose="020F0502020204030204" pitchFamily="34" charset="0"/>
                <a:ea typeface="Lato"/>
                <a:cs typeface="Lato"/>
                <a:sym typeface="Lato"/>
              </a:rPr>
              <a:t>Bag of words</a:t>
            </a:r>
          </a:p>
          <a:p>
            <a:pPr marL="228252" indent="-228252">
              <a:buFont typeface="+mj-lt"/>
              <a:buAutoNum type="arabicPeriod"/>
            </a:pPr>
            <a:r>
              <a:rPr lang="en-IN" sz="1100" dirty="0" smtClean="0">
                <a:solidFill>
                  <a:schemeClr val="tx1"/>
                </a:solidFill>
                <a:latin typeface="Calibri" panose="020F0502020204030204" pitchFamily="34" charset="0"/>
                <a:ea typeface="Lato"/>
                <a:cs typeface="Lato"/>
                <a:sym typeface="Lato"/>
              </a:rPr>
              <a:t>Summarization of Block of Text</a:t>
            </a:r>
          </a:p>
          <a:p>
            <a:pPr marL="228252" indent="-228252">
              <a:buFont typeface="+mj-lt"/>
              <a:buAutoNum type="arabicPeriod"/>
            </a:pPr>
            <a:r>
              <a:rPr lang="en-IN" sz="1100" dirty="0" smtClean="0">
                <a:solidFill>
                  <a:schemeClr val="tx1"/>
                </a:solidFill>
                <a:latin typeface="Calibri" panose="020F0502020204030204" pitchFamily="34" charset="0"/>
                <a:ea typeface="Lato"/>
                <a:cs typeface="Lato"/>
                <a:sym typeface="Lato"/>
              </a:rPr>
              <a:t>Sentiment Analysis</a:t>
            </a:r>
          </a:p>
          <a:p>
            <a:pPr marL="228252" indent="-228252">
              <a:buFont typeface="+mj-lt"/>
              <a:buAutoNum type="arabicPeriod"/>
            </a:pPr>
            <a:r>
              <a:rPr lang="en-IN" sz="1100" dirty="0" smtClean="0">
                <a:solidFill>
                  <a:schemeClr val="tx1"/>
                </a:solidFill>
                <a:latin typeface="Calibri" panose="020F0502020204030204" pitchFamily="34" charset="0"/>
                <a:ea typeface="Lato"/>
                <a:cs typeface="Lato"/>
                <a:sym typeface="Lato"/>
              </a:rPr>
              <a:t>Text Mining</a:t>
            </a:r>
            <a:endParaRPr lang="en-US" sz="1100" dirty="0">
              <a:solidFill>
                <a:schemeClr val="tx1"/>
              </a:solidFill>
              <a:latin typeface="Calibri" panose="020F0502020204030204" pitchFamily="34" charset="0"/>
              <a:ea typeface="Lato"/>
              <a:cs typeface="Lato"/>
              <a:sym typeface="Lato"/>
            </a:endParaRPr>
          </a:p>
        </p:txBody>
      </p:sp>
      <p:sp>
        <p:nvSpPr>
          <p:cNvPr id="7" name="TextBox 6"/>
          <p:cNvSpPr txBox="1"/>
          <p:nvPr/>
        </p:nvSpPr>
        <p:spPr>
          <a:xfrm>
            <a:off x="308225" y="1366464"/>
            <a:ext cx="8507002" cy="646331"/>
          </a:xfrm>
          <a:prstGeom prst="rect">
            <a:avLst/>
          </a:prstGeom>
          <a:noFill/>
        </p:spPr>
        <p:txBody>
          <a:bodyPr wrap="square" rtlCol="0">
            <a:spAutoFit/>
          </a:bodyPr>
          <a:lstStyle/>
          <a:p>
            <a:r>
              <a:rPr lang="en-US" sz="1200" b="1" dirty="0" smtClean="0">
                <a:latin typeface="Calibri" panose="020F0502020204030204" pitchFamily="34" charset="0"/>
              </a:rPr>
              <a:t>Analytical Problem</a:t>
            </a:r>
            <a:r>
              <a:rPr lang="en-US" sz="1200" b="1" dirty="0" smtClean="0">
                <a:solidFill>
                  <a:schemeClr val="tx1"/>
                </a:solidFill>
                <a:latin typeface="Calibri" panose="020F0502020204030204" pitchFamily="34" charset="0"/>
              </a:rPr>
              <a:t>: </a:t>
            </a:r>
            <a:br>
              <a:rPr lang="en-US" sz="1200" b="1" dirty="0" smtClean="0">
                <a:solidFill>
                  <a:schemeClr val="tx1"/>
                </a:solidFill>
                <a:latin typeface="Calibri" panose="020F0502020204030204" pitchFamily="34" charset="0"/>
              </a:rPr>
            </a:br>
            <a:r>
              <a:rPr lang="en-US" sz="1200" b="1" dirty="0" smtClean="0">
                <a:solidFill>
                  <a:schemeClr val="tx1"/>
                </a:solidFill>
                <a:latin typeface="Calibri" panose="020F0502020204030204" pitchFamily="34" charset="0"/>
              </a:rPr>
              <a:t> </a:t>
            </a:r>
            <a:r>
              <a:rPr lang="en-IN" sz="1200" dirty="0" smtClean="0">
                <a:latin typeface="Calibri" pitchFamily="34" charset="0"/>
              </a:rPr>
              <a:t>This data can be used to find trends related to a specific keyword, measure brand sentiment or gather feedback about new products and services. We will cover the below topics as part of this course:</a:t>
            </a:r>
            <a:endParaRPr lang="en-IN" sz="12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62057" y="2102738"/>
            <a:ext cx="3657241" cy="923330"/>
          </a:xfrm>
          <a:prstGeom prst="rect">
            <a:avLst/>
          </a:prstGeom>
          <a:noFill/>
        </p:spPr>
        <p:txBody>
          <a:bodyPr wrap="square" rtlCol="0">
            <a:spAutoFit/>
          </a:bodyPr>
          <a:lstStyle/>
          <a:p>
            <a:r>
              <a:rPr lang="en-US" sz="5400" b="1" dirty="0" smtClean="0">
                <a:solidFill>
                  <a:srgbClr val="00B050"/>
                </a:solidFill>
              </a:rPr>
              <a:t>Solution</a:t>
            </a:r>
            <a:endParaRPr lang="en-IN" sz="5400" b="1" dirty="0">
              <a:solidFill>
                <a:srgbClr val="00B050"/>
              </a:solidFill>
            </a:endParaRPr>
          </a:p>
        </p:txBody>
      </p:sp>
    </p:spTree>
    <p:extLst>
      <p:ext uri="{BB962C8B-B14F-4D97-AF65-F5344CB8AC3E}">
        <p14:creationId xmlns="" xmlns:p14="http://schemas.microsoft.com/office/powerpoint/2010/main" val="32442857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189" y="153363"/>
            <a:ext cx="8520600" cy="572700"/>
          </a:xfrm>
          <a:noFill/>
          <a:ln>
            <a:noFill/>
          </a:ln>
        </p:spPr>
        <p:txBody>
          <a:bodyPr spcFirstLastPara="1" wrap="square" lIns="91283" tIns="91283" rIns="91283" bIns="91283" anchor="t" anchorCtr="0">
            <a:noAutofit/>
          </a:bodyPr>
          <a:lstStyle/>
          <a:p>
            <a:pPr marL="11338">
              <a:buClr>
                <a:srgbClr val="38761D"/>
              </a:buClr>
              <a:buSzPts val="2800"/>
            </a:pPr>
            <a:r>
              <a:rPr lang="en-US" sz="2800" b="1" dirty="0" smtClean="0">
                <a:solidFill>
                  <a:srgbClr val="38761D"/>
                </a:solidFill>
                <a:latin typeface="Lato"/>
                <a:ea typeface="Lato"/>
                <a:cs typeface="Lato"/>
                <a:sym typeface="Lato"/>
              </a:rPr>
              <a:t>Data Import </a:t>
            </a:r>
            <a:endParaRPr lang="en-IN" sz="2800" b="1" dirty="0">
              <a:solidFill>
                <a:srgbClr val="38761D"/>
              </a:solidFill>
              <a:latin typeface="Lato"/>
              <a:ea typeface="Lato"/>
              <a:cs typeface="Lato"/>
              <a:sym typeface="Lato"/>
            </a:endParaRPr>
          </a:p>
        </p:txBody>
      </p:sp>
      <p:sp>
        <p:nvSpPr>
          <p:cNvPr id="9" name="TextBox 8"/>
          <p:cNvSpPr txBox="1"/>
          <p:nvPr/>
        </p:nvSpPr>
        <p:spPr>
          <a:xfrm>
            <a:off x="372140" y="861237"/>
            <a:ext cx="7570381" cy="461665"/>
          </a:xfrm>
          <a:prstGeom prst="rect">
            <a:avLst/>
          </a:prstGeom>
          <a:noFill/>
        </p:spPr>
        <p:txBody>
          <a:bodyPr wrap="square" rtlCol="0">
            <a:spAutoFit/>
          </a:bodyPr>
          <a:lstStyle/>
          <a:p>
            <a:r>
              <a:rPr lang="en-IN" sz="1200" dirty="0" smtClean="0">
                <a:latin typeface="Calibri" pitchFamily="34" charset="0"/>
              </a:rPr>
              <a:t>Import the twitter data</a:t>
            </a:r>
          </a:p>
          <a:p>
            <a:r>
              <a:rPr lang="en-IN" sz="1200" dirty="0" smtClean="0">
                <a:latin typeface="Calibri" pitchFamily="34" charset="0"/>
              </a:rPr>
              <a:t>tweet = pd.read_excel('tweets.xlsx',0)</a:t>
            </a:r>
            <a:endParaRPr lang="en-IN" sz="1200" dirty="0">
              <a:latin typeface="Calibri" pitchFamily="34" charset="0"/>
            </a:endParaRPr>
          </a:p>
        </p:txBody>
      </p:sp>
      <p:pic>
        <p:nvPicPr>
          <p:cNvPr id="14337" name="Picture 1"/>
          <p:cNvPicPr>
            <a:picLocks noChangeAspect="1" noChangeArrowheads="1"/>
          </p:cNvPicPr>
          <p:nvPr/>
        </p:nvPicPr>
        <p:blipFill>
          <a:blip r:embed="rId2"/>
          <a:srcRect/>
          <a:stretch>
            <a:fillRect/>
          </a:stretch>
        </p:blipFill>
        <p:spPr bwMode="auto">
          <a:xfrm>
            <a:off x="178676" y="1444516"/>
            <a:ext cx="8820150" cy="3099894"/>
          </a:xfrm>
          <a:prstGeom prst="rect">
            <a:avLst/>
          </a:prstGeom>
          <a:noFill/>
          <a:ln w="9525">
            <a:noFill/>
            <a:miter lim="800000"/>
            <a:headEnd/>
            <a:tailEnd/>
          </a:ln>
          <a:effectLst/>
        </p:spPr>
      </p:pic>
    </p:spTree>
    <p:extLst>
      <p:ext uri="{BB962C8B-B14F-4D97-AF65-F5344CB8AC3E}">
        <p14:creationId xmlns="" xmlns:p14="http://schemas.microsoft.com/office/powerpoint/2010/main" val="32442857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148" y="0"/>
            <a:ext cx="8520600" cy="572700"/>
          </a:xfrm>
          <a:noFill/>
          <a:ln>
            <a:noFill/>
          </a:ln>
        </p:spPr>
        <p:txBody>
          <a:bodyPr spcFirstLastPara="1" wrap="square" lIns="91283" tIns="91283" rIns="91283" bIns="91283" anchor="t" anchorCtr="0">
            <a:noAutofit/>
          </a:bodyPr>
          <a:lstStyle/>
          <a:p>
            <a:pPr marL="11338">
              <a:buClr>
                <a:srgbClr val="38761D"/>
              </a:buClr>
              <a:buSzPts val="2800"/>
            </a:pPr>
            <a:r>
              <a:rPr lang="en-US" sz="2800" b="1" dirty="0">
                <a:solidFill>
                  <a:srgbClr val="38761D"/>
                </a:solidFill>
                <a:latin typeface="Lato"/>
                <a:ea typeface="Lato"/>
                <a:cs typeface="Lato"/>
                <a:sym typeface="Lato"/>
              </a:rPr>
              <a:t>Data </a:t>
            </a:r>
            <a:r>
              <a:rPr lang="en-US" sz="2800" b="1" dirty="0" smtClean="0">
                <a:solidFill>
                  <a:srgbClr val="38761D"/>
                </a:solidFill>
                <a:latin typeface="Lato"/>
                <a:ea typeface="Lato"/>
                <a:cs typeface="Lato"/>
                <a:sym typeface="Lato"/>
              </a:rPr>
              <a:t>Cleaning</a:t>
            </a:r>
            <a:endParaRPr lang="en-IN" sz="2800" b="1" dirty="0">
              <a:solidFill>
                <a:srgbClr val="38761D"/>
              </a:solidFill>
              <a:latin typeface="Lato"/>
              <a:ea typeface="Lato"/>
              <a:cs typeface="Lato"/>
              <a:sym typeface="Lato"/>
            </a:endParaRPr>
          </a:p>
        </p:txBody>
      </p:sp>
      <p:pic>
        <p:nvPicPr>
          <p:cNvPr id="13313" name="Picture 1"/>
          <p:cNvPicPr>
            <a:picLocks noChangeAspect="1" noChangeArrowheads="1"/>
          </p:cNvPicPr>
          <p:nvPr/>
        </p:nvPicPr>
        <p:blipFill>
          <a:blip r:embed="rId2"/>
          <a:srcRect/>
          <a:stretch>
            <a:fillRect/>
          </a:stretch>
        </p:blipFill>
        <p:spPr bwMode="auto">
          <a:xfrm>
            <a:off x="325821" y="1105065"/>
            <a:ext cx="8534400" cy="3648075"/>
          </a:xfrm>
          <a:prstGeom prst="rect">
            <a:avLst/>
          </a:prstGeom>
          <a:noFill/>
          <a:ln w="9525">
            <a:noFill/>
            <a:miter lim="800000"/>
            <a:headEnd/>
            <a:tailEnd/>
          </a:ln>
          <a:effectLst/>
        </p:spPr>
      </p:pic>
      <p:sp>
        <p:nvSpPr>
          <p:cNvPr id="8" name="TextBox 7"/>
          <p:cNvSpPr txBox="1"/>
          <p:nvPr/>
        </p:nvSpPr>
        <p:spPr>
          <a:xfrm>
            <a:off x="588579" y="662152"/>
            <a:ext cx="2995449" cy="307777"/>
          </a:xfrm>
          <a:prstGeom prst="rect">
            <a:avLst/>
          </a:prstGeom>
          <a:noFill/>
        </p:spPr>
        <p:txBody>
          <a:bodyPr wrap="square" rtlCol="0">
            <a:spAutoFit/>
          </a:bodyPr>
          <a:lstStyle/>
          <a:p>
            <a:r>
              <a:rPr lang="en-US" dirty="0" smtClean="0"/>
              <a:t>Remove punctuation</a:t>
            </a:r>
            <a:endParaRPr lang="en-IN" dirty="0"/>
          </a:p>
        </p:txBody>
      </p:sp>
    </p:spTree>
    <p:extLst>
      <p:ext uri="{BB962C8B-B14F-4D97-AF65-F5344CB8AC3E}">
        <p14:creationId xmlns="" xmlns:p14="http://schemas.microsoft.com/office/powerpoint/2010/main" val="32442857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148" y="0"/>
            <a:ext cx="8520600" cy="572700"/>
          </a:xfrm>
          <a:noFill/>
          <a:ln>
            <a:noFill/>
          </a:ln>
        </p:spPr>
        <p:txBody>
          <a:bodyPr spcFirstLastPara="1" wrap="square" lIns="91283" tIns="91283" rIns="91283" bIns="91283" anchor="t" anchorCtr="0">
            <a:noAutofit/>
          </a:bodyPr>
          <a:lstStyle/>
          <a:p>
            <a:pPr marL="11338">
              <a:buClr>
                <a:srgbClr val="38761D"/>
              </a:buClr>
              <a:buSzPts val="2800"/>
            </a:pPr>
            <a:r>
              <a:rPr lang="en-US" sz="2800" b="1" dirty="0" smtClean="0">
                <a:solidFill>
                  <a:srgbClr val="38761D"/>
                </a:solidFill>
                <a:latin typeface="Lato"/>
                <a:ea typeface="Lato"/>
                <a:cs typeface="Lato"/>
                <a:sym typeface="Lato"/>
              </a:rPr>
              <a:t>Tokenization</a:t>
            </a:r>
            <a:endParaRPr lang="en-IN" sz="2800" b="1" dirty="0">
              <a:solidFill>
                <a:srgbClr val="38761D"/>
              </a:solidFill>
              <a:latin typeface="Lato"/>
              <a:ea typeface="Lato"/>
              <a:cs typeface="Lato"/>
              <a:sym typeface="Lato"/>
            </a:endParaRPr>
          </a:p>
        </p:txBody>
      </p:sp>
      <p:pic>
        <p:nvPicPr>
          <p:cNvPr id="191490" name="Picture 2"/>
          <p:cNvPicPr>
            <a:picLocks noChangeAspect="1" noChangeArrowheads="1"/>
          </p:cNvPicPr>
          <p:nvPr/>
        </p:nvPicPr>
        <p:blipFill>
          <a:blip r:embed="rId2"/>
          <a:srcRect/>
          <a:stretch>
            <a:fillRect/>
          </a:stretch>
        </p:blipFill>
        <p:spPr bwMode="auto">
          <a:xfrm>
            <a:off x="0" y="1187669"/>
            <a:ext cx="9144000" cy="3410114"/>
          </a:xfrm>
          <a:prstGeom prst="rect">
            <a:avLst/>
          </a:prstGeom>
          <a:noFill/>
          <a:ln w="9525">
            <a:noFill/>
            <a:miter lim="800000"/>
            <a:headEnd/>
            <a:tailEnd/>
          </a:ln>
          <a:effectLst/>
        </p:spPr>
      </p:pic>
    </p:spTree>
    <p:extLst>
      <p:ext uri="{BB962C8B-B14F-4D97-AF65-F5344CB8AC3E}">
        <p14:creationId xmlns="" xmlns:p14="http://schemas.microsoft.com/office/powerpoint/2010/main" val="32442857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148" y="0"/>
            <a:ext cx="8520600" cy="572700"/>
          </a:xfrm>
          <a:noFill/>
          <a:ln>
            <a:noFill/>
          </a:ln>
        </p:spPr>
        <p:txBody>
          <a:bodyPr spcFirstLastPara="1" wrap="square" lIns="91283" tIns="91283" rIns="91283" bIns="91283" anchor="t" anchorCtr="0">
            <a:noAutofit/>
          </a:bodyPr>
          <a:lstStyle/>
          <a:p>
            <a:pPr marL="11338">
              <a:buClr>
                <a:srgbClr val="38761D"/>
              </a:buClr>
              <a:buSzPts val="2800"/>
            </a:pPr>
            <a:r>
              <a:rPr lang="en-US" sz="2800" b="1" dirty="0" smtClean="0">
                <a:solidFill>
                  <a:srgbClr val="38761D"/>
                </a:solidFill>
                <a:latin typeface="Lato"/>
                <a:ea typeface="Lato"/>
                <a:cs typeface="Lato"/>
                <a:sym typeface="Lato"/>
              </a:rPr>
              <a:t>Removal of stop words</a:t>
            </a:r>
            <a:endParaRPr lang="en-IN" sz="2800" b="1" dirty="0">
              <a:solidFill>
                <a:srgbClr val="38761D"/>
              </a:solidFill>
              <a:latin typeface="Lato"/>
              <a:ea typeface="Lato"/>
              <a:cs typeface="Lato"/>
              <a:sym typeface="Lato"/>
            </a:endParaRPr>
          </a:p>
        </p:txBody>
      </p:sp>
      <p:pic>
        <p:nvPicPr>
          <p:cNvPr id="192514" name="Picture 2"/>
          <p:cNvPicPr>
            <a:picLocks noChangeAspect="1" noChangeArrowheads="1"/>
          </p:cNvPicPr>
          <p:nvPr/>
        </p:nvPicPr>
        <p:blipFill>
          <a:blip r:embed="rId2"/>
          <a:srcRect/>
          <a:stretch>
            <a:fillRect/>
          </a:stretch>
        </p:blipFill>
        <p:spPr bwMode="auto">
          <a:xfrm>
            <a:off x="1" y="685800"/>
            <a:ext cx="8975834" cy="3771900"/>
          </a:xfrm>
          <a:prstGeom prst="rect">
            <a:avLst/>
          </a:prstGeom>
          <a:noFill/>
          <a:ln w="9525">
            <a:noFill/>
            <a:miter lim="800000"/>
            <a:headEnd/>
            <a:tailEnd/>
          </a:ln>
          <a:effectLst/>
        </p:spPr>
      </p:pic>
    </p:spTree>
    <p:extLst>
      <p:ext uri="{BB962C8B-B14F-4D97-AF65-F5344CB8AC3E}">
        <p14:creationId xmlns="" xmlns:p14="http://schemas.microsoft.com/office/powerpoint/2010/main" val="32442857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7156" y="140387"/>
            <a:ext cx="4886325" cy="440505"/>
          </a:xfrm>
          <a:prstGeom prst="rect">
            <a:avLst/>
          </a:prstGeom>
          <a:noFill/>
          <a:ln>
            <a:noFill/>
          </a:ln>
        </p:spPr>
        <p:txBody>
          <a:bodyPr spcFirstLastPara="1" wrap="square" lIns="91283" tIns="91283" rIns="91283" bIns="91283" anchor="t" anchorCtr="0">
            <a:noAutofit/>
          </a:bodyPr>
          <a:lstStyle/>
          <a:p>
            <a:pPr marL="11338">
              <a:buClr>
                <a:srgbClr val="38761D"/>
              </a:buClr>
              <a:buSzPts val="2800"/>
            </a:pPr>
            <a:r>
              <a:rPr lang="en-US" sz="2800" b="1" dirty="0" smtClean="0">
                <a:solidFill>
                  <a:srgbClr val="38761D"/>
                </a:solidFill>
                <a:latin typeface="Lato"/>
                <a:ea typeface="Lato"/>
                <a:cs typeface="Lato"/>
                <a:sym typeface="Lato"/>
              </a:rPr>
              <a:t>Quiz 4</a:t>
            </a:r>
            <a:endParaRPr lang="en-US" sz="2800" b="1" dirty="0">
              <a:solidFill>
                <a:srgbClr val="38761D"/>
              </a:solidFill>
              <a:latin typeface="Lato"/>
              <a:ea typeface="Lato"/>
              <a:cs typeface="Lato"/>
              <a:sym typeface="Lato"/>
            </a:endParaRPr>
          </a:p>
        </p:txBody>
      </p:sp>
      <p:sp>
        <p:nvSpPr>
          <p:cNvPr id="7" name="object 10"/>
          <p:cNvSpPr/>
          <p:nvPr/>
        </p:nvSpPr>
        <p:spPr>
          <a:xfrm>
            <a:off x="288529" y="1025952"/>
            <a:ext cx="8535848" cy="556265"/>
          </a:xfrm>
          <a:custGeom>
            <a:avLst/>
            <a:gdLst/>
            <a:ahLst/>
            <a:cxnLst/>
            <a:rect l="l" t="t" r="r" b="b"/>
            <a:pathLst>
              <a:path w="10226040" h="268605">
                <a:moveTo>
                  <a:pt x="0" y="268224"/>
                </a:moveTo>
                <a:lnTo>
                  <a:pt x="10226039" y="268224"/>
                </a:lnTo>
                <a:lnTo>
                  <a:pt x="10226039" y="0"/>
                </a:lnTo>
                <a:lnTo>
                  <a:pt x="0" y="0"/>
                </a:lnTo>
                <a:lnTo>
                  <a:pt x="0" y="268224"/>
                </a:lnTo>
                <a:close/>
              </a:path>
            </a:pathLst>
          </a:custGeom>
          <a:solidFill>
            <a:srgbClr val="00B050"/>
          </a:solidFill>
        </p:spPr>
        <p:txBody>
          <a:bodyPr wrap="square" lIns="0" tIns="0" rIns="0" bIns="0" rtlCol="0"/>
          <a:lstStyle/>
          <a:p>
            <a:endParaRPr/>
          </a:p>
        </p:txBody>
      </p:sp>
      <p:sp>
        <p:nvSpPr>
          <p:cNvPr id="8" name="object 12"/>
          <p:cNvSpPr txBox="1"/>
          <p:nvPr/>
        </p:nvSpPr>
        <p:spPr>
          <a:xfrm>
            <a:off x="484009" y="1025961"/>
            <a:ext cx="8275211" cy="443410"/>
          </a:xfrm>
          <a:prstGeom prst="rect">
            <a:avLst/>
          </a:prstGeom>
        </p:spPr>
        <p:txBody>
          <a:bodyPr vert="horz" wrap="square" lIns="0" tIns="12402" rIns="0" bIns="0" rtlCol="0">
            <a:spAutoFit/>
          </a:bodyPr>
          <a:lstStyle/>
          <a:p>
            <a:pPr marL="9937">
              <a:spcBef>
                <a:spcPts val="98"/>
              </a:spcBef>
            </a:pPr>
            <a:r>
              <a:rPr lang="en-IN" b="1" dirty="0" smtClean="0"/>
              <a:t>Which of the following models can perform tweet classification with regards to context mentioned above?</a:t>
            </a:r>
            <a:endParaRPr>
              <a:solidFill>
                <a:schemeClr val="bg1"/>
              </a:solidFill>
            </a:endParaRPr>
          </a:p>
        </p:txBody>
      </p:sp>
      <p:sp>
        <p:nvSpPr>
          <p:cNvPr id="9" name="Rounded Rectangle 8"/>
          <p:cNvSpPr/>
          <p:nvPr/>
        </p:nvSpPr>
        <p:spPr>
          <a:xfrm>
            <a:off x="679487" y="2101707"/>
            <a:ext cx="3844390" cy="35070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71447" tIns="35719" rIns="71447" bIns="35719" rtlCol="0" anchor="ctr"/>
          <a:lstStyle/>
          <a:p>
            <a:pPr marL="189033" indent="-179610">
              <a:tabLst>
                <a:tab pos="189530" algn="l"/>
              </a:tabLst>
            </a:pPr>
            <a:r>
              <a:rPr lang="en-IN" sz="1200" dirty="0" smtClean="0"/>
              <a:t>Naive </a:t>
            </a:r>
            <a:r>
              <a:rPr lang="en-IN" sz="1200" dirty="0" err="1" smtClean="0"/>
              <a:t>Bayes</a:t>
            </a:r>
            <a:endParaRPr lang="en-IN" sz="1200" dirty="0">
              <a:cs typeface="Arial"/>
            </a:endParaRPr>
          </a:p>
        </p:txBody>
      </p:sp>
      <p:sp>
        <p:nvSpPr>
          <p:cNvPr id="10" name="Rounded Rectangle 9"/>
          <p:cNvSpPr/>
          <p:nvPr/>
        </p:nvSpPr>
        <p:spPr>
          <a:xfrm>
            <a:off x="5240624" y="2101708"/>
            <a:ext cx="3518594" cy="31094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71447" tIns="35719" rIns="71447" bIns="35719" rtlCol="0" anchor="ctr"/>
          <a:lstStyle/>
          <a:p>
            <a:pPr marL="189033" indent="-179610">
              <a:tabLst>
                <a:tab pos="189530" algn="l"/>
              </a:tabLst>
            </a:pPr>
            <a:r>
              <a:rPr lang="en-US" sz="1200" dirty="0" smtClean="0">
                <a:latin typeface="Arial"/>
                <a:cs typeface="Arial"/>
              </a:rPr>
              <a:t>SVM</a:t>
            </a:r>
            <a:endParaRPr lang="en-IN" sz="1200" dirty="0">
              <a:latin typeface="Arial"/>
              <a:cs typeface="Arial"/>
            </a:endParaRPr>
          </a:p>
        </p:txBody>
      </p:sp>
      <p:sp>
        <p:nvSpPr>
          <p:cNvPr id="11" name="TextBox 10"/>
          <p:cNvSpPr txBox="1"/>
          <p:nvPr/>
        </p:nvSpPr>
        <p:spPr>
          <a:xfrm>
            <a:off x="288552" y="2101709"/>
            <a:ext cx="195477" cy="287579"/>
          </a:xfrm>
          <a:prstGeom prst="rect">
            <a:avLst/>
          </a:prstGeom>
          <a:noFill/>
        </p:spPr>
        <p:txBody>
          <a:bodyPr wrap="square" lIns="71447" tIns="35719" rIns="71447" bIns="35719" rtlCol="0">
            <a:spAutoFit/>
          </a:bodyPr>
          <a:lstStyle/>
          <a:p>
            <a:r>
              <a:rPr lang="en-US" dirty="0"/>
              <a:t>A</a:t>
            </a:r>
            <a:endParaRPr lang="en-IN" dirty="0"/>
          </a:p>
        </p:txBody>
      </p:sp>
      <p:sp>
        <p:nvSpPr>
          <p:cNvPr id="12" name="TextBox 11"/>
          <p:cNvSpPr txBox="1"/>
          <p:nvPr/>
        </p:nvSpPr>
        <p:spPr>
          <a:xfrm>
            <a:off x="4849692" y="2109645"/>
            <a:ext cx="195477" cy="287579"/>
          </a:xfrm>
          <a:prstGeom prst="rect">
            <a:avLst/>
          </a:prstGeom>
          <a:noFill/>
        </p:spPr>
        <p:txBody>
          <a:bodyPr wrap="square" lIns="71447" tIns="35719" rIns="71447" bIns="35719" rtlCol="0">
            <a:spAutoFit/>
          </a:bodyPr>
          <a:lstStyle/>
          <a:p>
            <a:r>
              <a:rPr lang="en-US" dirty="0"/>
              <a:t>B</a:t>
            </a:r>
            <a:endParaRPr lang="en-IN" dirty="0"/>
          </a:p>
        </p:txBody>
      </p:sp>
      <p:sp>
        <p:nvSpPr>
          <p:cNvPr id="13" name="Rounded Rectangle 12"/>
          <p:cNvSpPr/>
          <p:nvPr/>
        </p:nvSpPr>
        <p:spPr>
          <a:xfrm>
            <a:off x="679487" y="2982710"/>
            <a:ext cx="3844390" cy="31094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71447" tIns="35719" rIns="71447" bIns="35719" rtlCol="0" anchor="ctr"/>
          <a:lstStyle/>
          <a:p>
            <a:pPr marL="189033" indent="-179610">
              <a:tabLst>
                <a:tab pos="189530" algn="l"/>
              </a:tabLst>
            </a:pPr>
            <a:r>
              <a:rPr lang="en-US" sz="1200" dirty="0" smtClean="0">
                <a:cs typeface="Arial"/>
              </a:rPr>
              <a:t>Random Forest</a:t>
            </a:r>
            <a:endParaRPr lang="en-IN" sz="1200" dirty="0">
              <a:cs typeface="Arial"/>
            </a:endParaRPr>
          </a:p>
        </p:txBody>
      </p:sp>
      <p:sp>
        <p:nvSpPr>
          <p:cNvPr id="14" name="Rounded Rectangle 13"/>
          <p:cNvSpPr/>
          <p:nvPr/>
        </p:nvSpPr>
        <p:spPr>
          <a:xfrm>
            <a:off x="5240624" y="2982710"/>
            <a:ext cx="3518594" cy="31094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71447" tIns="35719" rIns="71447" bIns="35719" rtlCol="0" anchor="ctr"/>
          <a:lstStyle/>
          <a:p>
            <a:pPr marL="189033" indent="-179610">
              <a:tabLst>
                <a:tab pos="189530" algn="l"/>
              </a:tabLst>
            </a:pPr>
            <a:r>
              <a:rPr lang="en-US" sz="1200" dirty="0" smtClean="0">
                <a:latin typeface="Calibri" pitchFamily="34" charset="0"/>
                <a:cs typeface="Arial"/>
              </a:rPr>
              <a:t>None of the above</a:t>
            </a:r>
            <a:endParaRPr lang="en-IN" sz="1200" dirty="0">
              <a:latin typeface="Calibri" pitchFamily="34" charset="0"/>
              <a:cs typeface="Arial"/>
            </a:endParaRPr>
          </a:p>
        </p:txBody>
      </p:sp>
      <p:sp>
        <p:nvSpPr>
          <p:cNvPr id="15" name="TextBox 14"/>
          <p:cNvSpPr txBox="1"/>
          <p:nvPr/>
        </p:nvSpPr>
        <p:spPr>
          <a:xfrm>
            <a:off x="288552" y="2982715"/>
            <a:ext cx="195477" cy="287579"/>
          </a:xfrm>
          <a:prstGeom prst="rect">
            <a:avLst/>
          </a:prstGeom>
          <a:noFill/>
        </p:spPr>
        <p:txBody>
          <a:bodyPr wrap="square" lIns="71447" tIns="35719" rIns="71447" bIns="35719" rtlCol="0">
            <a:spAutoFit/>
          </a:bodyPr>
          <a:lstStyle/>
          <a:p>
            <a:r>
              <a:rPr lang="en-US" dirty="0"/>
              <a:t>C</a:t>
            </a:r>
            <a:endParaRPr lang="en-IN" dirty="0"/>
          </a:p>
        </p:txBody>
      </p:sp>
      <p:sp>
        <p:nvSpPr>
          <p:cNvPr id="16" name="TextBox 15"/>
          <p:cNvSpPr txBox="1"/>
          <p:nvPr/>
        </p:nvSpPr>
        <p:spPr>
          <a:xfrm>
            <a:off x="4849692" y="2990649"/>
            <a:ext cx="195477" cy="287579"/>
          </a:xfrm>
          <a:prstGeom prst="rect">
            <a:avLst/>
          </a:prstGeom>
          <a:noFill/>
        </p:spPr>
        <p:txBody>
          <a:bodyPr wrap="square" lIns="71447" tIns="35719" rIns="71447" bIns="35719" rtlCol="0">
            <a:spAutoFit/>
          </a:bodyPr>
          <a:lstStyle/>
          <a:p>
            <a:r>
              <a:rPr lang="en-US" dirty="0"/>
              <a:t>D</a:t>
            </a:r>
            <a:endParaRPr lang="en-IN" dirty="0"/>
          </a:p>
        </p:txBody>
      </p:sp>
      <p:sp>
        <p:nvSpPr>
          <p:cNvPr id="17" name="TextBox 16"/>
          <p:cNvSpPr txBox="1"/>
          <p:nvPr/>
        </p:nvSpPr>
        <p:spPr>
          <a:xfrm>
            <a:off x="549166" y="3708249"/>
            <a:ext cx="5212732" cy="810799"/>
          </a:xfrm>
          <a:prstGeom prst="rect">
            <a:avLst/>
          </a:prstGeom>
          <a:noFill/>
        </p:spPr>
        <p:txBody>
          <a:bodyPr wrap="square" lIns="71447" tIns="35719" rIns="71447" bIns="35719" rtlCol="0">
            <a:spAutoFit/>
          </a:bodyPr>
          <a:lstStyle/>
          <a:p>
            <a:pPr marL="267929" indent="-267929">
              <a:buAutoNum type="arabicPeriod"/>
            </a:pPr>
            <a:r>
              <a:rPr lang="en-US" sz="1200" dirty="0" smtClean="0">
                <a:latin typeface="+mn-lt"/>
              </a:rPr>
              <a:t>A</a:t>
            </a:r>
            <a:endParaRPr lang="en-US" sz="1200" dirty="0">
              <a:latin typeface="+mn-lt"/>
            </a:endParaRPr>
          </a:p>
          <a:p>
            <a:pPr marL="267929" indent="-267929">
              <a:buAutoNum type="arabicPeriod"/>
            </a:pPr>
            <a:r>
              <a:rPr lang="en-US" sz="1200" dirty="0" smtClean="0">
                <a:latin typeface="+mn-lt"/>
              </a:rPr>
              <a:t>B</a:t>
            </a:r>
            <a:endParaRPr lang="en-US" sz="1200" dirty="0">
              <a:latin typeface="+mn-lt"/>
            </a:endParaRPr>
          </a:p>
          <a:p>
            <a:pPr marL="267929" indent="-267929">
              <a:buAutoNum type="arabicPeriod"/>
            </a:pPr>
            <a:r>
              <a:rPr lang="en-US" sz="1200" dirty="0" smtClean="0">
                <a:latin typeface="+mn-lt"/>
              </a:rPr>
              <a:t>C </a:t>
            </a:r>
            <a:endParaRPr lang="en-US" sz="1200" dirty="0">
              <a:latin typeface="+mn-lt"/>
            </a:endParaRPr>
          </a:p>
          <a:p>
            <a:pPr marL="267929" indent="-267929">
              <a:buAutoNum type="arabicPeriod"/>
            </a:pPr>
            <a:r>
              <a:rPr lang="en-US" sz="1200" dirty="0" smtClean="0">
                <a:latin typeface="+mn-lt"/>
              </a:rPr>
              <a:t>D</a:t>
            </a:r>
            <a:endParaRPr lang="en-IN" sz="1200" dirty="0">
              <a:latin typeface="+mn-lt"/>
            </a:endParaRPr>
          </a:p>
        </p:txBody>
      </p:sp>
      <p:sp>
        <p:nvSpPr>
          <p:cNvPr id="18" name="TextBox 17"/>
          <p:cNvSpPr txBox="1"/>
          <p:nvPr/>
        </p:nvSpPr>
        <p:spPr>
          <a:xfrm>
            <a:off x="4171307" y="4068560"/>
            <a:ext cx="2866489" cy="307777"/>
          </a:xfrm>
          <a:prstGeom prst="rect">
            <a:avLst/>
          </a:prstGeom>
          <a:noFill/>
        </p:spPr>
        <p:txBody>
          <a:bodyPr wrap="square" rtlCol="0">
            <a:spAutoFit/>
          </a:bodyPr>
          <a:lstStyle/>
          <a:p>
            <a:r>
              <a:rPr lang="en-US" dirty="0" smtClean="0"/>
              <a:t>Answer is 4</a:t>
            </a:r>
            <a:endParaRPr lang="en-I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148" y="0"/>
            <a:ext cx="8520600" cy="572700"/>
          </a:xfrm>
          <a:noFill/>
          <a:ln>
            <a:noFill/>
          </a:ln>
        </p:spPr>
        <p:txBody>
          <a:bodyPr spcFirstLastPara="1" wrap="square" lIns="91283" tIns="91283" rIns="91283" bIns="91283" anchor="t" anchorCtr="0">
            <a:noAutofit/>
          </a:bodyPr>
          <a:lstStyle/>
          <a:p>
            <a:pPr marL="11338">
              <a:buClr>
                <a:srgbClr val="38761D"/>
              </a:buClr>
              <a:buSzPts val="2800"/>
            </a:pPr>
            <a:r>
              <a:rPr lang="en-US" sz="2800" b="1" dirty="0" smtClean="0">
                <a:solidFill>
                  <a:srgbClr val="38761D"/>
                </a:solidFill>
                <a:latin typeface="Lato"/>
                <a:ea typeface="Lato"/>
                <a:cs typeface="Lato"/>
                <a:sym typeface="Lato"/>
              </a:rPr>
              <a:t>Lemmatization/Stemming</a:t>
            </a:r>
            <a:endParaRPr lang="en-IN" sz="2800" b="1" dirty="0">
              <a:solidFill>
                <a:srgbClr val="38761D"/>
              </a:solidFill>
              <a:latin typeface="Lato"/>
              <a:ea typeface="Lato"/>
              <a:cs typeface="Lato"/>
              <a:sym typeface="Lato"/>
            </a:endParaRPr>
          </a:p>
        </p:txBody>
      </p:sp>
      <p:pic>
        <p:nvPicPr>
          <p:cNvPr id="193538" name="Picture 2"/>
          <p:cNvPicPr>
            <a:picLocks noChangeAspect="1" noChangeArrowheads="1"/>
          </p:cNvPicPr>
          <p:nvPr/>
        </p:nvPicPr>
        <p:blipFill>
          <a:blip r:embed="rId2"/>
          <a:srcRect/>
          <a:stretch>
            <a:fillRect/>
          </a:stretch>
        </p:blipFill>
        <p:spPr bwMode="auto">
          <a:xfrm>
            <a:off x="231228" y="788275"/>
            <a:ext cx="8702565" cy="3728710"/>
          </a:xfrm>
          <a:prstGeom prst="rect">
            <a:avLst/>
          </a:prstGeom>
          <a:noFill/>
          <a:ln w="9525">
            <a:noFill/>
            <a:miter lim="800000"/>
            <a:headEnd/>
            <a:tailEnd/>
          </a:ln>
          <a:effectLst/>
        </p:spPr>
      </p:pic>
    </p:spTree>
    <p:extLst>
      <p:ext uri="{BB962C8B-B14F-4D97-AF65-F5344CB8AC3E}">
        <p14:creationId xmlns="" xmlns:p14="http://schemas.microsoft.com/office/powerpoint/2010/main" val="32442857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148" y="0"/>
            <a:ext cx="8520600" cy="572700"/>
          </a:xfrm>
          <a:noFill/>
          <a:ln>
            <a:noFill/>
          </a:ln>
        </p:spPr>
        <p:txBody>
          <a:bodyPr spcFirstLastPara="1" wrap="square" lIns="91283" tIns="91283" rIns="91283" bIns="91283" anchor="t" anchorCtr="0">
            <a:noAutofit/>
          </a:bodyPr>
          <a:lstStyle/>
          <a:p>
            <a:pPr marL="11338">
              <a:buClr>
                <a:srgbClr val="38761D"/>
              </a:buClr>
              <a:buSzPts val="2800"/>
            </a:pPr>
            <a:r>
              <a:rPr lang="en-US" sz="2800" b="1" dirty="0" smtClean="0">
                <a:solidFill>
                  <a:srgbClr val="38761D"/>
                </a:solidFill>
                <a:latin typeface="Lato"/>
                <a:ea typeface="Lato"/>
                <a:cs typeface="Lato"/>
                <a:sym typeface="Lato"/>
              </a:rPr>
              <a:t>Word cloud</a:t>
            </a:r>
            <a:endParaRPr lang="en-IN" sz="2800" b="1" dirty="0">
              <a:solidFill>
                <a:srgbClr val="38761D"/>
              </a:solidFill>
              <a:latin typeface="Lato"/>
              <a:ea typeface="Lato"/>
              <a:cs typeface="Lato"/>
              <a:sym typeface="Lato"/>
            </a:endParaRPr>
          </a:p>
        </p:txBody>
      </p:sp>
      <p:pic>
        <p:nvPicPr>
          <p:cNvPr id="194562" name="Picture 2"/>
          <p:cNvPicPr>
            <a:picLocks noChangeAspect="1" noChangeArrowheads="1"/>
          </p:cNvPicPr>
          <p:nvPr/>
        </p:nvPicPr>
        <p:blipFill>
          <a:blip r:embed="rId2"/>
          <a:srcRect/>
          <a:stretch>
            <a:fillRect/>
          </a:stretch>
        </p:blipFill>
        <p:spPr bwMode="auto">
          <a:xfrm>
            <a:off x="336331" y="614363"/>
            <a:ext cx="8576441" cy="3914775"/>
          </a:xfrm>
          <a:prstGeom prst="rect">
            <a:avLst/>
          </a:prstGeom>
          <a:noFill/>
          <a:ln w="9525">
            <a:noFill/>
            <a:miter lim="800000"/>
            <a:headEnd/>
            <a:tailEnd/>
          </a:ln>
          <a:effectLst/>
        </p:spPr>
      </p:pic>
    </p:spTree>
    <p:extLst>
      <p:ext uri="{BB962C8B-B14F-4D97-AF65-F5344CB8AC3E}">
        <p14:creationId xmlns="" xmlns:p14="http://schemas.microsoft.com/office/powerpoint/2010/main" val="32442857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148" y="0"/>
            <a:ext cx="8520600" cy="572700"/>
          </a:xfrm>
          <a:noFill/>
          <a:ln>
            <a:noFill/>
          </a:ln>
        </p:spPr>
        <p:txBody>
          <a:bodyPr spcFirstLastPara="1" wrap="square" lIns="91283" tIns="91283" rIns="91283" bIns="91283" anchor="t" anchorCtr="0">
            <a:noAutofit/>
          </a:bodyPr>
          <a:lstStyle/>
          <a:p>
            <a:pPr marL="11338">
              <a:buClr>
                <a:srgbClr val="38761D"/>
              </a:buClr>
              <a:buSzPts val="2800"/>
            </a:pPr>
            <a:r>
              <a:rPr lang="en-US" sz="2800" b="1" dirty="0" smtClean="0">
                <a:solidFill>
                  <a:srgbClr val="38761D"/>
                </a:solidFill>
                <a:latin typeface="Lato"/>
                <a:ea typeface="Lato"/>
                <a:cs typeface="Lato"/>
                <a:sym typeface="Lato"/>
              </a:rPr>
              <a:t>Word cloud</a:t>
            </a:r>
            <a:endParaRPr lang="en-IN" sz="2800" b="1" dirty="0">
              <a:solidFill>
                <a:srgbClr val="38761D"/>
              </a:solidFill>
              <a:latin typeface="Lato"/>
              <a:ea typeface="Lato"/>
              <a:cs typeface="Lato"/>
              <a:sym typeface="Lato"/>
            </a:endParaRPr>
          </a:p>
        </p:txBody>
      </p:sp>
      <p:pic>
        <p:nvPicPr>
          <p:cNvPr id="195586" name="Picture 2"/>
          <p:cNvPicPr>
            <a:picLocks noChangeAspect="1" noChangeArrowheads="1"/>
          </p:cNvPicPr>
          <p:nvPr/>
        </p:nvPicPr>
        <p:blipFill>
          <a:blip r:embed="rId2"/>
          <a:srcRect/>
          <a:stretch>
            <a:fillRect/>
          </a:stretch>
        </p:blipFill>
        <p:spPr bwMode="auto">
          <a:xfrm>
            <a:off x="546537" y="493986"/>
            <a:ext cx="8135007" cy="2490951"/>
          </a:xfrm>
          <a:prstGeom prst="rect">
            <a:avLst/>
          </a:prstGeom>
          <a:noFill/>
          <a:ln w="9525">
            <a:noFill/>
            <a:miter lim="800000"/>
            <a:headEnd/>
            <a:tailEnd/>
          </a:ln>
          <a:effectLst/>
        </p:spPr>
      </p:pic>
      <p:pic>
        <p:nvPicPr>
          <p:cNvPr id="195587" name="Picture 3"/>
          <p:cNvPicPr>
            <a:picLocks noChangeAspect="1" noChangeArrowheads="1"/>
          </p:cNvPicPr>
          <p:nvPr/>
        </p:nvPicPr>
        <p:blipFill>
          <a:blip r:embed="rId3"/>
          <a:srcRect/>
          <a:stretch>
            <a:fillRect/>
          </a:stretch>
        </p:blipFill>
        <p:spPr bwMode="auto">
          <a:xfrm>
            <a:off x="441435" y="3174124"/>
            <a:ext cx="8261132" cy="1533033"/>
          </a:xfrm>
          <a:prstGeom prst="rect">
            <a:avLst/>
          </a:prstGeom>
          <a:noFill/>
          <a:ln w="9525">
            <a:noFill/>
            <a:miter lim="800000"/>
            <a:headEnd/>
            <a:tailEnd/>
          </a:ln>
          <a:effectLst/>
        </p:spPr>
      </p:pic>
    </p:spTree>
    <p:extLst>
      <p:ext uri="{BB962C8B-B14F-4D97-AF65-F5344CB8AC3E}">
        <p14:creationId xmlns="" xmlns:p14="http://schemas.microsoft.com/office/powerpoint/2010/main" val="32442857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7156" y="140387"/>
            <a:ext cx="4886325" cy="440505"/>
          </a:xfrm>
          <a:prstGeom prst="rect">
            <a:avLst/>
          </a:prstGeom>
          <a:noFill/>
          <a:ln>
            <a:noFill/>
          </a:ln>
        </p:spPr>
        <p:txBody>
          <a:bodyPr spcFirstLastPara="1" wrap="square" lIns="91283" tIns="91283" rIns="91283" bIns="91283" anchor="t" anchorCtr="0">
            <a:noAutofit/>
          </a:bodyPr>
          <a:lstStyle/>
          <a:p>
            <a:pPr marL="11338">
              <a:buClr>
                <a:srgbClr val="38761D"/>
              </a:buClr>
              <a:buSzPts val="2800"/>
            </a:pPr>
            <a:r>
              <a:rPr lang="en-US" sz="2800" b="1" dirty="0" smtClean="0">
                <a:solidFill>
                  <a:srgbClr val="38761D"/>
                </a:solidFill>
                <a:latin typeface="Lato"/>
                <a:ea typeface="Lato"/>
                <a:cs typeface="Lato"/>
                <a:sym typeface="Lato"/>
              </a:rPr>
              <a:t>Quiz 5</a:t>
            </a:r>
            <a:br>
              <a:rPr lang="en-US" sz="2800" b="1" dirty="0" smtClean="0">
                <a:solidFill>
                  <a:srgbClr val="38761D"/>
                </a:solidFill>
                <a:latin typeface="Lato"/>
                <a:ea typeface="Lato"/>
                <a:cs typeface="Lato"/>
                <a:sym typeface="Lato"/>
              </a:rPr>
            </a:br>
            <a:endParaRPr lang="en-US" sz="2800" b="1" dirty="0">
              <a:solidFill>
                <a:srgbClr val="38761D"/>
              </a:solidFill>
              <a:latin typeface="Lato"/>
              <a:ea typeface="Lato"/>
              <a:cs typeface="Lato"/>
              <a:sym typeface="Lato"/>
            </a:endParaRPr>
          </a:p>
        </p:txBody>
      </p:sp>
      <p:sp>
        <p:nvSpPr>
          <p:cNvPr id="7" name="object 10"/>
          <p:cNvSpPr/>
          <p:nvPr/>
        </p:nvSpPr>
        <p:spPr>
          <a:xfrm>
            <a:off x="288529" y="924910"/>
            <a:ext cx="8535848" cy="441435"/>
          </a:xfrm>
          <a:custGeom>
            <a:avLst/>
            <a:gdLst/>
            <a:ahLst/>
            <a:cxnLst/>
            <a:rect l="l" t="t" r="r" b="b"/>
            <a:pathLst>
              <a:path w="10226040" h="268605">
                <a:moveTo>
                  <a:pt x="0" y="268224"/>
                </a:moveTo>
                <a:lnTo>
                  <a:pt x="10226039" y="268224"/>
                </a:lnTo>
                <a:lnTo>
                  <a:pt x="10226039" y="0"/>
                </a:lnTo>
                <a:lnTo>
                  <a:pt x="0" y="0"/>
                </a:lnTo>
                <a:lnTo>
                  <a:pt x="0" y="268224"/>
                </a:lnTo>
                <a:close/>
              </a:path>
            </a:pathLst>
          </a:custGeom>
          <a:solidFill>
            <a:srgbClr val="00B050"/>
          </a:solidFill>
        </p:spPr>
        <p:txBody>
          <a:bodyPr wrap="square" lIns="0" tIns="0" rIns="0" bIns="0" rtlCol="0"/>
          <a:lstStyle/>
          <a:p>
            <a:endParaRPr/>
          </a:p>
        </p:txBody>
      </p:sp>
      <p:sp>
        <p:nvSpPr>
          <p:cNvPr id="8" name="object 12"/>
          <p:cNvSpPr txBox="1"/>
          <p:nvPr/>
        </p:nvSpPr>
        <p:spPr>
          <a:xfrm>
            <a:off x="484009" y="1025961"/>
            <a:ext cx="8275211" cy="456234"/>
          </a:xfrm>
          <a:prstGeom prst="rect">
            <a:avLst/>
          </a:prstGeom>
        </p:spPr>
        <p:txBody>
          <a:bodyPr vert="horz" wrap="square" lIns="0" tIns="12402" rIns="0" bIns="0" rtlCol="0">
            <a:spAutoFit/>
          </a:bodyPr>
          <a:lstStyle/>
          <a:p>
            <a:pPr marL="9937">
              <a:spcBef>
                <a:spcPts val="98"/>
              </a:spcBef>
            </a:pPr>
            <a:r>
              <a:rPr lang="en-IN" b="1" dirty="0" smtClean="0"/>
              <a:t>Which of the following features can be used for accuracy improvement of a classification model</a:t>
            </a:r>
            <a:r>
              <a:rPr lang="en-IN" dirty="0" smtClean="0"/>
              <a:t>?</a:t>
            </a:r>
            <a:endParaRPr lang="en-US" b="1" spc="8" dirty="0" smtClean="0">
              <a:solidFill>
                <a:schemeClr val="bg1"/>
              </a:solidFill>
            </a:endParaRPr>
          </a:p>
          <a:p>
            <a:pPr marL="9937">
              <a:spcBef>
                <a:spcPts val="98"/>
              </a:spcBef>
            </a:pPr>
            <a:endParaRPr>
              <a:solidFill>
                <a:schemeClr val="bg1"/>
              </a:solidFill>
            </a:endParaRPr>
          </a:p>
        </p:txBody>
      </p:sp>
      <p:sp>
        <p:nvSpPr>
          <p:cNvPr id="9" name="Rounded Rectangle 8"/>
          <p:cNvSpPr/>
          <p:nvPr/>
        </p:nvSpPr>
        <p:spPr>
          <a:xfrm>
            <a:off x="679487" y="2101707"/>
            <a:ext cx="3844390" cy="35070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71447" tIns="35719" rIns="71447" bIns="35719" rtlCol="0" anchor="ctr"/>
          <a:lstStyle/>
          <a:p>
            <a:pPr marL="189033" indent="-179610">
              <a:tabLst>
                <a:tab pos="189530" algn="l"/>
              </a:tabLst>
            </a:pPr>
            <a:r>
              <a:rPr lang="en-IN" sz="1200" dirty="0" smtClean="0"/>
              <a:t>Frequency count of terms</a:t>
            </a:r>
            <a:endParaRPr lang="en-IN" sz="1200" dirty="0">
              <a:cs typeface="Arial"/>
            </a:endParaRPr>
          </a:p>
        </p:txBody>
      </p:sp>
      <p:sp>
        <p:nvSpPr>
          <p:cNvPr id="10" name="Rounded Rectangle 9"/>
          <p:cNvSpPr/>
          <p:nvPr/>
        </p:nvSpPr>
        <p:spPr>
          <a:xfrm>
            <a:off x="5240624" y="2101708"/>
            <a:ext cx="3518594" cy="31094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71447" tIns="35719" rIns="71447" bIns="35719" rtlCol="0" anchor="ctr"/>
          <a:lstStyle/>
          <a:p>
            <a:pPr marL="189033" indent="-179610">
              <a:tabLst>
                <a:tab pos="189530" algn="l"/>
              </a:tabLst>
            </a:pPr>
            <a:r>
              <a:rPr lang="en-IN" sz="1200" dirty="0" smtClean="0"/>
              <a:t> Vector Notation of sentence</a:t>
            </a:r>
            <a:endParaRPr lang="en-IN" sz="1200" dirty="0">
              <a:latin typeface="Arial"/>
              <a:cs typeface="Arial"/>
            </a:endParaRPr>
          </a:p>
        </p:txBody>
      </p:sp>
      <p:sp>
        <p:nvSpPr>
          <p:cNvPr id="11" name="TextBox 10"/>
          <p:cNvSpPr txBox="1"/>
          <p:nvPr/>
        </p:nvSpPr>
        <p:spPr>
          <a:xfrm>
            <a:off x="288552" y="2101709"/>
            <a:ext cx="195477" cy="287579"/>
          </a:xfrm>
          <a:prstGeom prst="rect">
            <a:avLst/>
          </a:prstGeom>
          <a:noFill/>
        </p:spPr>
        <p:txBody>
          <a:bodyPr wrap="square" lIns="71447" tIns="35719" rIns="71447" bIns="35719" rtlCol="0">
            <a:spAutoFit/>
          </a:bodyPr>
          <a:lstStyle/>
          <a:p>
            <a:r>
              <a:rPr lang="en-US" dirty="0"/>
              <a:t>A</a:t>
            </a:r>
            <a:endParaRPr lang="en-IN" dirty="0"/>
          </a:p>
        </p:txBody>
      </p:sp>
      <p:sp>
        <p:nvSpPr>
          <p:cNvPr id="12" name="TextBox 11"/>
          <p:cNvSpPr txBox="1"/>
          <p:nvPr/>
        </p:nvSpPr>
        <p:spPr>
          <a:xfrm>
            <a:off x="4849692" y="2109645"/>
            <a:ext cx="195477" cy="287579"/>
          </a:xfrm>
          <a:prstGeom prst="rect">
            <a:avLst/>
          </a:prstGeom>
          <a:noFill/>
        </p:spPr>
        <p:txBody>
          <a:bodyPr wrap="square" lIns="71447" tIns="35719" rIns="71447" bIns="35719" rtlCol="0">
            <a:spAutoFit/>
          </a:bodyPr>
          <a:lstStyle/>
          <a:p>
            <a:r>
              <a:rPr lang="en-US" dirty="0"/>
              <a:t>B</a:t>
            </a:r>
            <a:endParaRPr lang="en-IN" dirty="0"/>
          </a:p>
        </p:txBody>
      </p:sp>
      <p:sp>
        <p:nvSpPr>
          <p:cNvPr id="13" name="Rounded Rectangle 12"/>
          <p:cNvSpPr/>
          <p:nvPr/>
        </p:nvSpPr>
        <p:spPr>
          <a:xfrm>
            <a:off x="679487" y="2982710"/>
            <a:ext cx="3844390" cy="31094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71447" tIns="35719" rIns="71447" bIns="35719" rtlCol="0" anchor="ctr"/>
          <a:lstStyle/>
          <a:p>
            <a:pPr marL="189033" indent="-179610">
              <a:tabLst>
                <a:tab pos="189530" algn="l"/>
              </a:tabLst>
            </a:pPr>
            <a:r>
              <a:rPr lang="en-IN" sz="1200" dirty="0" smtClean="0"/>
              <a:t>Part of Speech Tag</a:t>
            </a:r>
            <a:endParaRPr lang="en-IN" sz="1200" dirty="0">
              <a:cs typeface="Arial"/>
            </a:endParaRPr>
          </a:p>
        </p:txBody>
      </p:sp>
      <p:sp>
        <p:nvSpPr>
          <p:cNvPr id="14" name="Rounded Rectangle 13"/>
          <p:cNvSpPr/>
          <p:nvPr/>
        </p:nvSpPr>
        <p:spPr>
          <a:xfrm>
            <a:off x="5240624" y="2982710"/>
            <a:ext cx="3518594" cy="31094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71447" tIns="35719" rIns="71447" bIns="35719" rtlCol="0" anchor="ctr"/>
          <a:lstStyle/>
          <a:p>
            <a:pPr marL="189033" indent="-179610">
              <a:tabLst>
                <a:tab pos="189530" algn="l"/>
              </a:tabLst>
            </a:pPr>
            <a:r>
              <a:rPr lang="en-IN" sz="1200" dirty="0" smtClean="0"/>
              <a:t>Dependency Grammar</a:t>
            </a:r>
            <a:endParaRPr lang="en-IN" sz="1200" dirty="0">
              <a:latin typeface="Calibri" pitchFamily="34" charset="0"/>
              <a:cs typeface="Arial"/>
            </a:endParaRPr>
          </a:p>
        </p:txBody>
      </p:sp>
      <p:sp>
        <p:nvSpPr>
          <p:cNvPr id="15" name="TextBox 14"/>
          <p:cNvSpPr txBox="1"/>
          <p:nvPr/>
        </p:nvSpPr>
        <p:spPr>
          <a:xfrm>
            <a:off x="288552" y="2982715"/>
            <a:ext cx="195477" cy="287579"/>
          </a:xfrm>
          <a:prstGeom prst="rect">
            <a:avLst/>
          </a:prstGeom>
          <a:noFill/>
        </p:spPr>
        <p:txBody>
          <a:bodyPr wrap="square" lIns="71447" tIns="35719" rIns="71447" bIns="35719" rtlCol="0">
            <a:spAutoFit/>
          </a:bodyPr>
          <a:lstStyle/>
          <a:p>
            <a:r>
              <a:rPr lang="en-US" dirty="0"/>
              <a:t>C</a:t>
            </a:r>
            <a:endParaRPr lang="en-IN" dirty="0"/>
          </a:p>
        </p:txBody>
      </p:sp>
      <p:sp>
        <p:nvSpPr>
          <p:cNvPr id="16" name="TextBox 15"/>
          <p:cNvSpPr txBox="1"/>
          <p:nvPr/>
        </p:nvSpPr>
        <p:spPr>
          <a:xfrm>
            <a:off x="4849692" y="2990649"/>
            <a:ext cx="195477" cy="287579"/>
          </a:xfrm>
          <a:prstGeom prst="rect">
            <a:avLst/>
          </a:prstGeom>
          <a:noFill/>
        </p:spPr>
        <p:txBody>
          <a:bodyPr wrap="square" lIns="71447" tIns="35719" rIns="71447" bIns="35719" rtlCol="0">
            <a:spAutoFit/>
          </a:bodyPr>
          <a:lstStyle/>
          <a:p>
            <a:r>
              <a:rPr lang="en-US" dirty="0"/>
              <a:t>D</a:t>
            </a:r>
            <a:endParaRPr lang="en-IN" dirty="0"/>
          </a:p>
        </p:txBody>
      </p:sp>
      <p:sp>
        <p:nvSpPr>
          <p:cNvPr id="17" name="TextBox 16"/>
          <p:cNvSpPr txBox="1"/>
          <p:nvPr/>
        </p:nvSpPr>
        <p:spPr>
          <a:xfrm>
            <a:off x="549166" y="3708249"/>
            <a:ext cx="5212732" cy="810799"/>
          </a:xfrm>
          <a:prstGeom prst="rect">
            <a:avLst/>
          </a:prstGeom>
          <a:noFill/>
        </p:spPr>
        <p:txBody>
          <a:bodyPr wrap="square" lIns="71447" tIns="35719" rIns="71447" bIns="35719" rtlCol="0">
            <a:spAutoFit/>
          </a:bodyPr>
          <a:lstStyle/>
          <a:p>
            <a:pPr marL="267929" indent="-267929">
              <a:buAutoNum type="arabicPeriod"/>
            </a:pPr>
            <a:r>
              <a:rPr lang="en-US" sz="1200" dirty="0" smtClean="0">
                <a:latin typeface="+mn-lt"/>
              </a:rPr>
              <a:t>A, B and C</a:t>
            </a:r>
            <a:endParaRPr lang="en-US" sz="1200" dirty="0">
              <a:latin typeface="+mn-lt"/>
            </a:endParaRPr>
          </a:p>
          <a:p>
            <a:pPr marL="267929" indent="-267929">
              <a:buAutoNum type="arabicPeriod"/>
            </a:pPr>
            <a:r>
              <a:rPr lang="en-US" sz="1200" dirty="0" smtClean="0">
                <a:latin typeface="+mn-lt"/>
              </a:rPr>
              <a:t>B, C and D</a:t>
            </a:r>
            <a:endParaRPr lang="en-US" sz="1200" dirty="0">
              <a:latin typeface="+mn-lt"/>
            </a:endParaRPr>
          </a:p>
          <a:p>
            <a:pPr marL="267929" indent="-267929">
              <a:buAutoNum type="arabicPeriod"/>
            </a:pPr>
            <a:r>
              <a:rPr lang="en-US" sz="1200" dirty="0" smtClean="0">
                <a:latin typeface="+mn-lt"/>
              </a:rPr>
              <a:t>A, C and D</a:t>
            </a:r>
            <a:endParaRPr lang="en-US" sz="1200" dirty="0">
              <a:latin typeface="+mn-lt"/>
            </a:endParaRPr>
          </a:p>
          <a:p>
            <a:pPr marL="267929" indent="-267929">
              <a:buAutoNum type="arabicPeriod"/>
            </a:pPr>
            <a:r>
              <a:rPr lang="en-US" sz="1200" dirty="0" smtClean="0">
                <a:latin typeface="+mn-lt"/>
              </a:rPr>
              <a:t>All</a:t>
            </a:r>
            <a:endParaRPr lang="en-IN" sz="1200" dirty="0">
              <a:latin typeface="+mn-lt"/>
            </a:endParaRPr>
          </a:p>
        </p:txBody>
      </p:sp>
      <p:sp>
        <p:nvSpPr>
          <p:cNvPr id="18" name="TextBox 17"/>
          <p:cNvSpPr txBox="1"/>
          <p:nvPr/>
        </p:nvSpPr>
        <p:spPr>
          <a:xfrm>
            <a:off x="4171307" y="4068560"/>
            <a:ext cx="2866489" cy="307777"/>
          </a:xfrm>
          <a:prstGeom prst="rect">
            <a:avLst/>
          </a:prstGeom>
          <a:noFill/>
        </p:spPr>
        <p:txBody>
          <a:bodyPr wrap="square" rtlCol="0">
            <a:spAutoFit/>
          </a:bodyPr>
          <a:lstStyle/>
          <a:p>
            <a:r>
              <a:rPr lang="en-US" dirty="0" smtClean="0"/>
              <a:t>Answer is D</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2150850"/>
            <a:ext cx="8520600" cy="841800"/>
          </a:xfrm>
          <a:prstGeom prst="rect">
            <a:avLst/>
          </a:prstGeom>
        </p:spPr>
        <p:txBody>
          <a:bodyPr spcFirstLastPara="1" wrap="square" lIns="91283" tIns="91283" rIns="91283" bIns="91283" anchor="ctr" anchorCtr="0">
            <a:noAutofit/>
          </a:bodyPr>
          <a:lstStyle/>
          <a:p>
            <a:endParaRPr/>
          </a:p>
        </p:txBody>
      </p:sp>
      <p:pic>
        <p:nvPicPr>
          <p:cNvPr id="71682" name="Picture 2" descr="Image result for application of natural language programming (nlp)"/>
          <p:cNvPicPr>
            <a:picLocks noChangeAspect="1" noChangeArrowheads="1"/>
          </p:cNvPicPr>
          <p:nvPr/>
        </p:nvPicPr>
        <p:blipFill>
          <a:blip r:embed="rId3"/>
          <a:srcRect/>
          <a:stretch>
            <a:fillRect/>
          </a:stretch>
        </p:blipFill>
        <p:spPr bwMode="auto">
          <a:xfrm>
            <a:off x="135028" y="873302"/>
            <a:ext cx="8834312" cy="3832262"/>
          </a:xfrm>
          <a:prstGeom prst="rect">
            <a:avLst/>
          </a:prstGeom>
          <a:noFill/>
        </p:spPr>
      </p:pic>
      <p:sp>
        <p:nvSpPr>
          <p:cNvPr id="4" name="TextBox 3"/>
          <p:cNvSpPr txBox="1"/>
          <p:nvPr/>
        </p:nvSpPr>
        <p:spPr>
          <a:xfrm>
            <a:off x="308225" y="164387"/>
            <a:ext cx="5845995" cy="523220"/>
          </a:xfrm>
          <a:prstGeom prst="rect">
            <a:avLst/>
          </a:prstGeom>
          <a:noFill/>
          <a:ln>
            <a:noFill/>
          </a:ln>
        </p:spPr>
        <p:txBody>
          <a:bodyPr spcFirstLastPara="1" wrap="square" lIns="91283" tIns="91283" rIns="91283" bIns="91283" anchor="t" anchorCtr="0">
            <a:noAutofit/>
          </a:bodyPr>
          <a:lstStyle/>
          <a:p>
            <a:pPr>
              <a:buClr>
                <a:srgbClr val="38761D"/>
              </a:buClr>
              <a:buSzPts val="2800"/>
            </a:pPr>
            <a:r>
              <a:rPr lang="en" sz="2800" b="1" dirty="0" smtClean="0">
                <a:solidFill>
                  <a:srgbClr val="38761D"/>
                </a:solidFill>
                <a:latin typeface="Lato"/>
                <a:ea typeface="Lato"/>
                <a:cs typeface="Lato"/>
                <a:sym typeface="Lato"/>
              </a:rPr>
              <a:t>Base knowledge</a:t>
            </a:r>
            <a:endParaRPr lang="en-IN" sz="2800" b="1" dirty="0">
              <a:solidFill>
                <a:srgbClr val="38761D"/>
              </a:solidFill>
              <a:latin typeface="Lato"/>
              <a:ea typeface="Lato"/>
              <a:cs typeface="Lato"/>
              <a:sym typeface="Lato"/>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58"/>
          <p:cNvSpPr txBox="1"/>
          <p:nvPr/>
        </p:nvSpPr>
        <p:spPr>
          <a:xfrm>
            <a:off x="1337310" y="1791960"/>
            <a:ext cx="5977800" cy="132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 sz="8000" b="1" i="0" u="none" strike="noStrike" cap="none">
                <a:solidFill>
                  <a:srgbClr val="38761D"/>
                </a:solidFill>
                <a:latin typeface="Lato"/>
                <a:ea typeface="Lato"/>
                <a:cs typeface="Lato"/>
                <a:sym typeface="Lato"/>
              </a:rPr>
              <a:t>Q &amp; A</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60"/>
          <p:cNvSpPr txBox="1"/>
          <p:nvPr/>
        </p:nvSpPr>
        <p:spPr>
          <a:xfrm>
            <a:off x="1583110" y="1701335"/>
            <a:ext cx="5977800" cy="132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 sz="8000" b="1" i="0" u="none" strike="noStrike" cap="none">
                <a:solidFill>
                  <a:srgbClr val="38761D"/>
                </a:solidFill>
                <a:latin typeface="Lato"/>
                <a:ea typeface="Lato"/>
                <a:cs typeface="Lato"/>
                <a:sym typeface="Lato"/>
              </a:rPr>
              <a:t>Thank You</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4" name="object 2"/>
          <p:cNvSpPr txBox="1"/>
          <p:nvPr/>
        </p:nvSpPr>
        <p:spPr>
          <a:xfrm>
            <a:off x="502710" y="149185"/>
            <a:ext cx="4600918" cy="488770"/>
          </a:xfrm>
          <a:prstGeom prst="rect">
            <a:avLst/>
          </a:prstGeom>
          <a:noFill/>
          <a:ln>
            <a:noFill/>
          </a:ln>
        </p:spPr>
        <p:txBody>
          <a:bodyPr spcFirstLastPara="1" wrap="square" lIns="91283" tIns="91283" rIns="91283" bIns="91283" anchor="t" anchorCtr="0">
            <a:noAutofit/>
          </a:bodyPr>
          <a:lstStyle/>
          <a:p>
            <a:pPr marL="11338">
              <a:buClr>
                <a:srgbClr val="38761D"/>
              </a:buClr>
              <a:buSzPts val="2800"/>
            </a:pPr>
            <a:r>
              <a:rPr lang="en-US" sz="2800" b="1" dirty="0" smtClean="0">
                <a:solidFill>
                  <a:srgbClr val="38761D"/>
                </a:solidFill>
                <a:latin typeface="Lato"/>
                <a:ea typeface="Lato"/>
                <a:cs typeface="Lato"/>
                <a:sym typeface="Lato"/>
              </a:rPr>
              <a:t>What is NLP</a:t>
            </a:r>
            <a:endParaRPr lang="en" sz="2800" b="1" dirty="0">
              <a:solidFill>
                <a:srgbClr val="38761D"/>
              </a:solidFill>
              <a:latin typeface="Lato"/>
              <a:ea typeface="Lato"/>
              <a:cs typeface="Lato"/>
              <a:sym typeface="Lato"/>
            </a:endParaRPr>
          </a:p>
        </p:txBody>
      </p:sp>
      <p:sp>
        <p:nvSpPr>
          <p:cNvPr id="7" name="TextBox 6"/>
          <p:cNvSpPr txBox="1"/>
          <p:nvPr/>
        </p:nvSpPr>
        <p:spPr>
          <a:xfrm>
            <a:off x="825038" y="3757952"/>
            <a:ext cx="7859731" cy="982167"/>
          </a:xfrm>
          <a:prstGeom prst="rect">
            <a:avLst/>
          </a:prstGeom>
          <a:noFill/>
        </p:spPr>
        <p:txBody>
          <a:bodyPr wrap="square" lIns="91298" tIns="45644" rIns="91298" bIns="45644" rtlCol="0">
            <a:spAutoFit/>
          </a:bodyPr>
          <a:lstStyle/>
          <a:p>
            <a:pPr marL="11338" marR="4534">
              <a:lnSpc>
                <a:spcPct val="116500"/>
              </a:lnSpc>
              <a:spcBef>
                <a:spcPts val="89"/>
              </a:spcBef>
            </a:pPr>
            <a:r>
              <a:rPr lang="en-US" sz="1200" dirty="0" smtClean="0"/>
              <a:t>NLP is a field of Artificial intelligence that gives the machines the ability to read, understand and derive meaning from Human Language.</a:t>
            </a:r>
            <a:endParaRPr lang="en-IN" sz="1200" dirty="0" smtClean="0"/>
          </a:p>
          <a:p>
            <a:pPr marL="11338" marR="4534">
              <a:lnSpc>
                <a:spcPct val="116500"/>
              </a:lnSpc>
              <a:spcBef>
                <a:spcPts val="89"/>
              </a:spcBef>
            </a:pPr>
            <a:r>
              <a:rPr lang="en-IN" sz="1200" dirty="0" smtClean="0"/>
              <a:t>Study of interaction between computers and human languages  </a:t>
            </a:r>
          </a:p>
          <a:p>
            <a:pPr marL="11338" marR="4534">
              <a:lnSpc>
                <a:spcPct val="116500"/>
              </a:lnSpc>
              <a:spcBef>
                <a:spcPts val="89"/>
              </a:spcBef>
            </a:pPr>
            <a:r>
              <a:rPr lang="en-IN" sz="1200" dirty="0" smtClean="0"/>
              <a:t>NLP = Computer Science + AI + Computational Linguistics</a:t>
            </a:r>
          </a:p>
        </p:txBody>
      </p:sp>
      <p:pic>
        <p:nvPicPr>
          <p:cNvPr id="69635" name="Picture 3"/>
          <p:cNvPicPr>
            <a:picLocks noChangeAspect="1" noChangeArrowheads="1"/>
          </p:cNvPicPr>
          <p:nvPr/>
        </p:nvPicPr>
        <p:blipFill>
          <a:blip r:embed="rId3"/>
          <a:srcRect/>
          <a:stretch>
            <a:fillRect/>
          </a:stretch>
        </p:blipFill>
        <p:spPr bwMode="auto">
          <a:xfrm>
            <a:off x="546083" y="852397"/>
            <a:ext cx="7859727" cy="274983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4" name="object 2"/>
          <p:cNvSpPr txBox="1"/>
          <p:nvPr/>
        </p:nvSpPr>
        <p:spPr>
          <a:xfrm>
            <a:off x="502710" y="149185"/>
            <a:ext cx="4600918" cy="488770"/>
          </a:xfrm>
          <a:prstGeom prst="rect">
            <a:avLst/>
          </a:prstGeom>
          <a:noFill/>
          <a:ln>
            <a:noFill/>
          </a:ln>
        </p:spPr>
        <p:txBody>
          <a:bodyPr spcFirstLastPara="1" wrap="square" lIns="91283" tIns="91283" rIns="91283" bIns="91283" anchor="t" anchorCtr="0">
            <a:noAutofit/>
          </a:bodyPr>
          <a:lstStyle/>
          <a:p>
            <a:pPr marL="11338">
              <a:buClr>
                <a:srgbClr val="38761D"/>
              </a:buClr>
              <a:buSzPts val="2800"/>
            </a:pPr>
            <a:r>
              <a:rPr lang="en-US" sz="2800" b="1" dirty="0" smtClean="0">
                <a:solidFill>
                  <a:srgbClr val="38761D"/>
                </a:solidFill>
                <a:latin typeface="Lato"/>
                <a:ea typeface="Lato"/>
                <a:cs typeface="Lato"/>
                <a:sym typeface="Lato"/>
              </a:rPr>
              <a:t>Why  NLP</a:t>
            </a:r>
            <a:endParaRPr lang="en" sz="2800" b="1" dirty="0">
              <a:solidFill>
                <a:srgbClr val="38761D"/>
              </a:solidFill>
              <a:latin typeface="Lato"/>
              <a:ea typeface="Lato"/>
              <a:cs typeface="Lato"/>
              <a:sym typeface="Lato"/>
            </a:endParaRPr>
          </a:p>
        </p:txBody>
      </p:sp>
      <p:sp>
        <p:nvSpPr>
          <p:cNvPr id="10" name="TextBox 9"/>
          <p:cNvSpPr txBox="1"/>
          <p:nvPr/>
        </p:nvSpPr>
        <p:spPr>
          <a:xfrm>
            <a:off x="250645" y="955126"/>
            <a:ext cx="8112642" cy="1656069"/>
          </a:xfrm>
          <a:prstGeom prst="rect">
            <a:avLst/>
          </a:prstGeom>
          <a:noFill/>
        </p:spPr>
        <p:txBody>
          <a:bodyPr wrap="square" lIns="91298" tIns="45644" rIns="91298" bIns="45644" rtlCol="0">
            <a:spAutoFit/>
          </a:bodyPr>
          <a:lstStyle/>
          <a:p>
            <a:pPr marL="11338" marR="4534">
              <a:lnSpc>
                <a:spcPct val="116500"/>
              </a:lnSpc>
              <a:spcBef>
                <a:spcPts val="89"/>
              </a:spcBef>
              <a:buFont typeface="Wingdings" pitchFamily="2" charset="2"/>
              <a:buChar char="q"/>
            </a:pPr>
            <a:r>
              <a:rPr lang="en-IN" sz="1200" dirty="0" smtClean="0"/>
              <a:t>Research has shown that nearly 80% of data exists as unstructured text data.</a:t>
            </a:r>
          </a:p>
          <a:p>
            <a:pPr marL="11338" marR="4534">
              <a:lnSpc>
                <a:spcPct val="116500"/>
              </a:lnSpc>
              <a:spcBef>
                <a:spcPts val="89"/>
              </a:spcBef>
              <a:buFont typeface="Wingdings" pitchFamily="2" charset="2"/>
              <a:buChar char="q"/>
            </a:pPr>
            <a:endParaRPr lang="en-IN" sz="1200" dirty="0" smtClean="0"/>
          </a:p>
          <a:p>
            <a:pPr marL="11338" marR="4534">
              <a:lnSpc>
                <a:spcPct val="116500"/>
              </a:lnSpc>
              <a:spcBef>
                <a:spcPts val="89"/>
              </a:spcBef>
              <a:buFont typeface="Wingdings" pitchFamily="2" charset="2"/>
              <a:buChar char="q"/>
            </a:pPr>
            <a:r>
              <a:rPr lang="en-IN" sz="1200" dirty="0" smtClean="0"/>
              <a:t>Text analytics is fundamental in order to analyse the wealth of information available on chat transcripts, social media posts, reviews, news feeds etc</a:t>
            </a:r>
          </a:p>
          <a:p>
            <a:pPr marL="11338" marR="4534">
              <a:lnSpc>
                <a:spcPct val="116500"/>
              </a:lnSpc>
              <a:spcBef>
                <a:spcPts val="89"/>
              </a:spcBef>
              <a:buFont typeface="Wingdings" pitchFamily="2" charset="2"/>
              <a:buChar char="q"/>
            </a:pPr>
            <a:endParaRPr lang="en-IN" sz="1200" dirty="0" smtClean="0"/>
          </a:p>
          <a:p>
            <a:pPr marL="11338" marR="4534">
              <a:lnSpc>
                <a:spcPct val="116500"/>
              </a:lnSpc>
              <a:spcBef>
                <a:spcPts val="89"/>
              </a:spcBef>
              <a:buFont typeface="Wingdings" pitchFamily="2" charset="2"/>
              <a:buChar char="q"/>
            </a:pPr>
            <a:r>
              <a:rPr lang="en-IN" sz="1200" dirty="0" smtClean="0"/>
              <a:t>In recent days with the explosion of Big Data there is a large demand for organisations and data scientists to perform information extraction using non-traditional sources of data</a:t>
            </a:r>
            <a:endParaRPr lang="en-IN" sz="1200" dirty="0">
              <a:latin typeface="Calibri" pitchFamily="34" charset="0"/>
            </a:endParaRPr>
          </a:p>
        </p:txBody>
      </p:sp>
      <p:sp>
        <p:nvSpPr>
          <p:cNvPr id="9" name="TextBox 8"/>
          <p:cNvSpPr txBox="1"/>
          <p:nvPr/>
        </p:nvSpPr>
        <p:spPr>
          <a:xfrm>
            <a:off x="297958" y="2702080"/>
            <a:ext cx="3267182" cy="307777"/>
          </a:xfrm>
          <a:prstGeom prst="rect">
            <a:avLst/>
          </a:prstGeom>
          <a:noFill/>
        </p:spPr>
        <p:txBody>
          <a:bodyPr wrap="square" rtlCol="0">
            <a:spAutoFit/>
          </a:bodyPr>
          <a:lstStyle/>
          <a:p>
            <a:r>
              <a:rPr lang="en-IN" b="1" dirty="0" smtClean="0"/>
              <a:t>What is Text Analytics?</a:t>
            </a:r>
            <a:endParaRPr lang="en-IN" dirty="0"/>
          </a:p>
        </p:txBody>
      </p:sp>
      <p:sp>
        <p:nvSpPr>
          <p:cNvPr id="15" name="TextBox 14"/>
          <p:cNvSpPr txBox="1"/>
          <p:nvPr/>
        </p:nvSpPr>
        <p:spPr>
          <a:xfrm>
            <a:off x="318501" y="3113046"/>
            <a:ext cx="5044609" cy="1384995"/>
          </a:xfrm>
          <a:prstGeom prst="rect">
            <a:avLst/>
          </a:prstGeom>
          <a:noFill/>
        </p:spPr>
        <p:txBody>
          <a:bodyPr wrap="square" rtlCol="0">
            <a:spAutoFit/>
          </a:bodyPr>
          <a:lstStyle/>
          <a:p>
            <a:r>
              <a:rPr lang="en-IN" sz="1200" dirty="0" smtClean="0">
                <a:latin typeface="+mn-lt"/>
              </a:rPr>
              <a:t>Text analytics is the process of deriving meaningful information from natural language text </a:t>
            </a:r>
          </a:p>
          <a:p>
            <a:endParaRPr lang="en-IN" sz="1200" dirty="0" smtClean="0">
              <a:latin typeface="+mn-lt"/>
            </a:endParaRPr>
          </a:p>
          <a:p>
            <a:r>
              <a:rPr lang="en-IN" sz="1200" dirty="0" smtClean="0">
                <a:latin typeface="+mn-lt"/>
              </a:rPr>
              <a:t>Until recent years text analytics had to be performed the old fashioned way i.e. eyeballing and manual categorisation of text, which is inefficient and time consuming. </a:t>
            </a:r>
          </a:p>
          <a:p>
            <a:endParaRPr lang="en-IN" sz="1200" dirty="0">
              <a:latin typeface="+mn-lt"/>
            </a:endParaRPr>
          </a:p>
        </p:txBody>
      </p:sp>
      <p:pic>
        <p:nvPicPr>
          <p:cNvPr id="2050" name="Picture 2" descr="Image result for text mining"/>
          <p:cNvPicPr>
            <a:picLocks noChangeAspect="1" noChangeArrowheads="1"/>
          </p:cNvPicPr>
          <p:nvPr/>
        </p:nvPicPr>
        <p:blipFill>
          <a:blip r:embed="rId3"/>
          <a:srcRect/>
          <a:stretch>
            <a:fillRect/>
          </a:stretch>
        </p:blipFill>
        <p:spPr bwMode="auto">
          <a:xfrm>
            <a:off x="5455579" y="2691829"/>
            <a:ext cx="3554858" cy="207538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4" name="object 2"/>
          <p:cNvSpPr txBox="1"/>
          <p:nvPr/>
        </p:nvSpPr>
        <p:spPr>
          <a:xfrm>
            <a:off x="502709" y="149185"/>
            <a:ext cx="7665245" cy="488770"/>
          </a:xfrm>
          <a:prstGeom prst="rect">
            <a:avLst/>
          </a:prstGeom>
          <a:noFill/>
          <a:ln>
            <a:noFill/>
          </a:ln>
        </p:spPr>
        <p:txBody>
          <a:bodyPr spcFirstLastPara="1" wrap="square" lIns="91283" tIns="91283" rIns="91283" bIns="91283" anchor="t" anchorCtr="0">
            <a:noAutofit/>
          </a:bodyPr>
          <a:lstStyle/>
          <a:p>
            <a:pPr marL="11338">
              <a:buClr>
                <a:srgbClr val="38761D"/>
              </a:buClr>
              <a:buSzPts val="2800"/>
            </a:pPr>
            <a:r>
              <a:rPr lang="en-US" sz="2800" b="1" dirty="0" smtClean="0">
                <a:solidFill>
                  <a:srgbClr val="38761D"/>
                </a:solidFill>
                <a:latin typeface="Lato"/>
                <a:ea typeface="Lato"/>
                <a:cs typeface="Lato"/>
                <a:sym typeface="Lato"/>
              </a:rPr>
              <a:t>Basic Structure of NLP Application</a:t>
            </a:r>
            <a:endParaRPr lang="en" sz="2800" b="1" dirty="0">
              <a:solidFill>
                <a:srgbClr val="38761D"/>
              </a:solidFill>
              <a:latin typeface="Lato"/>
              <a:ea typeface="Lato"/>
              <a:cs typeface="Lato"/>
              <a:sym typeface="Lato"/>
            </a:endParaRPr>
          </a:p>
        </p:txBody>
      </p:sp>
      <p:pic>
        <p:nvPicPr>
          <p:cNvPr id="102402" name="Picture 2"/>
          <p:cNvPicPr>
            <a:picLocks noChangeAspect="1" noChangeArrowheads="1"/>
          </p:cNvPicPr>
          <p:nvPr/>
        </p:nvPicPr>
        <p:blipFill>
          <a:blip r:embed="rId3"/>
          <a:srcRect/>
          <a:stretch>
            <a:fillRect/>
          </a:stretch>
        </p:blipFill>
        <p:spPr bwMode="auto">
          <a:xfrm>
            <a:off x="678095" y="996594"/>
            <a:ext cx="8116584" cy="34212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4" name="object 2"/>
          <p:cNvSpPr txBox="1"/>
          <p:nvPr/>
        </p:nvSpPr>
        <p:spPr>
          <a:xfrm>
            <a:off x="502709" y="149185"/>
            <a:ext cx="7665245" cy="488770"/>
          </a:xfrm>
          <a:prstGeom prst="rect">
            <a:avLst/>
          </a:prstGeom>
          <a:noFill/>
          <a:ln>
            <a:noFill/>
          </a:ln>
        </p:spPr>
        <p:txBody>
          <a:bodyPr spcFirstLastPara="1" wrap="square" lIns="91283" tIns="91283" rIns="91283" bIns="91283" anchor="t" anchorCtr="0">
            <a:noAutofit/>
          </a:bodyPr>
          <a:lstStyle/>
          <a:p>
            <a:pPr marL="11338">
              <a:buClr>
                <a:srgbClr val="38761D"/>
              </a:buClr>
              <a:buSzPts val="2800"/>
            </a:pPr>
            <a:r>
              <a:rPr lang="en-US" sz="2800" b="1" dirty="0" smtClean="0">
                <a:solidFill>
                  <a:srgbClr val="38761D"/>
                </a:solidFill>
                <a:latin typeface="Lato"/>
                <a:ea typeface="Lato"/>
                <a:cs typeface="Lato"/>
                <a:sym typeface="Lato"/>
              </a:rPr>
              <a:t>Basic Structure of NLP Application</a:t>
            </a:r>
            <a:endParaRPr lang="en" sz="2800" b="1" dirty="0">
              <a:solidFill>
                <a:srgbClr val="38761D"/>
              </a:solidFill>
              <a:latin typeface="Lato"/>
              <a:ea typeface="Lato"/>
              <a:cs typeface="Lato"/>
              <a:sym typeface="Lato"/>
            </a:endParaRPr>
          </a:p>
        </p:txBody>
      </p:sp>
      <p:pic>
        <p:nvPicPr>
          <p:cNvPr id="124930" name="Picture 2" descr="Image result for Tokenization in NLP"/>
          <p:cNvPicPr>
            <a:picLocks noChangeAspect="1" noChangeArrowheads="1"/>
          </p:cNvPicPr>
          <p:nvPr/>
        </p:nvPicPr>
        <p:blipFill>
          <a:blip r:embed="rId3"/>
          <a:srcRect/>
          <a:stretch>
            <a:fillRect/>
          </a:stretch>
        </p:blipFill>
        <p:spPr bwMode="auto">
          <a:xfrm>
            <a:off x="486828" y="914401"/>
            <a:ext cx="8091377" cy="3647326"/>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333</TotalTime>
  <Words>1460</Words>
  <PresentationFormat>On-screen Show (16:9)</PresentationFormat>
  <Paragraphs>251</Paragraphs>
  <Slides>51</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Lato</vt:lpstr>
      <vt:lpstr>Calibri</vt:lpstr>
      <vt:lpstr>Wingdings</vt:lpstr>
      <vt:lpstr>Simple Light</vt:lpstr>
      <vt:lpstr>Slide 1</vt:lpstr>
      <vt:lpstr>Table of Contents</vt:lpstr>
      <vt:lpstr>Case study- Twitter Data</vt:lpstr>
      <vt:lpstr>Business Problem</vt:lpstr>
      <vt:lpstr>Slide 5</vt:lpstr>
      <vt:lpstr>Slide 6</vt:lpstr>
      <vt:lpstr>Slide 7</vt:lpstr>
      <vt:lpstr>Slide 8</vt:lpstr>
      <vt:lpstr>Slide 9</vt:lpstr>
      <vt:lpstr>Slide 10</vt:lpstr>
      <vt:lpstr>Slide 11</vt:lpstr>
      <vt:lpstr>Slide 12</vt:lpstr>
      <vt:lpstr>Slide 13</vt:lpstr>
      <vt:lpstr>Five general steps in nlp</vt:lpstr>
      <vt:lpstr>Slide 15</vt:lpstr>
      <vt:lpstr>Slide 16</vt:lpstr>
      <vt:lpstr>Slide 17</vt:lpstr>
      <vt:lpstr>Slide 18</vt:lpstr>
      <vt:lpstr>Slide 19</vt:lpstr>
      <vt:lpstr>Slide 20</vt:lpstr>
      <vt:lpstr>Slide 21</vt:lpstr>
      <vt:lpstr>Classical Way: N-Grams</vt:lpstr>
      <vt:lpstr>Slide 23</vt:lpstr>
      <vt:lpstr>Slide 24</vt:lpstr>
      <vt:lpstr>Slide 25</vt:lpstr>
      <vt:lpstr>Slide 26</vt:lpstr>
      <vt:lpstr>Slide 27</vt:lpstr>
      <vt:lpstr>Quiz 1 </vt:lpstr>
      <vt:lpstr>Slide 29</vt:lpstr>
      <vt:lpstr>Slide 30</vt:lpstr>
      <vt:lpstr>Slide 31</vt:lpstr>
      <vt:lpstr>Slide 32</vt:lpstr>
      <vt:lpstr>Quiz 2</vt:lpstr>
      <vt:lpstr>Slide 34</vt:lpstr>
      <vt:lpstr>Feature Representation: Bag of Words</vt:lpstr>
      <vt:lpstr>Slide 36</vt:lpstr>
      <vt:lpstr>Slide 37</vt:lpstr>
      <vt:lpstr>Slide 38</vt:lpstr>
      <vt:lpstr>Quiz 3 </vt:lpstr>
      <vt:lpstr>Slide 40</vt:lpstr>
      <vt:lpstr>Data Import </vt:lpstr>
      <vt:lpstr>Data Cleaning</vt:lpstr>
      <vt:lpstr>Tokenization</vt:lpstr>
      <vt:lpstr>Removal of stop words</vt:lpstr>
      <vt:lpstr>Quiz 4</vt:lpstr>
      <vt:lpstr>Lemmatization/Stemming</vt:lpstr>
      <vt:lpstr>Word cloud</vt:lpstr>
      <vt:lpstr>Word cloud</vt:lpstr>
      <vt:lpstr>Quiz 5 </vt:lpstr>
      <vt:lpstr>Slide 50</vt:lpstr>
      <vt:lpstr>Slide 51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4</cp:revision>
  <dcterms:modified xsi:type="dcterms:W3CDTF">2020-05-17T13:47:47Z</dcterms:modified>
</cp:coreProperties>
</file>