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7" r:id="rId7"/>
    <p:sldId id="271" r:id="rId8"/>
    <p:sldId id="272" r:id="rId9"/>
    <p:sldId id="268" r:id="rId10"/>
    <p:sldId id="273" r:id="rId11"/>
    <p:sldId id="266" r:id="rId12"/>
    <p:sldId id="260" r:id="rId13"/>
  </p:sldIdLst>
  <p:sldSz cx="12192000" cy="6858000"/>
  <p:notesSz cx="6858000" cy="9144000"/>
  <p:embeddedFontLst>
    <p:embeddedFont>
      <p:font typeface="Consolas" panose="020B0609020204030204" pitchFamily="49" charset="0"/>
      <p:regular r:id="rId15"/>
      <p:bold r:id="rId16"/>
      <p:italic r:id="rId17"/>
      <p:boldItalic r:id="rId18"/>
    </p:embeddedFon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FB491BB-E6AA-7BC1-6871-760576136E5E}"/>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ED48787-6B36-AD15-8B0F-AFD8854D1D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3968283-8C1B-67AA-422F-FE0B999BB8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297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CE3422C-B41C-FEA3-4E0A-1150B4BEF7A5}"/>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7D1FD7A2-9D6B-8E9C-0FDB-CEED0CB40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ED33ADD4-4839-A1F0-C53C-944B2C87DA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24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520332C-C149-7BF9-A7F1-89691D08FA1C}"/>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384E8D57-C698-47FF-C999-B6F6DC5B84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EB2B503-E968-3A12-A3FF-D99B5B114B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903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C9EF31D-F729-8511-C695-AB1DB176D354}"/>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B5E6F3E-4911-511F-E5C1-B65CCBD4BA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A4B5E0C-50CC-AA14-B3D0-84A7CB8E91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2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B3EC3CF-A11E-4F73-FF4B-5185AF464550}"/>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1A47B8F3-0EDD-06FD-36F0-66272C54CD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A26A3B03-9BC1-77EF-8D5E-6AEFDD2BCD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9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A37F817-A6D1-7127-6D6C-E45466AA0513}"/>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B5E43734-72C4-29AC-2802-5E27A5E0EA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E279F39-B038-BF55-3BEB-D75BF8ABCD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86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40E17CB-0C6E-1BE2-B748-CED8FE1DC79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F030856-5A28-1786-DF3C-8967B8A08B7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770642CF-3359-A188-D204-537DDD8151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11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5EE89405-929B-965D-A616-A60A43D8EA91}"/>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221FAAA4-36FF-9FF1-1BDC-8030C76ABE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95C1F33-54F2-BAB4-9D4A-6B745777E2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8302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jay-sad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vijaysad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567835" y="3708655"/>
            <a:ext cx="9283667"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dirty="0">
                <a:solidFill>
                  <a:srgbClr val="FF0000"/>
                </a:solidFill>
                <a:latin typeface="Calibri"/>
                <a:ea typeface="Calibri"/>
                <a:cs typeface="Calibri"/>
                <a:sym typeface="Calibri"/>
              </a:rPr>
              <a:t>CODE REFACTORING AND BUG FIXING</a:t>
            </a:r>
            <a:endParaRPr lang="en-US"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F87153A-2599-ABFE-AFD5-3FC56C48B51C}"/>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ED0F85AF-506B-3A68-1BB2-6FCB2E79B9D8}"/>
              </a:ext>
            </a:extLst>
          </p:cNvPr>
          <p:cNvSpPr txBox="1">
            <a:spLocks/>
          </p:cNvSpPr>
          <p:nvPr/>
        </p:nvSpPr>
        <p:spPr>
          <a:xfrm>
            <a:off x="391885" y="270587"/>
            <a:ext cx="8966719"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pPr>
            <a:r>
              <a:rPr lang="en-IN" sz="3200" b="1" dirty="0">
                <a:solidFill>
                  <a:srgbClr val="FF0000"/>
                </a:solidFill>
                <a:latin typeface="Times New Roman" panose="02020603050405020304" pitchFamily="18" charset="0"/>
                <a:cs typeface="Times New Roman" panose="02020603050405020304" pitchFamily="18" charset="0"/>
              </a:rPr>
              <a:t>Extra Sample Output:</a:t>
            </a:r>
          </a:p>
        </p:txBody>
      </p:sp>
      <p:sp>
        <p:nvSpPr>
          <p:cNvPr id="11" name="TextBox 10">
            <a:extLst>
              <a:ext uri="{FF2B5EF4-FFF2-40B4-BE49-F238E27FC236}">
                <a16:creationId xmlns:a16="http://schemas.microsoft.com/office/drawing/2014/main" id="{2AAEAD10-3F8E-87B4-C485-CED1E35ED8FC}"/>
              </a:ext>
            </a:extLst>
          </p:cNvPr>
          <p:cNvSpPr txBox="1"/>
          <p:nvPr/>
        </p:nvSpPr>
        <p:spPr>
          <a:xfrm>
            <a:off x="7225321" y="989254"/>
            <a:ext cx="3965410" cy="707886"/>
          </a:xfrm>
          <a:prstGeom prst="rect">
            <a:avLst/>
          </a:prstGeom>
          <a:noFill/>
        </p:spPr>
        <p:txBody>
          <a:bodyPr wrap="square" rtlCol="0">
            <a:spAutoFit/>
          </a:bodyPr>
          <a:lstStyle/>
          <a:p>
            <a:r>
              <a:rPr lang="en-US" sz="2000" dirty="0"/>
              <a:t>Beautification after using CSS for the file.</a:t>
            </a:r>
            <a:endParaRPr lang="en-IN" sz="2000" dirty="0"/>
          </a:p>
        </p:txBody>
      </p:sp>
      <p:pic>
        <p:nvPicPr>
          <p:cNvPr id="4" name="Picture 3">
            <a:extLst>
              <a:ext uri="{FF2B5EF4-FFF2-40B4-BE49-F238E27FC236}">
                <a16:creationId xmlns:a16="http://schemas.microsoft.com/office/drawing/2014/main" id="{3D9FAC98-8E39-6DF8-FE8A-A5BC5F9D3866}"/>
              </a:ext>
            </a:extLst>
          </p:cNvPr>
          <p:cNvPicPr>
            <a:picLocks noChangeAspect="1"/>
          </p:cNvPicPr>
          <p:nvPr/>
        </p:nvPicPr>
        <p:blipFill>
          <a:blip r:embed="rId3"/>
          <a:stretch>
            <a:fillRect/>
          </a:stretch>
        </p:blipFill>
        <p:spPr>
          <a:xfrm>
            <a:off x="391886" y="989254"/>
            <a:ext cx="6385566" cy="5234834"/>
          </a:xfrm>
          <a:prstGeom prst="rect">
            <a:avLst/>
          </a:prstGeom>
        </p:spPr>
      </p:pic>
    </p:spTree>
    <p:extLst>
      <p:ext uri="{BB962C8B-B14F-4D97-AF65-F5344CB8AC3E}">
        <p14:creationId xmlns:p14="http://schemas.microsoft.com/office/powerpoint/2010/main" val="263763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69584A-5AA4-A01B-2108-44E49AD69FAF}"/>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1ECF88C-A1D2-1070-6619-7548C1E3511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rPr>
              <a:t>Conclusion : </a:t>
            </a:r>
          </a:p>
        </p:txBody>
      </p:sp>
      <p:sp>
        <p:nvSpPr>
          <p:cNvPr id="4" name="TextBox 3">
            <a:extLst>
              <a:ext uri="{FF2B5EF4-FFF2-40B4-BE49-F238E27FC236}">
                <a16:creationId xmlns:a16="http://schemas.microsoft.com/office/drawing/2014/main" id="{C3CBA1B8-49D0-ECBE-6752-38F3F31963D9}"/>
              </a:ext>
            </a:extLst>
          </p:cNvPr>
          <p:cNvSpPr txBox="1"/>
          <p:nvPr/>
        </p:nvSpPr>
        <p:spPr>
          <a:xfrm>
            <a:off x="391886" y="989254"/>
            <a:ext cx="10627568" cy="3785652"/>
          </a:xfrm>
          <a:prstGeom prst="rect">
            <a:avLst/>
          </a:prstGeom>
          <a:noFill/>
        </p:spPr>
        <p:txBody>
          <a:bodyPr wrap="square" rtlCol="0">
            <a:spAutoFit/>
          </a:bodyPr>
          <a:lstStyle/>
          <a:p>
            <a:r>
              <a:rPr lang="en-US" sz="2000" dirty="0"/>
              <a:t>The note-taking app had some problems(bugs) that stopped it from working the way we expected it to. So we have fixed those issues by refactoring and fixing the code and making it better.</a:t>
            </a:r>
          </a:p>
          <a:p>
            <a:endParaRPr lang="en-US" sz="2000" dirty="0"/>
          </a:p>
          <a:p>
            <a:r>
              <a:rPr lang="en-US" sz="2000" dirty="0"/>
              <a:t>Here are the key things to conclude:</a:t>
            </a:r>
          </a:p>
          <a:p>
            <a:pPr marL="342900" indent="-342900">
              <a:buFont typeface="Arial" panose="020B0604020202020204" pitchFamily="34" charset="0"/>
              <a:buChar char="•"/>
            </a:pPr>
            <a:r>
              <a:rPr lang="en-US" sz="2000" dirty="0"/>
              <a:t>We found and fixed three main problems: getting the data from wrong source, missing details in the attributes like action, methods, etc. and adding notes when we didn't need to.</a:t>
            </a:r>
          </a:p>
          <a:p>
            <a:pPr marL="342900" indent="-342900">
              <a:buFont typeface="Arial" panose="020B0604020202020204" pitchFamily="34" charset="0"/>
              <a:buChar char="•"/>
            </a:pPr>
            <a:r>
              <a:rPr lang="en-US" sz="2000" dirty="0"/>
              <a:t>We have made changes to both the Flask code and the HTML code to resolve these issues.</a:t>
            </a:r>
          </a:p>
          <a:p>
            <a:pPr marL="342900" indent="-342900">
              <a:buFont typeface="Arial" panose="020B0604020202020204" pitchFamily="34" charset="0"/>
              <a:buChar char="•"/>
            </a:pPr>
            <a:r>
              <a:rPr lang="en-US" sz="2000" dirty="0"/>
              <a:t>Now, the app works well. It can take notes from users and show them on the page correctly.</a:t>
            </a:r>
            <a:endParaRPr lang="en-IN" sz="2000" dirty="0"/>
          </a:p>
        </p:txBody>
      </p:sp>
    </p:spTree>
    <p:extLst>
      <p:ext uri="{BB962C8B-B14F-4D97-AF65-F5344CB8AC3E}">
        <p14:creationId xmlns:p14="http://schemas.microsoft.com/office/powerpoint/2010/main" val="241693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AB64976-4C57-ED66-2CBD-71415333AD7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A0A8FAFE-40F1-4AFF-DA1D-82A9B7D6C1A9}"/>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6B7933FC-54B4-7695-FCEF-331824DFB21F}"/>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182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976980" cy="19389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Wingdings" panose="05000000000000000000" pitchFamily="2" charset="2"/>
              <a:buChar char="Ø"/>
            </a:pPr>
            <a:r>
              <a:rPr lang="en-IN"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Vijay sada</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B-tech in Electronics and Communications Engineering.</a:t>
            </a:r>
            <a:endParaRPr lang="en-US" sz="24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Fresher</a:t>
            </a: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LinkedIn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3"/>
              </a:rPr>
              <a:t>https://www.linkedin.com/in/vijay-sada/</a:t>
            </a:r>
            <a:endPar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GitHub - </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https://github.com/vijaysada</a:t>
            </a:r>
            <a:r>
              <a:rPr lang="en-US" sz="24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p>
        </p:txBody>
      </p:sp>
      <p:sp>
        <p:nvSpPr>
          <p:cNvPr id="105" name="Google Shape;105;p3"/>
          <p:cNvSpPr txBox="1"/>
          <p:nvPr/>
        </p:nvSpPr>
        <p:spPr>
          <a:xfrm>
            <a:off x="399664" y="46320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95084" y="3213296"/>
            <a:ext cx="10515600" cy="53487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591027" y="3837992"/>
            <a:ext cx="11016254" cy="2351396"/>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Identifying The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Debug And Document Bugs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Refactor The Code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Summarize</a:t>
            </a:r>
          </a:p>
        </p:txBody>
      </p:sp>
      <p:sp>
        <p:nvSpPr>
          <p:cNvPr id="2" name="Google Shape;110;p4">
            <a:extLst>
              <a:ext uri="{FF2B5EF4-FFF2-40B4-BE49-F238E27FC236}">
                <a16:creationId xmlns:a16="http://schemas.microsoft.com/office/drawing/2014/main" id="{A97138A3-0BAC-1DAF-6DD5-A4B2B6204899}"/>
              </a:ext>
            </a:extLst>
          </p:cNvPr>
          <p:cNvSpPr txBox="1">
            <a:spLocks/>
          </p:cNvSpPr>
          <p:nvPr/>
        </p:nvSpPr>
        <p:spPr>
          <a:xfrm>
            <a:off x="395084" y="469642"/>
            <a:ext cx="10515600" cy="46674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Aim : </a:t>
            </a:r>
          </a:p>
        </p:txBody>
      </p:sp>
      <p:sp>
        <p:nvSpPr>
          <p:cNvPr id="3" name="Google Shape;111;p4">
            <a:extLst>
              <a:ext uri="{FF2B5EF4-FFF2-40B4-BE49-F238E27FC236}">
                <a16:creationId xmlns:a16="http://schemas.microsoft.com/office/drawing/2014/main" id="{12DFF156-FB25-BB75-FC68-F7C27B2B8A41}"/>
              </a:ext>
            </a:extLst>
          </p:cNvPr>
          <p:cNvSpPr txBox="1">
            <a:spLocks/>
          </p:cNvSpPr>
          <p:nvPr/>
        </p:nvSpPr>
        <p:spPr>
          <a:xfrm>
            <a:off x="591026" y="992285"/>
            <a:ext cx="11016255" cy="5817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Develop A Note Taking Application Using Python, Flask, And HTML.</a:t>
            </a:r>
          </a:p>
        </p:txBody>
      </p:sp>
      <p:sp>
        <p:nvSpPr>
          <p:cNvPr id="4" name="Google Shape;110;p4">
            <a:extLst>
              <a:ext uri="{FF2B5EF4-FFF2-40B4-BE49-F238E27FC236}">
                <a16:creationId xmlns:a16="http://schemas.microsoft.com/office/drawing/2014/main" id="{39BA273F-C731-929C-AA28-6B95E348244B}"/>
              </a:ext>
            </a:extLst>
          </p:cNvPr>
          <p:cNvSpPr txBox="1">
            <a:spLocks/>
          </p:cNvSpPr>
          <p:nvPr/>
        </p:nvSpPr>
        <p:spPr>
          <a:xfrm>
            <a:off x="395084" y="1807402"/>
            <a:ext cx="10515600" cy="5348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FF0000"/>
              </a:buClr>
              <a:buSzPts val="4400"/>
            </a:pPr>
            <a:r>
              <a:rPr lang="en-IN" sz="4000" b="1" dirty="0">
                <a:solidFill>
                  <a:srgbClr val="FF0000"/>
                </a:solidFill>
                <a:latin typeface="Times New Roman" panose="02020603050405020304" pitchFamily="18" charset="0"/>
                <a:cs typeface="Times New Roman" panose="02020603050405020304" pitchFamily="18" charset="0"/>
              </a:rPr>
              <a:t>Objective : </a:t>
            </a:r>
          </a:p>
        </p:txBody>
      </p:sp>
      <p:sp>
        <p:nvSpPr>
          <p:cNvPr id="5" name="Google Shape;111;p4">
            <a:extLst>
              <a:ext uri="{FF2B5EF4-FFF2-40B4-BE49-F238E27FC236}">
                <a16:creationId xmlns:a16="http://schemas.microsoft.com/office/drawing/2014/main" id="{3C8670EC-2190-8635-F4B1-9629C3193997}"/>
              </a:ext>
            </a:extLst>
          </p:cNvPr>
          <p:cNvSpPr txBox="1">
            <a:spLocks/>
          </p:cNvSpPr>
          <p:nvPr/>
        </p:nvSpPr>
        <p:spPr>
          <a:xfrm>
            <a:off x="591027" y="2401183"/>
            <a:ext cx="11016254" cy="5817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 Fix The Existing Codebase And Make The Application Work As Intended.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Google Shape;110;p4">
            <a:extLst>
              <a:ext uri="{FF2B5EF4-FFF2-40B4-BE49-F238E27FC236}">
                <a16:creationId xmlns:a16="http://schemas.microsoft.com/office/drawing/2014/main" id="{C351F8F5-80EA-A10E-EC5F-3C0EC227B6F1}"/>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Initial Code Snippets</a:t>
            </a:r>
          </a:p>
        </p:txBody>
      </p:sp>
      <p:pic>
        <p:nvPicPr>
          <p:cNvPr id="4" name="Picture 3">
            <a:extLst>
              <a:ext uri="{FF2B5EF4-FFF2-40B4-BE49-F238E27FC236}">
                <a16:creationId xmlns:a16="http://schemas.microsoft.com/office/drawing/2014/main" id="{7EAF77C5-EB49-D8B1-2323-3DEC3099E8C2}"/>
              </a:ext>
            </a:extLst>
          </p:cNvPr>
          <p:cNvPicPr>
            <a:picLocks noChangeAspect="1"/>
          </p:cNvPicPr>
          <p:nvPr/>
        </p:nvPicPr>
        <p:blipFill>
          <a:blip r:embed="rId3"/>
          <a:stretch>
            <a:fillRect/>
          </a:stretch>
        </p:blipFill>
        <p:spPr>
          <a:xfrm>
            <a:off x="697302" y="1492898"/>
            <a:ext cx="4160881" cy="4671465"/>
          </a:xfrm>
          <a:prstGeom prst="rect">
            <a:avLst/>
          </a:prstGeom>
        </p:spPr>
      </p:pic>
      <p:pic>
        <p:nvPicPr>
          <p:cNvPr id="6" name="Picture 5">
            <a:extLst>
              <a:ext uri="{FF2B5EF4-FFF2-40B4-BE49-F238E27FC236}">
                <a16:creationId xmlns:a16="http://schemas.microsoft.com/office/drawing/2014/main" id="{F69113AD-004E-9F6C-1327-2B7CA9397146}"/>
              </a:ext>
            </a:extLst>
          </p:cNvPr>
          <p:cNvPicPr>
            <a:picLocks noChangeAspect="1"/>
          </p:cNvPicPr>
          <p:nvPr/>
        </p:nvPicPr>
        <p:blipFill>
          <a:blip r:embed="rId4"/>
          <a:stretch>
            <a:fillRect/>
          </a:stretch>
        </p:blipFill>
        <p:spPr>
          <a:xfrm>
            <a:off x="6096000" y="1492898"/>
            <a:ext cx="5654530" cy="4694327"/>
          </a:xfrm>
          <a:prstGeom prst="rect">
            <a:avLst/>
          </a:prstGeom>
        </p:spPr>
      </p:pic>
      <p:sp>
        <p:nvSpPr>
          <p:cNvPr id="7" name="Google Shape;110;p4">
            <a:extLst>
              <a:ext uri="{FF2B5EF4-FFF2-40B4-BE49-F238E27FC236}">
                <a16:creationId xmlns:a16="http://schemas.microsoft.com/office/drawing/2014/main" id="{B3A3FDC6-8242-D5C2-7916-57E7B9A0B5C4}"/>
              </a:ext>
            </a:extLst>
          </p:cNvPr>
          <p:cNvSpPr txBox="1">
            <a:spLocks/>
          </p:cNvSpPr>
          <p:nvPr/>
        </p:nvSpPr>
        <p:spPr>
          <a:xfrm>
            <a:off x="697301" y="989254"/>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5EBA3979-A26D-9404-2CF4-67E9C0E58022}"/>
              </a:ext>
            </a:extLst>
          </p:cNvPr>
          <p:cNvSpPr txBox="1">
            <a:spLocks/>
          </p:cNvSpPr>
          <p:nvPr/>
        </p:nvSpPr>
        <p:spPr>
          <a:xfrm>
            <a:off x="6096000" y="975258"/>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7D3D2E4-CEF3-2018-F1AE-F7185653D041}"/>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F3D0F5C0-A7A0-E4C7-A8C5-C97928CCF81D}"/>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pic>
        <p:nvPicPr>
          <p:cNvPr id="5" name="Picture 4">
            <a:extLst>
              <a:ext uri="{FF2B5EF4-FFF2-40B4-BE49-F238E27FC236}">
                <a16:creationId xmlns:a16="http://schemas.microsoft.com/office/drawing/2014/main" id="{70C21AAD-9B13-66C9-96CC-4F53732812D4}"/>
              </a:ext>
            </a:extLst>
          </p:cNvPr>
          <p:cNvPicPr>
            <a:picLocks noChangeAspect="1"/>
          </p:cNvPicPr>
          <p:nvPr/>
        </p:nvPicPr>
        <p:blipFill>
          <a:blip r:embed="rId3"/>
          <a:stretch>
            <a:fillRect/>
          </a:stretch>
        </p:blipFill>
        <p:spPr>
          <a:xfrm>
            <a:off x="5633515" y="1143104"/>
            <a:ext cx="5861184" cy="4956523"/>
          </a:xfrm>
          <a:prstGeom prst="rect">
            <a:avLst/>
          </a:prstGeom>
        </p:spPr>
      </p:pic>
      <p:sp>
        <p:nvSpPr>
          <p:cNvPr id="7" name="Google Shape;110;p4">
            <a:extLst>
              <a:ext uri="{FF2B5EF4-FFF2-40B4-BE49-F238E27FC236}">
                <a16:creationId xmlns:a16="http://schemas.microsoft.com/office/drawing/2014/main" id="{38507F87-949E-DC10-4429-B73B4643060B}"/>
              </a:ext>
            </a:extLst>
          </p:cNvPr>
          <p:cNvSpPr txBox="1">
            <a:spLocks/>
          </p:cNvSpPr>
          <p:nvPr/>
        </p:nvSpPr>
        <p:spPr>
          <a:xfrm>
            <a:off x="697301" y="1567952"/>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1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got the `</a:t>
            </a:r>
            <a:r>
              <a:rPr lang="en-IN" sz="1600" b="1" u="sng" dirty="0">
                <a:solidFill>
                  <a:schemeClr val="tx1"/>
                </a:solidFill>
                <a:latin typeface="Times New Roman" panose="02020603050405020304" pitchFamily="18" charset="0"/>
                <a:cs typeface="Times New Roman" panose="02020603050405020304" pitchFamily="18" charset="0"/>
              </a:rPr>
              <a:t>Method Not Allowed</a:t>
            </a:r>
            <a:r>
              <a:rPr lang="en-IN" sz="1600" dirty="0">
                <a:solidFill>
                  <a:schemeClr val="tx1"/>
                </a:solidFill>
                <a:latin typeface="Times New Roman" panose="02020603050405020304" pitchFamily="18" charset="0"/>
                <a:cs typeface="Times New Roman" panose="02020603050405020304" pitchFamily="18" charset="0"/>
              </a:rPr>
              <a:t>` message because of the methods declared is only “POST” </a:t>
            </a:r>
          </a:p>
        </p:txBody>
      </p:sp>
      <p:sp>
        <p:nvSpPr>
          <p:cNvPr id="10" name="Google Shape;110;p4">
            <a:extLst>
              <a:ext uri="{FF2B5EF4-FFF2-40B4-BE49-F238E27FC236}">
                <a16:creationId xmlns:a16="http://schemas.microsoft.com/office/drawing/2014/main" id="{16CEF6BE-A35E-DD76-2D8A-427258E24591}"/>
              </a:ext>
            </a:extLst>
          </p:cNvPr>
          <p:cNvSpPr txBox="1">
            <a:spLocks/>
          </p:cNvSpPr>
          <p:nvPr/>
        </p:nvSpPr>
        <p:spPr>
          <a:xfrm>
            <a:off x="697301" y="3253929"/>
            <a:ext cx="4160882"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”GET” statement inside the methods attribute.</a:t>
            </a:r>
          </a:p>
        </p:txBody>
      </p:sp>
      <p:sp>
        <p:nvSpPr>
          <p:cNvPr id="12" name="TextBox 11">
            <a:extLst>
              <a:ext uri="{FF2B5EF4-FFF2-40B4-BE49-F238E27FC236}">
                <a16:creationId xmlns:a16="http://schemas.microsoft.com/office/drawing/2014/main" id="{5CDF198B-8A1A-9739-5629-5F80AE380D9F}"/>
              </a:ext>
            </a:extLst>
          </p:cNvPr>
          <p:cNvSpPr txBox="1"/>
          <p:nvPr/>
        </p:nvSpPr>
        <p:spPr>
          <a:xfrm>
            <a:off x="697301" y="4767803"/>
            <a:ext cx="6097554" cy="307777"/>
          </a:xfrm>
          <a:prstGeom prst="rect">
            <a:avLst/>
          </a:prstGeom>
          <a:noFill/>
        </p:spPr>
        <p:txBody>
          <a:bodyPr wrap="square">
            <a:spAutoFit/>
          </a:bodyPr>
          <a:lstStyle/>
          <a:p>
            <a:r>
              <a:rPr lang="en-US" b="0" dirty="0">
                <a:solidFill>
                  <a:srgbClr val="DCDCAA"/>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app</a:t>
            </a:r>
            <a:r>
              <a:rPr lang="en-US" b="0" dirty="0">
                <a:solidFill>
                  <a:srgbClr val="DCDCAA"/>
                </a:solidFill>
                <a:effectLst/>
                <a:highlight>
                  <a:srgbClr val="000000"/>
                </a:highlight>
                <a:latin typeface="Consolas" panose="020B0609020204030204" pitchFamily="49" charset="0"/>
              </a:rPr>
              <a:t>.route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methods</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'GET'</a:t>
            </a:r>
            <a:r>
              <a:rPr lang="en-US" b="0" dirty="0">
                <a:solidFill>
                  <a:srgbClr val="CCCCCC"/>
                </a:solidFill>
                <a:effectLst/>
                <a:highlight>
                  <a:srgbClr val="000000"/>
                </a:highlight>
                <a:latin typeface="Consolas" panose="020B0609020204030204" pitchFamily="49" charset="0"/>
              </a:rPr>
              <a:t>])</a:t>
            </a:r>
          </a:p>
        </p:txBody>
      </p:sp>
      <p:sp>
        <p:nvSpPr>
          <p:cNvPr id="14" name="TextBox 13">
            <a:extLst>
              <a:ext uri="{FF2B5EF4-FFF2-40B4-BE49-F238E27FC236}">
                <a16:creationId xmlns:a16="http://schemas.microsoft.com/office/drawing/2014/main" id="{E1FB09B0-9D5F-B548-5565-2D120497E496}"/>
              </a:ext>
            </a:extLst>
          </p:cNvPr>
          <p:cNvSpPr txBox="1"/>
          <p:nvPr/>
        </p:nvSpPr>
        <p:spPr>
          <a:xfrm>
            <a:off x="697301" y="3013989"/>
            <a:ext cx="6097554" cy="307777"/>
          </a:xfrm>
          <a:prstGeom prst="rect">
            <a:avLst/>
          </a:prstGeom>
          <a:noFill/>
        </p:spPr>
        <p:txBody>
          <a:bodyPr wrap="square">
            <a:spAutoFit/>
          </a:bodyPr>
          <a:lstStyle/>
          <a:p>
            <a:r>
              <a:rPr lang="en-IN" b="0" dirty="0">
                <a:solidFill>
                  <a:srgbClr val="DCDCAA"/>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app</a:t>
            </a:r>
            <a:r>
              <a:rPr lang="en-IN" b="0" dirty="0">
                <a:solidFill>
                  <a:srgbClr val="DCDCAA"/>
                </a:solidFill>
                <a:effectLst/>
                <a:highlight>
                  <a:srgbClr val="000000"/>
                </a:highlight>
                <a:latin typeface="Consolas" panose="020B0609020204030204" pitchFamily="49" charset="0"/>
              </a:rPr>
              <a:t>.route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methods</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"POST"</a:t>
            </a:r>
            <a:r>
              <a:rPr lang="en-IN" b="0" dirty="0">
                <a:solidFill>
                  <a:srgbClr val="CCCCCC"/>
                </a:solidFill>
                <a:effectLst/>
                <a:highlight>
                  <a:srgbClr val="000000"/>
                </a:highlight>
                <a:latin typeface="Consolas" panose="020B0609020204030204" pitchFamily="49" charset="0"/>
              </a:rPr>
              <a:t>])</a:t>
            </a:r>
          </a:p>
        </p:txBody>
      </p:sp>
      <p:sp>
        <p:nvSpPr>
          <p:cNvPr id="15" name="Google Shape;110;p4">
            <a:extLst>
              <a:ext uri="{FF2B5EF4-FFF2-40B4-BE49-F238E27FC236}">
                <a16:creationId xmlns:a16="http://schemas.microsoft.com/office/drawing/2014/main" id="{605A5E09-BE24-1742-6E9D-F17AA9D23BDD}"/>
              </a:ext>
            </a:extLst>
          </p:cNvPr>
          <p:cNvSpPr txBox="1">
            <a:spLocks/>
          </p:cNvSpPr>
          <p:nvPr/>
        </p:nvSpPr>
        <p:spPr>
          <a:xfrm>
            <a:off x="5633515" y="671803"/>
            <a:ext cx="4160882" cy="47130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Error Snippet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6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C752F63-585D-64C5-896F-ACC878966252}"/>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A86F541D-0DD2-E31F-A416-B1A9987637A1}"/>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C131DF7D-6C5C-363D-91A6-4CF2EBAB696E}"/>
              </a:ext>
            </a:extLst>
          </p:cNvPr>
          <p:cNvSpPr txBox="1">
            <a:spLocks/>
          </p:cNvSpPr>
          <p:nvPr/>
        </p:nvSpPr>
        <p:spPr>
          <a:xfrm>
            <a:off x="697299" y="989256"/>
            <a:ext cx="10340813" cy="111162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2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As there are multiple methods declared in the same route. When the “GET” method is requested the input gets appended to notes which is an unintended behaviour as we don’t want that to happen. </a:t>
            </a:r>
          </a:p>
        </p:txBody>
      </p:sp>
      <p:sp>
        <p:nvSpPr>
          <p:cNvPr id="10" name="Google Shape;110;p4">
            <a:extLst>
              <a:ext uri="{FF2B5EF4-FFF2-40B4-BE49-F238E27FC236}">
                <a16:creationId xmlns:a16="http://schemas.microsoft.com/office/drawing/2014/main" id="{AA0F7ADB-BD38-66BE-F35A-5C57E3466BB5}"/>
              </a:ext>
            </a:extLst>
          </p:cNvPr>
          <p:cNvSpPr txBox="1">
            <a:spLocks/>
          </p:cNvSpPr>
          <p:nvPr/>
        </p:nvSpPr>
        <p:spPr>
          <a:xfrm>
            <a:off x="697299" y="3188501"/>
            <a:ext cx="10340814" cy="116955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So we can improve the code by adding the if clause with the condition of checking if method = “POST” to perform the required set of action. And as we want to get the data from the “</a:t>
            </a:r>
            <a:r>
              <a:rPr lang="en-IN" sz="1600" b="1" dirty="0">
                <a:solidFill>
                  <a:schemeClr val="tx1"/>
                </a:solidFill>
                <a:latin typeface="Times New Roman" panose="02020603050405020304" pitchFamily="18" charset="0"/>
                <a:cs typeface="Times New Roman" panose="02020603050405020304" pitchFamily="18" charset="0"/>
              </a:rPr>
              <a:t>form</a:t>
            </a:r>
            <a:r>
              <a:rPr lang="en-IN" sz="1600" dirty="0">
                <a:solidFill>
                  <a:schemeClr val="tx1"/>
                </a:solidFill>
                <a:latin typeface="Times New Roman" panose="02020603050405020304" pitchFamily="18" charset="0"/>
                <a:cs typeface="Times New Roman" panose="02020603050405020304" pitchFamily="18" charset="0"/>
              </a:rPr>
              <a:t>” tag in HTML we need to change the request.</a:t>
            </a:r>
          </a:p>
        </p:txBody>
      </p:sp>
      <p:sp>
        <p:nvSpPr>
          <p:cNvPr id="12" name="TextBox 11">
            <a:extLst>
              <a:ext uri="{FF2B5EF4-FFF2-40B4-BE49-F238E27FC236}">
                <a16:creationId xmlns:a16="http://schemas.microsoft.com/office/drawing/2014/main" id="{E74BD451-F809-1831-6863-54F2BBED0125}"/>
              </a:ext>
            </a:extLst>
          </p:cNvPr>
          <p:cNvSpPr txBox="1"/>
          <p:nvPr/>
        </p:nvSpPr>
        <p:spPr>
          <a:xfrm>
            <a:off x="697301" y="4391305"/>
            <a:ext cx="7653597" cy="1169551"/>
          </a:xfrm>
          <a:prstGeom prst="rect">
            <a:avLst/>
          </a:prstGeom>
          <a:noFill/>
        </p:spPr>
        <p:txBody>
          <a:bodyPr wrap="square">
            <a:spAutoFit/>
          </a:bodyPr>
          <a:lstStyle/>
          <a:p>
            <a:r>
              <a:rPr lang="en-US" b="0" dirty="0">
                <a:solidFill>
                  <a:srgbClr val="569CD6"/>
                </a:solidFill>
                <a:effectLst/>
                <a:highlight>
                  <a:srgbClr val="000000"/>
                </a:highlight>
                <a:latin typeface="Consolas" panose="020B0609020204030204" pitchFamily="49" charset="0"/>
              </a:rPr>
              <a:t>def</a:t>
            </a:r>
            <a:r>
              <a:rPr lang="en-US" b="0" dirty="0">
                <a:solidFill>
                  <a:srgbClr val="CCCCCC"/>
                </a:solidFill>
                <a:effectLst/>
                <a:highlight>
                  <a:srgbClr val="000000"/>
                </a:highlight>
                <a:latin typeface="Consolas" panose="020B0609020204030204" pitchFamily="49" charset="0"/>
              </a:rPr>
              <a:t> </a:t>
            </a:r>
            <a:r>
              <a:rPr lang="en-US" b="0" dirty="0">
                <a:solidFill>
                  <a:srgbClr val="DCDCAA"/>
                </a:solidFill>
                <a:effectLst/>
                <a:highlight>
                  <a:srgbClr val="000000"/>
                </a:highlight>
                <a:latin typeface="Consolas" panose="020B0609020204030204" pitchFamily="49" charset="0"/>
              </a:rPr>
              <a:t>index</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if</a:t>
            </a:r>
            <a:r>
              <a:rPr lang="en-US" b="0" dirty="0">
                <a:solidFill>
                  <a:srgbClr val="CCCCCC"/>
                </a:solidFill>
                <a:effectLst/>
                <a:highlight>
                  <a:srgbClr val="000000"/>
                </a:highlight>
                <a:latin typeface="Consolas" panose="020B0609020204030204" pitchFamily="49" charset="0"/>
              </a:rPr>
              <a:t> </a:t>
            </a:r>
            <a:r>
              <a:rPr lang="en-US" b="0" dirty="0" err="1">
                <a:solidFill>
                  <a:srgbClr val="CCCCCC"/>
                </a:solidFill>
                <a:effectLst/>
                <a:highlight>
                  <a:srgbClr val="000000"/>
                </a:highlight>
                <a:latin typeface="Consolas" panose="020B0609020204030204" pitchFamily="49" charset="0"/>
              </a:rPr>
              <a:t>request.method</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"POST"</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CCCCCC"/>
                </a:solidFill>
                <a:effectLst/>
                <a:highlight>
                  <a:srgbClr val="000000"/>
                </a:highlight>
                <a:latin typeface="Consolas" panose="020B0609020204030204" pitchFamily="49" charset="0"/>
              </a:rPr>
              <a:t>request.form.get</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notes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append</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a:t>
            </a:r>
          </a:p>
          <a:p>
            <a:r>
              <a:rPr lang="en-US" b="0" dirty="0">
                <a:solidFill>
                  <a:srgbClr val="CCCCCC"/>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return</a:t>
            </a:r>
            <a:r>
              <a:rPr lang="en-US" b="0" dirty="0">
                <a:solidFill>
                  <a:srgbClr val="CCCCCC"/>
                </a:solidFill>
                <a:effectLst/>
                <a:highlight>
                  <a:srgbClr val="000000"/>
                </a:highlight>
                <a:latin typeface="Consolas" panose="020B0609020204030204" pitchFamily="49" charset="0"/>
              </a:rPr>
              <a:t> </a:t>
            </a:r>
            <a:r>
              <a:rPr lang="en-US" b="0" dirty="0" err="1">
                <a:solidFill>
                  <a:srgbClr val="CCCCCC"/>
                </a:solidFill>
                <a:effectLst/>
                <a:highlight>
                  <a:srgbClr val="000000"/>
                </a:highlight>
                <a:latin typeface="Consolas" panose="020B0609020204030204" pitchFamily="49" charset="0"/>
              </a:rPr>
              <a:t>render_template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"home.html"</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notes</a:t>
            </a:r>
            <a:r>
              <a:rPr lang="en-US" b="0" dirty="0">
                <a:solidFill>
                  <a:srgbClr val="D4D4D4"/>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notes</a:t>
            </a:r>
            <a:r>
              <a:rPr lang="en-US" b="0" dirty="0">
                <a:solidFill>
                  <a:srgbClr val="CCCCCC"/>
                </a:solidFill>
                <a:effectLst/>
                <a:highlight>
                  <a:srgbClr val="000000"/>
                </a:highlight>
                <a:latin typeface="Consolas" panose="020B0609020204030204" pitchFamily="49" charset="0"/>
              </a:rPr>
              <a:t>)</a:t>
            </a:r>
          </a:p>
        </p:txBody>
      </p:sp>
      <p:sp>
        <p:nvSpPr>
          <p:cNvPr id="14" name="TextBox 13">
            <a:extLst>
              <a:ext uri="{FF2B5EF4-FFF2-40B4-BE49-F238E27FC236}">
                <a16:creationId xmlns:a16="http://schemas.microsoft.com/office/drawing/2014/main" id="{909589CD-4A94-1BC9-4468-43F4A25F2B41}"/>
              </a:ext>
            </a:extLst>
          </p:cNvPr>
          <p:cNvSpPr txBox="1"/>
          <p:nvPr/>
        </p:nvSpPr>
        <p:spPr>
          <a:xfrm>
            <a:off x="697301" y="2134135"/>
            <a:ext cx="7653597" cy="954107"/>
          </a:xfrm>
          <a:prstGeom prst="rect">
            <a:avLst/>
          </a:prstGeom>
          <a:noFill/>
        </p:spPr>
        <p:txBody>
          <a:bodyPr wrap="square">
            <a:spAutoFit/>
          </a:bodyPr>
          <a:lstStyle/>
          <a:p>
            <a:r>
              <a:rPr lang="en-IN" b="0" dirty="0">
                <a:solidFill>
                  <a:srgbClr val="569CD6"/>
                </a:solidFill>
                <a:effectLst/>
                <a:highlight>
                  <a:srgbClr val="000000"/>
                </a:highlight>
                <a:latin typeface="Consolas" panose="020B0609020204030204" pitchFamily="49" charset="0"/>
              </a:rPr>
              <a:t>def</a:t>
            </a:r>
            <a:r>
              <a:rPr lang="en-IN" b="0" dirty="0">
                <a:solidFill>
                  <a:srgbClr val="CCCCCC"/>
                </a:solidFill>
                <a:effectLst/>
                <a:highlight>
                  <a:srgbClr val="000000"/>
                </a:highlight>
                <a:latin typeface="Consolas" panose="020B0609020204030204" pitchFamily="49" charset="0"/>
              </a:rPr>
              <a:t> </a:t>
            </a:r>
            <a:r>
              <a:rPr lang="en-IN" b="0" dirty="0">
                <a:solidFill>
                  <a:srgbClr val="DCDCAA"/>
                </a:solidFill>
                <a:effectLst/>
                <a:highlight>
                  <a:srgbClr val="000000"/>
                </a:highlight>
                <a:latin typeface="Consolas" panose="020B0609020204030204" pitchFamily="49" charset="0"/>
              </a:rPr>
              <a:t>index</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 </a:t>
            </a:r>
            <a:r>
              <a:rPr lang="en-IN" b="0" dirty="0">
                <a:solidFill>
                  <a:srgbClr val="D4D4D4"/>
                </a:solidFill>
                <a:effectLst/>
                <a:highlight>
                  <a:srgbClr val="000000"/>
                </a:highlight>
                <a:latin typeface="Consolas" panose="020B0609020204030204" pitchFamily="49" charset="0"/>
              </a:rPr>
              <a:t>=</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request.args.get</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err="1">
                <a:solidFill>
                  <a:srgbClr val="9CDCFE"/>
                </a:solidFill>
                <a:effectLst/>
                <a:highlight>
                  <a:srgbClr val="000000"/>
                </a:highlight>
                <a:latin typeface="Consolas" panose="020B0609020204030204" pitchFamily="49" charset="0"/>
              </a:rPr>
              <a:t>notes</a:t>
            </a:r>
            <a:r>
              <a:rPr lang="en-IN" b="0" dirty="0" err="1">
                <a:solidFill>
                  <a:srgbClr val="CCCCCC"/>
                </a:solidFill>
                <a:effectLst/>
                <a:highlight>
                  <a:srgbClr val="000000"/>
                </a:highlight>
                <a:latin typeface="Consolas" panose="020B0609020204030204" pitchFamily="49" charset="0"/>
              </a:rPr>
              <a:t>.</a:t>
            </a:r>
            <a:r>
              <a:rPr lang="en-IN" b="0" dirty="0" err="1">
                <a:solidFill>
                  <a:srgbClr val="DCDCAA"/>
                </a:solidFill>
                <a:effectLst/>
                <a:highlight>
                  <a:srgbClr val="000000"/>
                </a:highlight>
                <a:latin typeface="Consolas" panose="020B0609020204030204" pitchFamily="49" charset="0"/>
              </a:rPr>
              <a:t>append</a:t>
            </a:r>
            <a:r>
              <a:rPr lang="en-IN" b="0" dirty="0">
                <a:solidFill>
                  <a:srgbClr val="CCCCCC"/>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a:t>
            </a:r>
            <a:r>
              <a:rPr lang="en-IN" b="0" dirty="0">
                <a:solidFill>
                  <a:srgbClr val="CCCCCC"/>
                </a:solidFill>
                <a:effectLst/>
                <a:highlight>
                  <a:srgbClr val="000000"/>
                </a:highlight>
                <a:latin typeface="Consolas" panose="020B0609020204030204" pitchFamily="49" charset="0"/>
              </a:rPr>
              <a:t>)</a:t>
            </a:r>
          </a:p>
          <a:p>
            <a:r>
              <a:rPr lang="en-IN" b="0" dirty="0">
                <a:solidFill>
                  <a:srgbClr val="CCCCCC"/>
                </a:solidFill>
                <a:effectLst/>
                <a:highlight>
                  <a:srgbClr val="000000"/>
                </a:highlight>
                <a:latin typeface="Consolas" panose="020B0609020204030204" pitchFamily="49" charset="0"/>
              </a:rPr>
              <a:t>    </a:t>
            </a:r>
            <a:r>
              <a:rPr lang="en-IN" b="0" dirty="0">
                <a:solidFill>
                  <a:srgbClr val="C586C0"/>
                </a:solidFill>
                <a:effectLst/>
                <a:highlight>
                  <a:srgbClr val="000000"/>
                </a:highlight>
                <a:latin typeface="Consolas" panose="020B0609020204030204" pitchFamily="49" charset="0"/>
              </a:rPr>
              <a:t>return</a:t>
            </a:r>
            <a:r>
              <a:rPr lang="en-IN" b="0" dirty="0">
                <a:solidFill>
                  <a:srgbClr val="CCCCCC"/>
                </a:solidFill>
                <a:effectLst/>
                <a:highlight>
                  <a:srgbClr val="000000"/>
                </a:highlight>
                <a:latin typeface="Consolas" panose="020B0609020204030204" pitchFamily="49" charset="0"/>
              </a:rPr>
              <a:t> </a:t>
            </a:r>
            <a:r>
              <a:rPr lang="en-IN" b="0" dirty="0" err="1">
                <a:solidFill>
                  <a:srgbClr val="CCCCCC"/>
                </a:solidFill>
                <a:effectLst/>
                <a:highlight>
                  <a:srgbClr val="000000"/>
                </a:highlight>
                <a:latin typeface="Consolas" panose="020B0609020204030204" pitchFamily="49" charset="0"/>
              </a:rPr>
              <a:t>render_template</a:t>
            </a:r>
            <a:r>
              <a:rPr lang="en-IN" b="0" dirty="0">
                <a:solidFill>
                  <a:srgbClr val="CCCCCC"/>
                </a:solidFill>
                <a:effectLst/>
                <a:highlight>
                  <a:srgbClr val="000000"/>
                </a:highlight>
                <a:latin typeface="Consolas" panose="020B0609020204030204" pitchFamily="49" charset="0"/>
              </a:rPr>
              <a:t>(</a:t>
            </a:r>
            <a:r>
              <a:rPr lang="en-IN" b="0" dirty="0">
                <a:solidFill>
                  <a:srgbClr val="CE9178"/>
                </a:solidFill>
                <a:effectLst/>
                <a:highlight>
                  <a:srgbClr val="000000"/>
                </a:highlight>
                <a:latin typeface="Consolas" panose="020B0609020204030204" pitchFamily="49" charset="0"/>
              </a:rPr>
              <a:t>"home.html"</a:t>
            </a:r>
            <a:r>
              <a:rPr lang="en-IN" b="0" dirty="0">
                <a:solidFill>
                  <a:srgbClr val="CCCCCC"/>
                </a:solidFill>
                <a:effectLst/>
                <a:highlight>
                  <a:srgbClr val="000000"/>
                </a:highlight>
                <a:latin typeface="Consolas" panose="020B0609020204030204" pitchFamily="49" charset="0"/>
              </a:rPr>
              <a:t>, </a:t>
            </a:r>
            <a:r>
              <a:rPr lang="en-IN" b="0" dirty="0">
                <a:solidFill>
                  <a:srgbClr val="9CDCFE"/>
                </a:solidFill>
                <a:effectLst/>
                <a:highlight>
                  <a:srgbClr val="000000"/>
                </a:highlight>
                <a:latin typeface="Consolas" panose="020B0609020204030204" pitchFamily="49" charset="0"/>
              </a:rPr>
              <a:t>notes</a:t>
            </a:r>
            <a:r>
              <a:rPr lang="en-IN" b="0" dirty="0">
                <a:solidFill>
                  <a:srgbClr val="D4D4D4"/>
                </a:solidFill>
                <a:effectLst/>
                <a:highlight>
                  <a:srgbClr val="000000"/>
                </a:highlight>
                <a:latin typeface="Consolas" panose="020B0609020204030204" pitchFamily="49" charset="0"/>
              </a:rPr>
              <a:t>=</a:t>
            </a:r>
            <a:r>
              <a:rPr lang="en-IN" b="0" dirty="0">
                <a:solidFill>
                  <a:srgbClr val="9CDCFE"/>
                </a:solidFill>
                <a:effectLst/>
                <a:highlight>
                  <a:srgbClr val="000000"/>
                </a:highlight>
                <a:latin typeface="Consolas" panose="020B0609020204030204" pitchFamily="49" charset="0"/>
              </a:rPr>
              <a:t>notes</a:t>
            </a:r>
            <a:r>
              <a:rPr lang="en-IN" b="0" dirty="0">
                <a:solidFill>
                  <a:srgbClr val="CCCCCC"/>
                </a:solidFill>
                <a:effectLst/>
                <a:highlight>
                  <a:srgbClr val="000000"/>
                </a:highlight>
                <a:latin typeface="Consolas" panose="020B0609020204030204" pitchFamily="49" charset="0"/>
              </a:rPr>
              <a:t>)</a:t>
            </a:r>
          </a:p>
        </p:txBody>
      </p:sp>
    </p:spTree>
    <p:extLst>
      <p:ext uri="{BB962C8B-B14F-4D97-AF65-F5344CB8AC3E}">
        <p14:creationId xmlns:p14="http://schemas.microsoft.com/office/powerpoint/2010/main" val="317591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16A2608-2868-CAC0-0E66-9ECF3619119B}"/>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02DE813F-46B1-B59B-A807-5C84EB26F052}"/>
              </a:ext>
            </a:extLst>
          </p:cNvPr>
          <p:cNvSpPr txBox="1">
            <a:spLocks/>
          </p:cNvSpPr>
          <p:nvPr/>
        </p:nvSpPr>
        <p:spPr>
          <a:xfrm>
            <a:off x="391886" y="270587"/>
            <a:ext cx="4329404"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Identifying The Bugs</a:t>
            </a:r>
          </a:p>
        </p:txBody>
      </p:sp>
      <p:sp>
        <p:nvSpPr>
          <p:cNvPr id="7" name="Google Shape;110;p4">
            <a:extLst>
              <a:ext uri="{FF2B5EF4-FFF2-40B4-BE49-F238E27FC236}">
                <a16:creationId xmlns:a16="http://schemas.microsoft.com/office/drawing/2014/main" id="{E82D15B6-739B-FC6D-8F78-F04D61177FF2}"/>
              </a:ext>
            </a:extLst>
          </p:cNvPr>
          <p:cNvSpPr txBox="1">
            <a:spLocks/>
          </p:cNvSpPr>
          <p:nvPr/>
        </p:nvSpPr>
        <p:spPr>
          <a:xfrm>
            <a:off x="697299" y="989255"/>
            <a:ext cx="10340813" cy="92352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Observed Error 3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There are some missing parts in the HTML file which defines the functionality of the form tag in the file.</a:t>
            </a:r>
          </a:p>
        </p:txBody>
      </p:sp>
      <p:sp>
        <p:nvSpPr>
          <p:cNvPr id="10" name="Google Shape;110;p4">
            <a:extLst>
              <a:ext uri="{FF2B5EF4-FFF2-40B4-BE49-F238E27FC236}">
                <a16:creationId xmlns:a16="http://schemas.microsoft.com/office/drawing/2014/main" id="{9886E787-5882-D1D7-898E-B4804658F9AA}"/>
              </a:ext>
            </a:extLst>
          </p:cNvPr>
          <p:cNvSpPr txBox="1">
            <a:spLocks/>
          </p:cNvSpPr>
          <p:nvPr/>
        </p:nvSpPr>
        <p:spPr>
          <a:xfrm>
            <a:off x="697299" y="2960194"/>
            <a:ext cx="10340814" cy="1446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Resolution :</a:t>
            </a:r>
          </a:p>
          <a:p>
            <a:pPr>
              <a:lnSpc>
                <a:spcPct val="90000"/>
              </a:lnSpc>
              <a:buClr>
                <a:srgbClr val="FF0000"/>
              </a:buClr>
              <a:buSzPts val="4400"/>
              <a:buFont typeface="Calibri"/>
              <a:buNone/>
            </a:pPr>
            <a:endParaRPr lang="en-IN" sz="2000" b="1" dirty="0">
              <a:solidFill>
                <a:schemeClr val="tx1"/>
              </a:solidFill>
              <a:latin typeface="Times New Roman" panose="02020603050405020304" pitchFamily="18" charset="0"/>
              <a:cs typeface="Times New Roman" panose="02020603050405020304" pitchFamily="18" charset="0"/>
            </a:endParaRPr>
          </a:p>
          <a:p>
            <a:pPr>
              <a:lnSpc>
                <a:spcPct val="90000"/>
              </a:lnSpc>
              <a:buClr>
                <a:srgbClr val="FF0000"/>
              </a:buClr>
              <a:buSzPts val="4400"/>
            </a:pPr>
            <a:r>
              <a:rPr lang="en-IN" sz="1600" dirty="0">
                <a:solidFill>
                  <a:schemeClr val="tx1"/>
                </a:solidFill>
                <a:latin typeface="Times New Roman" panose="02020603050405020304" pitchFamily="18" charset="0"/>
                <a:cs typeface="Times New Roman" panose="02020603050405020304" pitchFamily="18" charset="0"/>
              </a:rPr>
              <a:t>We can fix this by adding the ”/” statement inside the </a:t>
            </a:r>
            <a:r>
              <a:rPr lang="en-IN" sz="1600" b="1" dirty="0">
                <a:solidFill>
                  <a:schemeClr val="tx1"/>
                </a:solidFill>
                <a:latin typeface="Times New Roman" panose="02020603050405020304" pitchFamily="18" charset="0"/>
                <a:cs typeface="Times New Roman" panose="02020603050405020304" pitchFamily="18" charset="0"/>
              </a:rPr>
              <a:t>action</a:t>
            </a:r>
            <a:r>
              <a:rPr lang="en-IN" sz="1600" dirty="0">
                <a:solidFill>
                  <a:schemeClr val="tx1"/>
                </a:solidFill>
                <a:latin typeface="Times New Roman" panose="02020603050405020304" pitchFamily="18" charset="0"/>
                <a:cs typeface="Times New Roman" panose="02020603050405020304" pitchFamily="18" charset="0"/>
              </a:rPr>
              <a:t> attribute of the form and “POST” in the </a:t>
            </a:r>
            <a:r>
              <a:rPr lang="en-IN" sz="1600" b="1" dirty="0">
                <a:solidFill>
                  <a:schemeClr val="tx1"/>
                </a:solidFill>
                <a:latin typeface="Times New Roman" panose="02020603050405020304" pitchFamily="18" charset="0"/>
                <a:cs typeface="Times New Roman" panose="02020603050405020304" pitchFamily="18" charset="0"/>
              </a:rPr>
              <a:t>method</a:t>
            </a:r>
            <a:r>
              <a:rPr lang="en-IN" sz="1600" dirty="0">
                <a:solidFill>
                  <a:schemeClr val="tx1"/>
                </a:solidFill>
                <a:latin typeface="Times New Roman" panose="02020603050405020304" pitchFamily="18" charset="0"/>
                <a:cs typeface="Times New Roman" panose="02020603050405020304" pitchFamily="18" charset="0"/>
              </a:rPr>
              <a:t> attribute and “submit” in </a:t>
            </a:r>
            <a:r>
              <a:rPr lang="en-IN" sz="1600" b="1" dirty="0">
                <a:solidFill>
                  <a:schemeClr val="tx1"/>
                </a:solidFill>
                <a:latin typeface="Times New Roman" panose="02020603050405020304" pitchFamily="18" charset="0"/>
                <a:cs typeface="Times New Roman" panose="02020603050405020304" pitchFamily="18" charset="0"/>
              </a:rPr>
              <a:t>button type</a:t>
            </a:r>
            <a:r>
              <a:rPr lang="en-IN" sz="1600" dirty="0">
                <a:solidFill>
                  <a:schemeClr val="tx1"/>
                </a:solidFill>
                <a:latin typeface="Times New Roman" panose="02020603050405020304" pitchFamily="18" charset="0"/>
                <a:cs typeface="Times New Roman" panose="02020603050405020304" pitchFamily="18" charset="0"/>
              </a:rPr>
              <a:t> tag.</a:t>
            </a:r>
          </a:p>
        </p:txBody>
      </p:sp>
      <p:sp>
        <p:nvSpPr>
          <p:cNvPr id="12" name="TextBox 11">
            <a:extLst>
              <a:ext uri="{FF2B5EF4-FFF2-40B4-BE49-F238E27FC236}">
                <a16:creationId xmlns:a16="http://schemas.microsoft.com/office/drawing/2014/main" id="{CB05BBCB-1136-53D9-C9FE-EF0BFDAD4427}"/>
              </a:ext>
            </a:extLst>
          </p:cNvPr>
          <p:cNvSpPr txBox="1"/>
          <p:nvPr/>
        </p:nvSpPr>
        <p:spPr>
          <a:xfrm>
            <a:off x="697301" y="4391305"/>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method</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"POST"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"submit"</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
        <p:nvSpPr>
          <p:cNvPr id="14" name="TextBox 13">
            <a:extLst>
              <a:ext uri="{FF2B5EF4-FFF2-40B4-BE49-F238E27FC236}">
                <a16:creationId xmlns:a16="http://schemas.microsoft.com/office/drawing/2014/main" id="{9E86E545-854D-9B1D-7EC9-FA481568A2D5}"/>
              </a:ext>
            </a:extLst>
          </p:cNvPr>
          <p:cNvSpPr txBox="1"/>
          <p:nvPr/>
        </p:nvSpPr>
        <p:spPr>
          <a:xfrm>
            <a:off x="697299" y="1959432"/>
            <a:ext cx="7653597" cy="954107"/>
          </a:xfrm>
          <a:prstGeom prst="rect">
            <a:avLst/>
          </a:prstGeom>
          <a:noFill/>
        </p:spPr>
        <p:txBody>
          <a:bodyPr wrap="square">
            <a:spAutoFit/>
          </a:bodyPr>
          <a:lstStyle/>
          <a:p>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action</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input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type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"text"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name</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"note"</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placeholder</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"Enter a note"</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r>
              <a:rPr lang="en-US" b="0" dirty="0">
                <a:solidFill>
                  <a:srgbClr val="CCCCCC"/>
                </a:solidFill>
                <a:effectLst/>
                <a:highlight>
                  <a:srgbClr val="000000"/>
                </a:highlight>
                <a:latin typeface="Consolas" panose="020B0609020204030204" pitchFamily="49" charset="0"/>
              </a:rPr>
              <a:t>Add Your Note</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button</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a:p>
            <a:r>
              <a:rPr lang="en-US" b="0" dirty="0">
                <a:solidFill>
                  <a:srgbClr val="CCCCCC"/>
                </a:solidFill>
                <a:effectLst/>
                <a:highlight>
                  <a:srgbClr val="000000"/>
                </a:highlight>
                <a:latin typeface="Consolas" panose="020B0609020204030204" pitchFamily="49" charset="0"/>
              </a:rPr>
              <a:t>    </a:t>
            </a:r>
            <a:r>
              <a:rPr lang="en-US" b="0" dirty="0">
                <a:solidFill>
                  <a:srgbClr val="808080"/>
                </a:solidFill>
                <a:effectLst/>
                <a:highlight>
                  <a:srgbClr val="000000"/>
                </a:highlight>
                <a:latin typeface="Consolas" panose="020B0609020204030204" pitchFamily="49" charset="0"/>
              </a:rPr>
              <a:t>&lt;/</a:t>
            </a:r>
            <a:r>
              <a:rPr lang="en-US" b="0" dirty="0">
                <a:solidFill>
                  <a:srgbClr val="569CD6"/>
                </a:solidFill>
                <a:effectLst/>
                <a:highlight>
                  <a:srgbClr val="000000"/>
                </a:highlight>
                <a:latin typeface="Consolas" panose="020B0609020204030204" pitchFamily="49" charset="0"/>
              </a:rPr>
              <a:t>form</a:t>
            </a:r>
            <a:r>
              <a:rPr lang="en-US" b="0" dirty="0">
                <a:solidFill>
                  <a:srgbClr val="808080"/>
                </a:solidFill>
                <a:effectLst/>
                <a:highlight>
                  <a:srgbClr val="000000"/>
                </a:highlight>
                <a:latin typeface="Consolas" panose="020B0609020204030204" pitchFamily="49" charset="0"/>
              </a:rPr>
              <a:t>&gt;</a:t>
            </a: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15662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0BC0982-38D9-AD1D-7817-18A40DFAA627}"/>
            </a:ext>
          </a:extLst>
        </p:cNvPr>
        <p:cNvGrpSpPr/>
        <p:nvPr/>
      </p:nvGrpSpPr>
      <p:grpSpPr>
        <a:xfrm>
          <a:off x="0" y="0"/>
          <a:ext cx="0" cy="0"/>
          <a:chOff x="0" y="0"/>
          <a:chExt cx="0" cy="0"/>
        </a:xfrm>
      </p:grpSpPr>
      <p:sp>
        <p:nvSpPr>
          <p:cNvPr id="2" name="Google Shape;110;p4">
            <a:extLst>
              <a:ext uri="{FF2B5EF4-FFF2-40B4-BE49-F238E27FC236}">
                <a16:creationId xmlns:a16="http://schemas.microsoft.com/office/drawing/2014/main" id="{C8E14F39-7562-35C5-AD12-9087ADBD726B}"/>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Refactored Code Snippet</a:t>
            </a:r>
          </a:p>
        </p:txBody>
      </p:sp>
      <p:sp>
        <p:nvSpPr>
          <p:cNvPr id="7" name="Google Shape;110;p4">
            <a:extLst>
              <a:ext uri="{FF2B5EF4-FFF2-40B4-BE49-F238E27FC236}">
                <a16:creationId xmlns:a16="http://schemas.microsoft.com/office/drawing/2014/main" id="{08B45A60-2582-37A1-434A-8CDA08DEEEB4}"/>
              </a:ext>
            </a:extLst>
          </p:cNvPr>
          <p:cNvSpPr txBox="1">
            <a:spLocks/>
          </p:cNvSpPr>
          <p:nvPr/>
        </p:nvSpPr>
        <p:spPr>
          <a:xfrm>
            <a:off x="391886" y="972511"/>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Flask Code :</a:t>
            </a:r>
          </a:p>
        </p:txBody>
      </p:sp>
      <p:sp>
        <p:nvSpPr>
          <p:cNvPr id="8" name="Google Shape;110;p4">
            <a:extLst>
              <a:ext uri="{FF2B5EF4-FFF2-40B4-BE49-F238E27FC236}">
                <a16:creationId xmlns:a16="http://schemas.microsoft.com/office/drawing/2014/main" id="{C86FFC65-011A-7C8F-04F4-7D44F0C6FAEC}"/>
              </a:ext>
            </a:extLst>
          </p:cNvPr>
          <p:cNvSpPr txBox="1">
            <a:spLocks/>
          </p:cNvSpPr>
          <p:nvPr/>
        </p:nvSpPr>
        <p:spPr>
          <a:xfrm>
            <a:off x="5163598" y="967637"/>
            <a:ext cx="4160882" cy="51764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2000" b="1" dirty="0">
                <a:solidFill>
                  <a:schemeClr val="tx1"/>
                </a:solidFill>
                <a:latin typeface="Times New Roman" panose="02020603050405020304" pitchFamily="18" charset="0"/>
                <a:cs typeface="Times New Roman" panose="02020603050405020304" pitchFamily="18" charset="0"/>
              </a:rPr>
              <a:t>HTML Code :</a:t>
            </a:r>
          </a:p>
        </p:txBody>
      </p:sp>
      <p:pic>
        <p:nvPicPr>
          <p:cNvPr id="9" name="Picture 8">
            <a:extLst>
              <a:ext uri="{FF2B5EF4-FFF2-40B4-BE49-F238E27FC236}">
                <a16:creationId xmlns:a16="http://schemas.microsoft.com/office/drawing/2014/main" id="{3636A8FC-E5CA-7F42-D082-087BDFB64089}"/>
              </a:ext>
            </a:extLst>
          </p:cNvPr>
          <p:cNvPicPr>
            <a:picLocks noChangeAspect="1"/>
          </p:cNvPicPr>
          <p:nvPr/>
        </p:nvPicPr>
        <p:blipFill>
          <a:blip r:embed="rId3"/>
          <a:stretch>
            <a:fillRect/>
          </a:stretch>
        </p:blipFill>
        <p:spPr>
          <a:xfrm>
            <a:off x="391886" y="1492897"/>
            <a:ext cx="4203876" cy="4694327"/>
          </a:xfrm>
          <a:prstGeom prst="rect">
            <a:avLst/>
          </a:prstGeom>
        </p:spPr>
      </p:pic>
      <p:pic>
        <p:nvPicPr>
          <p:cNvPr id="13" name="Picture 12">
            <a:extLst>
              <a:ext uri="{FF2B5EF4-FFF2-40B4-BE49-F238E27FC236}">
                <a16:creationId xmlns:a16="http://schemas.microsoft.com/office/drawing/2014/main" id="{D22FB4DD-47BA-7CE1-9F1C-2F69B19897A7}"/>
              </a:ext>
            </a:extLst>
          </p:cNvPr>
          <p:cNvPicPr>
            <a:picLocks noChangeAspect="1"/>
          </p:cNvPicPr>
          <p:nvPr/>
        </p:nvPicPr>
        <p:blipFill>
          <a:blip r:embed="rId4"/>
          <a:stretch>
            <a:fillRect/>
          </a:stretch>
        </p:blipFill>
        <p:spPr>
          <a:xfrm>
            <a:off x="5163598" y="1485277"/>
            <a:ext cx="6683319" cy="4701947"/>
          </a:xfrm>
          <a:prstGeom prst="rect">
            <a:avLst/>
          </a:prstGeom>
        </p:spPr>
      </p:pic>
    </p:spTree>
    <p:extLst>
      <p:ext uri="{BB962C8B-B14F-4D97-AF65-F5344CB8AC3E}">
        <p14:creationId xmlns:p14="http://schemas.microsoft.com/office/powerpoint/2010/main" val="9581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D66D51F-F726-6730-ADD1-2B5FCF40344E}"/>
            </a:ext>
          </a:extLst>
        </p:cNvPr>
        <p:cNvGrpSpPr/>
        <p:nvPr/>
      </p:nvGrpSpPr>
      <p:grpSpPr>
        <a:xfrm>
          <a:off x="0" y="0"/>
          <a:ext cx="0" cy="0"/>
          <a:chOff x="0" y="0"/>
          <a:chExt cx="0" cy="0"/>
        </a:xfrm>
      </p:grpSpPr>
      <p:sp>
        <p:nvSpPr>
          <p:cNvPr id="3" name="Google Shape;110;p4">
            <a:extLst>
              <a:ext uri="{FF2B5EF4-FFF2-40B4-BE49-F238E27FC236}">
                <a16:creationId xmlns:a16="http://schemas.microsoft.com/office/drawing/2014/main" id="{7A43CAA0-ED40-916D-E666-75392CDF8065}"/>
              </a:ext>
            </a:extLst>
          </p:cNvPr>
          <p:cNvSpPr txBox="1">
            <a:spLocks/>
          </p:cNvSpPr>
          <p:nvPr/>
        </p:nvSpPr>
        <p:spPr>
          <a:xfrm>
            <a:off x="391886" y="270587"/>
            <a:ext cx="10332186" cy="7186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rgbClr val="FF0000"/>
              </a:buClr>
              <a:buSzPts val="4400"/>
              <a:buFont typeface="Calibri"/>
              <a:buNone/>
            </a:pPr>
            <a:r>
              <a:rPr lang="en-IN" sz="3200" b="1" dirty="0">
                <a:solidFill>
                  <a:srgbClr val="FF0000"/>
                </a:solidFill>
                <a:latin typeface="Times New Roman" panose="02020603050405020304" pitchFamily="18" charset="0"/>
                <a:cs typeface="Times New Roman" panose="02020603050405020304" pitchFamily="18" charset="0"/>
              </a:rPr>
              <a:t>Final Output :</a:t>
            </a:r>
          </a:p>
        </p:txBody>
      </p:sp>
      <p:sp>
        <p:nvSpPr>
          <p:cNvPr id="11" name="TextBox 10">
            <a:extLst>
              <a:ext uri="{FF2B5EF4-FFF2-40B4-BE49-F238E27FC236}">
                <a16:creationId xmlns:a16="http://schemas.microsoft.com/office/drawing/2014/main" id="{43319725-C745-0554-FDC8-A10050CCF194}"/>
              </a:ext>
            </a:extLst>
          </p:cNvPr>
          <p:cNvSpPr txBox="1"/>
          <p:nvPr/>
        </p:nvSpPr>
        <p:spPr>
          <a:xfrm>
            <a:off x="7184672" y="989254"/>
            <a:ext cx="3965410" cy="1938992"/>
          </a:xfrm>
          <a:prstGeom prst="rect">
            <a:avLst/>
          </a:prstGeom>
          <a:noFill/>
        </p:spPr>
        <p:txBody>
          <a:bodyPr wrap="square" rtlCol="0">
            <a:spAutoFit/>
          </a:bodyPr>
          <a:lstStyle/>
          <a:p>
            <a:r>
              <a:rPr lang="en-US" sz="2000" dirty="0"/>
              <a:t>We have fixed the application.</a:t>
            </a:r>
          </a:p>
          <a:p>
            <a:endParaRPr lang="en-US" sz="2000" dirty="0"/>
          </a:p>
          <a:p>
            <a:r>
              <a:rPr lang="en-US" sz="2000" dirty="0"/>
              <a:t>Now, users can add a note, and all the notes will be displayed as an unordered list below the text field on the same page.</a:t>
            </a:r>
            <a:endParaRPr lang="en-IN" sz="2000" dirty="0"/>
          </a:p>
        </p:txBody>
      </p:sp>
      <p:pic>
        <p:nvPicPr>
          <p:cNvPr id="16" name="Picture 15">
            <a:extLst>
              <a:ext uri="{FF2B5EF4-FFF2-40B4-BE49-F238E27FC236}">
                <a16:creationId xmlns:a16="http://schemas.microsoft.com/office/drawing/2014/main" id="{D2BB2D18-6133-200D-7913-DEE73CA01FBF}"/>
              </a:ext>
            </a:extLst>
          </p:cNvPr>
          <p:cNvPicPr>
            <a:picLocks noChangeAspect="1"/>
          </p:cNvPicPr>
          <p:nvPr/>
        </p:nvPicPr>
        <p:blipFill>
          <a:blip r:embed="rId3"/>
          <a:stretch>
            <a:fillRect/>
          </a:stretch>
        </p:blipFill>
        <p:spPr>
          <a:xfrm>
            <a:off x="391886" y="959906"/>
            <a:ext cx="5349704" cy="4938188"/>
          </a:xfrm>
          <a:prstGeom prst="rect">
            <a:avLst/>
          </a:prstGeom>
        </p:spPr>
      </p:pic>
    </p:spTree>
    <p:extLst>
      <p:ext uri="{BB962C8B-B14F-4D97-AF65-F5344CB8AC3E}">
        <p14:creationId xmlns:p14="http://schemas.microsoft.com/office/powerpoint/2010/main" val="28993915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661</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Wingdings</vt:lpstr>
      <vt:lpstr>Calibri</vt:lpstr>
      <vt:lpstr>Lato Black</vt:lpstr>
      <vt:lpstr>Libre Baskerville</vt:lpstr>
      <vt:lpstr>Arial</vt:lpstr>
      <vt:lpstr>Consolas</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 s</cp:lastModifiedBy>
  <cp:revision>21</cp:revision>
  <dcterms:created xsi:type="dcterms:W3CDTF">2021-02-16T05:19:01Z</dcterms:created>
  <dcterms:modified xsi:type="dcterms:W3CDTF">2024-02-26T17:43:24Z</dcterms:modified>
</cp:coreProperties>
</file>