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8" r:id="rId2"/>
    <p:sldId id="257" r:id="rId3"/>
    <p:sldId id="261" r:id="rId4"/>
    <p:sldId id="265" r:id="rId5"/>
    <p:sldId id="262" r:id="rId6"/>
    <p:sldId id="263" r:id="rId7"/>
    <p:sldId id="264" r:id="rId8"/>
    <p:sldId id="266" r:id="rId9"/>
    <p:sldId id="267" r:id="rId10"/>
    <p:sldId id="268" r:id="rId11"/>
    <p:sldId id="269" r:id="rId12"/>
    <p:sldId id="282" r:id="rId13"/>
    <p:sldId id="270" r:id="rId14"/>
    <p:sldId id="271" r:id="rId15"/>
    <p:sldId id="272" r:id="rId16"/>
    <p:sldId id="273" r:id="rId17"/>
    <p:sldId id="276" r:id="rId18"/>
    <p:sldId id="277" r:id="rId19"/>
    <p:sldId id="279" r:id="rId20"/>
    <p:sldId id="278" r:id="rId21"/>
    <p:sldId id="286"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t>27-01-2024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t>‹#›</a:t>
            </a:fld>
            <a:endParaRPr lang="en-IN"/>
          </a:p>
        </p:txBody>
      </p:sp>
    </p:spTree>
    <p:extLst>
      <p:ext uri="{BB962C8B-B14F-4D97-AF65-F5344CB8AC3E}">
        <p14:creationId xmlns:p14="http://schemas.microsoft.com/office/powerpoint/2010/main"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8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9C484C-8F2A-4BBD-811B-222557A42F03}"/>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B3C033-8CEC-4966-8C1B-1106F5D13D5D}"/>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808AE2CC-BB5B-4C65-BF89-536C8B8792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E7BF6-5AB8-4852-ADA9-ACFAF0318F0A}"/>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44A2C-7772-41C8-A3DC-63851ACAC62F}"/>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A0508045-7A37-46AD-821B-6BC38EE33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38868-1673-40F4-A199-D2D07336C1FC}"/>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A088E-E464-4A2E-83B9-CA21B6C310E9}"/>
              </a:ext>
            </a:extLst>
          </p:cNvPr>
          <p:cNvSpPr>
            <a:spLocks noGrp="1"/>
          </p:cNvSpPr>
          <p:nvPr>
            <p:ph type="sldNum" sz="quarter" idx="12"/>
          </p:nvPr>
        </p:nvSpPr>
        <p:spPr/>
        <p:txBody>
          <a:bodyPr/>
          <a:lstStyle/>
          <a:p>
            <a:fld id="{74E30BA9-6E52-4D9E-9D14-565A3349961A}" type="slidenum">
              <a:rPr lang="en-IN" smtClean="0"/>
              <a:t>‹#›</a:t>
            </a:fld>
            <a:endParaRPr lang="en-IN"/>
          </a:p>
        </p:txBody>
      </p:sp>
    </p:spTree>
    <p:extLst>
      <p:ext uri="{BB962C8B-B14F-4D97-AF65-F5344CB8AC3E}">
        <p14:creationId xmlns:p14="http://schemas.microsoft.com/office/powerpoint/2010/main" val="413956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884A9-6DA4-47A2-8ED1-BD3FD9874957}"/>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C4729-0387-4735-BE4D-B924B5219B98}"/>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22368133-C445-4C54-9613-D824507ABA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98B60-0134-4905-92EE-B4C7B2C1B9DA}"/>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21BEF-377A-4796-8C0F-31484FC605B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E3944B81-11E3-4331-BA80-6C28B7361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EE49E-EE2C-4985-B96D-742EEFE23448}"/>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6" name="Footer Placeholder 5">
            <a:extLst>
              <a:ext uri="{FF2B5EF4-FFF2-40B4-BE49-F238E27FC236}">
                <a16:creationId xmlns:a16="http://schemas.microsoft.com/office/drawing/2014/main"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6ECD4-3667-4AD8-BA7B-70A1D3292F19}"/>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09A2897B-D393-44EF-9B0E-FDACAF53F9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5321BE-FA6F-4FFF-BF51-3BC2BD1A91F6}"/>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8" name="Footer Placeholder 7">
            <a:extLst>
              <a:ext uri="{FF2B5EF4-FFF2-40B4-BE49-F238E27FC236}">
                <a16:creationId xmlns:a16="http://schemas.microsoft.com/office/drawing/2014/main"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DE1991-779D-4972-946A-FA9C34945CD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10" name="Picture 9">
            <a:extLst>
              <a:ext uri="{FF2B5EF4-FFF2-40B4-BE49-F238E27FC236}">
                <a16:creationId xmlns:a16="http://schemas.microsoft.com/office/drawing/2014/main" id="{9E4CE312-0CD2-4AA2-AE33-2C1AF3ED47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36FAD-9F5B-4EEB-AB4C-454E36FE67A0}"/>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4" name="Footer Placeholder 3">
            <a:extLst>
              <a:ext uri="{FF2B5EF4-FFF2-40B4-BE49-F238E27FC236}">
                <a16:creationId xmlns:a16="http://schemas.microsoft.com/office/drawing/2014/main"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5EE2A-8161-4F71-AC33-41967569FCDB}"/>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6" name="Picture 5">
            <a:extLst>
              <a:ext uri="{FF2B5EF4-FFF2-40B4-BE49-F238E27FC236}">
                <a16:creationId xmlns:a16="http://schemas.microsoft.com/office/drawing/2014/main" id="{EB0EEF83-5DC6-41B1-875E-ED0D3CDCBA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2AED8-8A1B-4610-A257-75A4111F10BB}"/>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3" name="Footer Placeholder 2">
            <a:extLst>
              <a:ext uri="{FF2B5EF4-FFF2-40B4-BE49-F238E27FC236}">
                <a16:creationId xmlns:a16="http://schemas.microsoft.com/office/drawing/2014/main"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20FE9-737E-41EB-AC0F-6C577306ED76}"/>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5" name="Picture 4">
            <a:extLst>
              <a:ext uri="{FF2B5EF4-FFF2-40B4-BE49-F238E27FC236}">
                <a16:creationId xmlns:a16="http://schemas.microsoft.com/office/drawing/2014/main" id="{4C86B8FC-77DE-439A-94C6-28C28C6763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86E-99F5-44A5-BBFE-EA380A2A6573}"/>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6" name="Footer Placeholder 5">
            <a:extLst>
              <a:ext uri="{FF2B5EF4-FFF2-40B4-BE49-F238E27FC236}">
                <a16:creationId xmlns:a16="http://schemas.microsoft.com/office/drawing/2014/main"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3A203-AC78-44E2-BFF1-ED5361C96C83}"/>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8A32913E-CC50-451D-8E1A-1B5BBB7B86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BFF12-E093-4EAD-A0BE-EA736E12A461}"/>
              </a:ext>
            </a:extLst>
          </p:cNvPr>
          <p:cNvSpPr>
            <a:spLocks noGrp="1"/>
          </p:cNvSpPr>
          <p:nvPr>
            <p:ph type="dt" sz="half" idx="10"/>
          </p:nvPr>
        </p:nvSpPr>
        <p:spPr/>
        <p:txBody>
          <a:bodyPr/>
          <a:lstStyle/>
          <a:p>
            <a:fld id="{CD7E34D3-FA35-45F1-B10C-79798732C000}" type="datetimeFigureOut">
              <a:rPr lang="en-IN" smtClean="0"/>
              <a:t>27-01-2024</a:t>
            </a:fld>
            <a:endParaRPr lang="en-IN"/>
          </a:p>
        </p:txBody>
      </p:sp>
      <p:sp>
        <p:nvSpPr>
          <p:cNvPr id="6" name="Footer Placeholder 5">
            <a:extLst>
              <a:ext uri="{FF2B5EF4-FFF2-40B4-BE49-F238E27FC236}">
                <a16:creationId xmlns:a16="http://schemas.microsoft.com/office/drawing/2014/main"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27195A-9416-433C-83CF-A97FD62ACEA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5C657195-5639-48AB-8CE5-F9D22FA68B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t>27-01-2024</a:t>
            </a:fld>
            <a:endParaRPr lang="en-IN"/>
          </a:p>
        </p:txBody>
      </p:sp>
      <p:sp>
        <p:nvSpPr>
          <p:cNvPr id="5" name="Footer Placeholder 4">
            <a:extLst>
              <a:ext uri="{FF2B5EF4-FFF2-40B4-BE49-F238E27FC236}">
                <a16:creationId xmlns:a16="http://schemas.microsoft.com/office/drawing/2014/main"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t>‹#›</a:t>
            </a:fld>
            <a:endParaRPr lang="en-IN"/>
          </a:p>
        </p:txBody>
      </p:sp>
    </p:spTree>
    <p:extLst>
      <p:ext uri="{BB962C8B-B14F-4D97-AF65-F5344CB8AC3E}">
        <p14:creationId xmlns:p14="http://schemas.microsoft.com/office/powerpoint/2010/main"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lipkart.com/search?q=ac&amp;otracker=search&amp;otracker1=search&amp;marketplace=FLIPKART&amp;as-show=on&amp;as=off"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pkart.com/search?q=ac&amp;otracker=search&amp;otracker1=search&amp;marketplace=FLIPKART&amp;as-show=on&amp;as=off"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CF39A5-5246-122C-BE43-D80DCFD379C0}"/>
              </a:ext>
            </a:extLst>
          </p:cNvPr>
          <p:cNvSpPr>
            <a:spLocks noGrp="1"/>
          </p:cNvSpPr>
          <p:nvPr>
            <p:ph type="ctrTitle"/>
          </p:nvPr>
        </p:nvSpPr>
        <p:spPr>
          <a:xfrm>
            <a:off x="1801368" y="1859517"/>
            <a:ext cx="8586216" cy="2375132"/>
          </a:xfrm>
        </p:spPr>
        <p:style>
          <a:lnRef idx="2">
            <a:schemeClr val="dk1"/>
          </a:lnRef>
          <a:fillRef idx="1">
            <a:schemeClr val="lt1"/>
          </a:fillRef>
          <a:effectRef idx="0">
            <a:schemeClr val="dk1"/>
          </a:effectRef>
          <a:fontRef idx="minor">
            <a:schemeClr val="dk1"/>
          </a:fontRef>
        </p:style>
        <p:txBody>
          <a:bodyPr>
            <a:normAutofit/>
          </a:bodyPr>
          <a:lstStyle/>
          <a:p>
            <a:r>
              <a:rPr lang="en-US" dirty="0">
                <a:latin typeface="Times New Roman" panose="02020603050405020304" pitchFamily="18" charset="0"/>
                <a:cs typeface="Times New Roman" panose="02020603050405020304" pitchFamily="18" charset="0"/>
              </a:rPr>
              <a:t>Price Analysis 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Air Conditioners </a:t>
            </a:r>
          </a:p>
        </p:txBody>
      </p:sp>
      <p:sp>
        <p:nvSpPr>
          <p:cNvPr id="13" name="Subtitle 2">
            <a:extLst>
              <a:ext uri="{FF2B5EF4-FFF2-40B4-BE49-F238E27FC236}">
                <a16:creationId xmlns:a16="http://schemas.microsoft.com/office/drawing/2014/main" id="{2E88EA22-76D5-1107-167D-89412D690D55}"/>
              </a:ext>
            </a:extLst>
          </p:cNvPr>
          <p:cNvSpPr>
            <a:spLocks noGrp="1"/>
          </p:cNvSpPr>
          <p:nvPr>
            <p:ph type="subTitle" idx="1"/>
          </p:nvPr>
        </p:nvSpPr>
        <p:spPr>
          <a:xfrm>
            <a:off x="2482596" y="1516617"/>
            <a:ext cx="7223760" cy="685800"/>
          </a:xfrm>
          <a:solidFill>
            <a:srgbClr val="FF0000"/>
          </a:solidFill>
        </p:spPr>
        <p:txBody>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Project On </a:t>
            </a:r>
          </a:p>
        </p:txBody>
      </p:sp>
    </p:spTree>
    <p:extLst>
      <p:ext uri="{BB962C8B-B14F-4D97-AF65-F5344CB8AC3E}">
        <p14:creationId xmlns:p14="http://schemas.microsoft.com/office/powerpoint/2010/main" val="89824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F2CF9-A7C9-CE8B-DC0D-704BB2201ED8}"/>
              </a:ext>
            </a:extLst>
          </p:cNvPr>
          <p:cNvSpPr txBox="1"/>
          <p:nvPr/>
        </p:nvSpPr>
        <p:spPr>
          <a:xfrm>
            <a:off x="385902" y="5598896"/>
            <a:ext cx="108253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can observe that most of the products have an average ratings of around 4.1 to 4.3.</a:t>
            </a:r>
          </a:p>
        </p:txBody>
      </p:sp>
      <p:pic>
        <p:nvPicPr>
          <p:cNvPr id="3" name="Picture 2">
            <a:extLst>
              <a:ext uri="{FF2B5EF4-FFF2-40B4-BE49-F238E27FC236}">
                <a16:creationId xmlns:a16="http://schemas.microsoft.com/office/drawing/2014/main" id="{1AD876CB-5B9C-3233-C11C-7A9E52D7B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02" y="442357"/>
            <a:ext cx="5215908" cy="488638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4E188F-CDB0-136A-C38B-4CED1C956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355" y="442356"/>
            <a:ext cx="6004743" cy="432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0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5A063-542E-199D-5B66-88897CC1698F}"/>
              </a:ext>
            </a:extLst>
          </p:cNvPr>
          <p:cNvSpPr txBox="1"/>
          <p:nvPr/>
        </p:nvSpPr>
        <p:spPr>
          <a:xfrm>
            <a:off x="514905" y="5601810"/>
            <a:ext cx="833613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product from “</a:t>
            </a:r>
            <a:r>
              <a:rPr lang="en-US" dirty="0" err="1">
                <a:latin typeface="Times New Roman" panose="02020603050405020304" pitchFamily="18" charset="0"/>
                <a:cs typeface="Times New Roman" panose="02020603050405020304" pitchFamily="18" charset="0"/>
              </a:rPr>
              <a:t>MarQ</a:t>
            </a:r>
            <a:r>
              <a:rPr lang="en-US" dirty="0">
                <a:latin typeface="Times New Roman" panose="02020603050405020304" pitchFamily="18" charset="0"/>
                <a:cs typeface="Times New Roman" panose="02020603050405020304" pitchFamily="18" charset="0"/>
              </a:rPr>
              <a:t>” has the lowest price = 17999</a:t>
            </a:r>
          </a:p>
          <a:p>
            <a:r>
              <a:rPr lang="en-US" dirty="0">
                <a:latin typeface="Times New Roman" panose="02020603050405020304" pitchFamily="18" charset="0"/>
                <a:cs typeface="Times New Roman" panose="02020603050405020304" pitchFamily="18" charset="0"/>
              </a:rPr>
              <a:t>and “LG” has the highest price = 86900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0413F3-C4BC-EDC5-DCD7-5B5A206EFD5B}"/>
              </a:ext>
            </a:extLst>
          </p:cNvPr>
          <p:cNvPicPr>
            <a:picLocks noChangeAspect="1"/>
          </p:cNvPicPr>
          <p:nvPr/>
        </p:nvPicPr>
        <p:blipFill>
          <a:blip r:embed="rId2"/>
          <a:stretch>
            <a:fillRect/>
          </a:stretch>
        </p:blipFill>
        <p:spPr>
          <a:xfrm>
            <a:off x="7767960" y="415724"/>
            <a:ext cx="3231472" cy="5761143"/>
          </a:xfrm>
          <a:prstGeom prst="rect">
            <a:avLst/>
          </a:prstGeom>
        </p:spPr>
      </p:pic>
      <p:pic>
        <p:nvPicPr>
          <p:cNvPr id="6" name="Picture 2">
            <a:extLst>
              <a:ext uri="{FF2B5EF4-FFF2-40B4-BE49-F238E27FC236}">
                <a16:creationId xmlns:a16="http://schemas.microsoft.com/office/drawing/2014/main" id="{919C5137-F27F-88FB-0320-2E9C43B35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05" y="415724"/>
            <a:ext cx="6010182" cy="508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5A063-542E-199D-5B66-88897CC1698F}"/>
              </a:ext>
            </a:extLst>
          </p:cNvPr>
          <p:cNvSpPr txBox="1"/>
          <p:nvPr/>
        </p:nvSpPr>
        <p:spPr>
          <a:xfrm>
            <a:off x="514905" y="5601810"/>
            <a:ext cx="735071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The product from “Thomson” has the lowest avg price = 25999</a:t>
            </a:r>
          </a:p>
          <a:p>
            <a:r>
              <a:rPr lang="en-US" dirty="0">
                <a:latin typeface="Times New Roman" panose="02020603050405020304" pitchFamily="18" charset="0"/>
                <a:cs typeface="Times New Roman" panose="02020603050405020304" pitchFamily="18" charset="0"/>
              </a:rPr>
              <a:t>and “Toshiba” has the highest avg price = 53495</a:t>
            </a:r>
            <a:endParaRPr lang="en-IN"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1432FFD4-6CFE-7FC7-199B-BD3F8B9D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11" y="254856"/>
            <a:ext cx="6685903" cy="50184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62C50C3-55FE-F47A-FA1D-456E7747ACE8}"/>
              </a:ext>
            </a:extLst>
          </p:cNvPr>
          <p:cNvPicPr>
            <a:picLocks noChangeAspect="1"/>
          </p:cNvPicPr>
          <p:nvPr/>
        </p:nvPicPr>
        <p:blipFill>
          <a:blip r:embed="rId3"/>
          <a:stretch>
            <a:fillRect/>
          </a:stretch>
        </p:blipFill>
        <p:spPr>
          <a:xfrm>
            <a:off x="7830106" y="353578"/>
            <a:ext cx="3231472" cy="5761143"/>
          </a:xfrm>
          <a:prstGeom prst="rect">
            <a:avLst/>
          </a:prstGeom>
        </p:spPr>
      </p:pic>
    </p:spTree>
    <p:extLst>
      <p:ext uri="{BB962C8B-B14F-4D97-AF65-F5344CB8AC3E}">
        <p14:creationId xmlns:p14="http://schemas.microsoft.com/office/powerpoint/2010/main" val="47291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00E0BE66-A033-508F-66F8-83B81AC0D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9" y="312291"/>
            <a:ext cx="4237072" cy="3610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A7A16F-0860-0606-F36E-FFAD5825178B}"/>
              </a:ext>
            </a:extLst>
          </p:cNvPr>
          <p:cNvSpPr txBox="1"/>
          <p:nvPr/>
        </p:nvSpPr>
        <p:spPr>
          <a:xfrm>
            <a:off x="665824" y="4740676"/>
            <a:ext cx="981870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can observe that as the </a:t>
            </a:r>
            <a:r>
              <a:rPr lang="en-US" dirty="0" err="1">
                <a:latin typeface="Times New Roman" panose="02020603050405020304" pitchFamily="18" charset="0"/>
                <a:cs typeface="Times New Roman" panose="02020603050405020304" pitchFamily="18" charset="0"/>
              </a:rPr>
              <a:t>BEE_Rating</a:t>
            </a:r>
            <a:r>
              <a:rPr lang="en-US" dirty="0">
                <a:latin typeface="Times New Roman" panose="02020603050405020304" pitchFamily="18" charset="0"/>
                <a:cs typeface="Times New Roman" panose="02020603050405020304" pitchFamily="18" charset="0"/>
              </a:rPr>
              <a:t> increases the price of the products also increases.</a:t>
            </a:r>
          </a:p>
          <a:p>
            <a:r>
              <a:rPr lang="en-US" dirty="0">
                <a:latin typeface="Times New Roman" panose="02020603050405020304" pitchFamily="18" charset="0"/>
                <a:cs typeface="Times New Roman" panose="02020603050405020304" pitchFamily="18" charset="0"/>
              </a:rPr>
              <a:t>- And most of the products are with a </a:t>
            </a:r>
            <a:r>
              <a:rPr lang="en-US" dirty="0" err="1">
                <a:latin typeface="Times New Roman" panose="02020603050405020304" pitchFamily="18" charset="0"/>
                <a:cs typeface="Times New Roman" panose="02020603050405020304" pitchFamily="18" charset="0"/>
              </a:rPr>
              <a:t>BEE_Rating</a:t>
            </a:r>
            <a:r>
              <a:rPr lang="en-US" dirty="0">
                <a:latin typeface="Times New Roman" panose="02020603050405020304" pitchFamily="18" charset="0"/>
                <a:cs typeface="Times New Roman" panose="02020603050405020304" pitchFamily="18" charset="0"/>
              </a:rPr>
              <a:t> of 3.0 and 5.0.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Sansui”,”Hisense</a:t>
            </a:r>
            <a:r>
              <a:rPr lang="en-US" dirty="0">
                <a:latin typeface="Times New Roman" panose="02020603050405020304" pitchFamily="18" charset="0"/>
                <a:cs typeface="Times New Roman" panose="02020603050405020304" pitchFamily="18" charset="0"/>
              </a:rPr>
              <a:t>” and “Toshiba” have the highest avg power efficiency ratings.</a:t>
            </a:r>
          </a:p>
        </p:txBody>
      </p:sp>
      <p:pic>
        <p:nvPicPr>
          <p:cNvPr id="3" name="Picture 2">
            <a:extLst>
              <a:ext uri="{FF2B5EF4-FFF2-40B4-BE49-F238E27FC236}">
                <a16:creationId xmlns:a16="http://schemas.microsoft.com/office/drawing/2014/main" id="{1D326DE3-5411-A6A0-C29C-56E3118A5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075" y="330163"/>
            <a:ext cx="3399689" cy="36100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0744448-7A43-9338-2557-A091FA82C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0688" y="263347"/>
            <a:ext cx="3958009" cy="3707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34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8710B5F-4623-4141-837A-55D8A91DA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52" y="310720"/>
            <a:ext cx="6983681" cy="48013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E998DB-43ED-3623-FBA9-949EF9BF2048}"/>
              </a:ext>
            </a:extLst>
          </p:cNvPr>
          <p:cNvSpPr txBox="1"/>
          <p:nvPr/>
        </p:nvSpPr>
        <p:spPr>
          <a:xfrm>
            <a:off x="9419208" y="550416"/>
            <a:ext cx="2476870" cy="369331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price range of products with 1.0 Tons capacity starting from around 17k and goes up to 65k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price range of products with 1.5 Tons capacity starting from around 20k and goes up to 87k</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4379B3-F8EB-49DF-289A-41CB4EE9D719}"/>
              </a:ext>
            </a:extLst>
          </p:cNvPr>
          <p:cNvSpPr txBox="1"/>
          <p:nvPr/>
        </p:nvSpPr>
        <p:spPr>
          <a:xfrm>
            <a:off x="435005" y="5600305"/>
            <a:ext cx="94813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plot we can observe that most of the products are with a Tons capacity of 1.0 and 1.5</a:t>
            </a:r>
          </a:p>
        </p:txBody>
      </p:sp>
      <p:pic>
        <p:nvPicPr>
          <p:cNvPr id="5" name="Picture 4">
            <a:extLst>
              <a:ext uri="{FF2B5EF4-FFF2-40B4-BE49-F238E27FC236}">
                <a16:creationId xmlns:a16="http://schemas.microsoft.com/office/drawing/2014/main" id="{794A54B3-E5A4-FEF2-79FE-1D209C3E43EA}"/>
              </a:ext>
            </a:extLst>
          </p:cNvPr>
          <p:cNvPicPr>
            <a:picLocks noChangeAspect="1"/>
          </p:cNvPicPr>
          <p:nvPr/>
        </p:nvPicPr>
        <p:blipFill>
          <a:blip r:embed="rId3"/>
          <a:stretch>
            <a:fillRect/>
          </a:stretch>
        </p:blipFill>
        <p:spPr>
          <a:xfrm>
            <a:off x="7531681" y="310719"/>
            <a:ext cx="1581174" cy="4873839"/>
          </a:xfrm>
          <a:prstGeom prst="rect">
            <a:avLst/>
          </a:prstGeom>
        </p:spPr>
      </p:pic>
    </p:spTree>
    <p:extLst>
      <p:ext uri="{BB962C8B-B14F-4D97-AF65-F5344CB8AC3E}">
        <p14:creationId xmlns:p14="http://schemas.microsoft.com/office/powerpoint/2010/main" val="68903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C8E1D7A-2F22-B0D3-BE7B-F312CF54D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44" y="299653"/>
            <a:ext cx="6193500" cy="62586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E0E308-46DB-1575-D48B-3EDE4705A6F3}"/>
              </a:ext>
            </a:extLst>
          </p:cNvPr>
          <p:cNvSpPr txBox="1"/>
          <p:nvPr/>
        </p:nvSpPr>
        <p:spPr>
          <a:xfrm>
            <a:off x="6862439" y="3710866"/>
            <a:ext cx="492710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can observe that the top brands like “Blue” and “Godrej” have the highest ratings count and an average customer rating of 4.1.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From the above observations we can say that the best selling brands of AC’s are from “Blue” and “Godrej”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D13107-C381-DCB5-C3B1-0DA19C619211}"/>
              </a:ext>
            </a:extLst>
          </p:cNvPr>
          <p:cNvPicPr>
            <a:picLocks noChangeAspect="1"/>
          </p:cNvPicPr>
          <p:nvPr/>
        </p:nvPicPr>
        <p:blipFill>
          <a:blip r:embed="rId3"/>
          <a:stretch>
            <a:fillRect/>
          </a:stretch>
        </p:blipFill>
        <p:spPr>
          <a:xfrm>
            <a:off x="7368466" y="299653"/>
            <a:ext cx="3915052" cy="3295803"/>
          </a:xfrm>
          <a:prstGeom prst="rect">
            <a:avLst/>
          </a:prstGeom>
        </p:spPr>
      </p:pic>
    </p:spTree>
    <p:extLst>
      <p:ext uri="{BB962C8B-B14F-4D97-AF65-F5344CB8AC3E}">
        <p14:creationId xmlns:p14="http://schemas.microsoft.com/office/powerpoint/2010/main" val="9424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44A22EF-7E7F-CB1C-80EF-DC697D791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7" y="146936"/>
            <a:ext cx="7023391" cy="42016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F3196B-81E9-5131-3942-ACBD9F2F4C99}"/>
              </a:ext>
            </a:extLst>
          </p:cNvPr>
          <p:cNvSpPr txBox="1"/>
          <p:nvPr/>
        </p:nvSpPr>
        <p:spPr>
          <a:xfrm>
            <a:off x="506027" y="4536489"/>
            <a:ext cx="1069759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can observe that the original prices of most of the products are within a price range of 30K to 80K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outliers we observe in some brands are due to some advanced feature that are available in some of it’s products.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CF3E4FC-6DC0-A0CD-2B37-6477364E2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321" y="146936"/>
            <a:ext cx="4700401" cy="389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40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B36A0DC-66B3-69FA-C200-99EDC5269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2" y="222313"/>
            <a:ext cx="6906827" cy="4131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408455-FAE8-D135-0858-4071733CE526}"/>
              </a:ext>
            </a:extLst>
          </p:cNvPr>
          <p:cNvSpPr txBox="1"/>
          <p:nvPr/>
        </p:nvSpPr>
        <p:spPr>
          <a:xfrm>
            <a:off x="506027" y="4536489"/>
            <a:ext cx="1069759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can observe that the current prices of most of the products are within a price range of 20K to 65K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outliers we observe in some brands are due to some products may not have any discount on them or due to some additional features that are available in some of it’s products.</a:t>
            </a:r>
            <a:endParaRPr lang="en-IN"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C5995263-7C6C-013B-B93B-2AB12D5CA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567" y="222313"/>
            <a:ext cx="4681491" cy="396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34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7BAF0C5-B4E0-5725-DEB0-963D6F7C4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9" y="229295"/>
            <a:ext cx="5362575" cy="49434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FD105EF-CB23-E5BD-D698-24829573A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9295"/>
            <a:ext cx="3285247" cy="3623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F74685-620F-E4B7-2B94-D8BCA964FF97}"/>
              </a:ext>
            </a:extLst>
          </p:cNvPr>
          <p:cNvSpPr txBox="1"/>
          <p:nvPr/>
        </p:nvSpPr>
        <p:spPr>
          <a:xfrm>
            <a:off x="9729927" y="1163663"/>
            <a:ext cx="172226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Discount Band:</a:t>
            </a:r>
          </a:p>
          <a:p>
            <a:r>
              <a:rPr lang="en-US" dirty="0">
                <a:latin typeface="Times New Roman" panose="02020603050405020304" pitchFamily="18" charset="0"/>
                <a:cs typeface="Times New Roman" panose="02020603050405020304" pitchFamily="18" charset="0"/>
              </a:rPr>
              <a:t>A – 0 to 15 % </a:t>
            </a:r>
          </a:p>
          <a:p>
            <a:r>
              <a:rPr lang="en-US" dirty="0">
                <a:latin typeface="Times New Roman" panose="02020603050405020304" pitchFamily="18" charset="0"/>
                <a:cs typeface="Times New Roman" panose="02020603050405020304" pitchFamily="18" charset="0"/>
              </a:rPr>
              <a:t>B – 15 to 30 %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 – 30 to 45 %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 45 to 60 %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DB7C8E-CBCD-3B57-226B-E351AB6D1640}"/>
              </a:ext>
            </a:extLst>
          </p:cNvPr>
          <p:cNvSpPr txBox="1"/>
          <p:nvPr/>
        </p:nvSpPr>
        <p:spPr>
          <a:xfrm>
            <a:off x="5850384" y="3958889"/>
            <a:ext cx="560181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Brands like “Hisense” and “O” are providing an low range of discount on their products.</a:t>
            </a:r>
          </a:p>
          <a:p>
            <a:r>
              <a:rPr lang="en-US" dirty="0">
                <a:latin typeface="Times New Roman" panose="02020603050405020304" pitchFamily="18" charset="0"/>
                <a:cs typeface="Times New Roman" panose="02020603050405020304" pitchFamily="18" charset="0"/>
              </a:rPr>
              <a:t>- Brands like “CANDY” and “Sansui” are providing an high range of discount on their 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018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D4D4D970-B5BE-8A42-C1B8-859681219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2" y="264111"/>
            <a:ext cx="4361663" cy="41243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882112C-468C-435D-3787-2D563CC9E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605" y="264112"/>
            <a:ext cx="3521707" cy="38906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C18794-83BA-D4D6-6CF7-64D74D8213DA}"/>
              </a:ext>
            </a:extLst>
          </p:cNvPr>
          <p:cNvSpPr txBox="1"/>
          <p:nvPr/>
        </p:nvSpPr>
        <p:spPr>
          <a:xfrm>
            <a:off x="532661" y="4536489"/>
            <a:ext cx="1085738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above we can observe that price ranges of products with respect to their room sizes.</a:t>
            </a:r>
          </a:p>
          <a:p>
            <a:r>
              <a:rPr lang="en-US" dirty="0">
                <a:latin typeface="Times New Roman" panose="02020603050405020304" pitchFamily="18" charset="0"/>
                <a:cs typeface="Times New Roman" panose="02020603050405020304" pitchFamily="18" charset="0"/>
              </a:rPr>
              <a:t>- All the AC’s on an average consume 1000Kwh of power per year. </a:t>
            </a:r>
          </a:p>
          <a:p>
            <a:r>
              <a:rPr lang="en-US" dirty="0">
                <a:latin typeface="Times New Roman" panose="02020603050405020304" pitchFamily="18" charset="0"/>
                <a:cs typeface="Times New Roman" panose="02020603050405020304" pitchFamily="18" charset="0"/>
              </a:rPr>
              <a:t>- The distribution of the AC’s Tons varies with the room sizes</a:t>
            </a:r>
          </a:p>
        </p:txBody>
      </p:sp>
      <p:pic>
        <p:nvPicPr>
          <p:cNvPr id="1028" name="Picture 4">
            <a:extLst>
              <a:ext uri="{FF2B5EF4-FFF2-40B4-BE49-F238E27FC236}">
                <a16:creationId xmlns:a16="http://schemas.microsoft.com/office/drawing/2014/main" id="{288D6E40-F6C3-251B-C1AA-3AA3305F7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5312" y="264110"/>
            <a:ext cx="3797285" cy="389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1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2">
            <a:extLst>
              <a:ext uri="{FF2B5EF4-FFF2-40B4-BE49-F238E27FC236}">
                <a16:creationId xmlns:a16="http://schemas.microsoft.com/office/drawing/2014/main" id="{F1938B5B-7279-41B8-9966-43015F242CFD}"/>
              </a:ext>
            </a:extLst>
          </p:cNvPr>
          <p:cNvSpPr txBox="1"/>
          <p:nvPr/>
        </p:nvSpPr>
        <p:spPr>
          <a:xfrm>
            <a:off x="893088" y="1661481"/>
            <a:ext cx="8099992" cy="12464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25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Vijay sada</a:t>
            </a:r>
          </a:p>
          <a:p>
            <a:pPr marL="285750" marR="0" lvl="0" indent="-285750" algn="l" rtl="0">
              <a:spcBef>
                <a:spcPts val="0"/>
              </a:spcBef>
              <a:spcAft>
                <a:spcPts val="0"/>
              </a:spcAft>
              <a:buClr>
                <a:schemeClr val="dk1"/>
              </a:buClr>
              <a:buSzPts val="1800"/>
              <a:buFont typeface="Noto Sans Symbols"/>
              <a:buChar char="✔"/>
            </a:pPr>
            <a:r>
              <a:rPr lang="en-US" sz="25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B-tech in Electronics and Communications Engineering.</a:t>
            </a:r>
            <a:endParaRPr sz="2500"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Noto Sans Symbols"/>
              <a:buChar char="✔"/>
            </a:pPr>
            <a:r>
              <a:rPr lang="en-US" sz="25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Fresher</a:t>
            </a:r>
            <a:endParaRPr sz="2500" dirty="0">
              <a:latin typeface="Times New Roman" panose="02020603050405020304" pitchFamily="18" charset="0"/>
              <a:cs typeface="Times New Roman" panose="02020603050405020304" pitchFamily="18" charset="0"/>
            </a:endParaRPr>
          </a:p>
        </p:txBody>
      </p:sp>
      <p:sp>
        <p:nvSpPr>
          <p:cNvPr id="6" name="Google Shape;42;p2">
            <a:extLst>
              <a:ext uri="{FF2B5EF4-FFF2-40B4-BE49-F238E27FC236}">
                <a16:creationId xmlns:a16="http://schemas.microsoft.com/office/drawing/2014/main" id="{717B5CEA-3236-4F3B-910D-3C353EEDF02F}"/>
              </a:ext>
            </a:extLst>
          </p:cNvPr>
          <p:cNvSpPr txBox="1"/>
          <p:nvPr/>
        </p:nvSpPr>
        <p:spPr>
          <a:xfrm>
            <a:off x="1450487" y="530910"/>
            <a:ext cx="6099463" cy="52318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5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a:t>
            </a:r>
            <a:r>
              <a:rPr lang="en-US" sz="3500" b="1" i="0" u="none" strike="noStrike" cap="none" dirty="0">
                <a:solidFill>
                  <a:srgbClr val="FF0000"/>
                </a:solidFill>
                <a:latin typeface="Lato Black"/>
                <a:ea typeface="Lato Black"/>
                <a:cs typeface="Lato Black"/>
                <a:sym typeface="Lato Black"/>
              </a:rPr>
              <a:t> </a:t>
            </a:r>
            <a:r>
              <a:rPr lang="en-US" sz="35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me</a:t>
            </a:r>
            <a:endParaRPr sz="3500" b="1" dirty="0">
              <a:solidFill>
                <a:srgbClr val="FF0000"/>
              </a:solidFill>
              <a:latin typeface="Times New Roman" panose="02020603050405020304" pitchFamily="18" charset="0"/>
              <a:cs typeface="Times New Roman" panose="02020603050405020304" pitchFamily="18" charset="0"/>
            </a:endParaRPr>
          </a:p>
        </p:txBody>
      </p:sp>
      <p:pic>
        <p:nvPicPr>
          <p:cNvPr id="7" name="Graphic 6" descr="Arrow Slight curve">
            <a:extLst>
              <a:ext uri="{FF2B5EF4-FFF2-40B4-BE49-F238E27FC236}">
                <a16:creationId xmlns:a16="http://schemas.microsoft.com/office/drawing/2014/main" id="{B81113BE-CA98-7BED-591F-70C59F3598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23" y="421030"/>
            <a:ext cx="715664" cy="715664"/>
          </a:xfrm>
          <a:prstGeom prst="rect">
            <a:avLst/>
          </a:prstGeom>
        </p:spPr>
      </p:pic>
    </p:spTree>
    <p:extLst>
      <p:ext uri="{BB962C8B-B14F-4D97-AF65-F5344CB8AC3E}">
        <p14:creationId xmlns:p14="http://schemas.microsoft.com/office/powerpoint/2010/main" val="3391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04DC033-2199-2039-B1AF-4257E4447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96" y="275903"/>
            <a:ext cx="5664772" cy="485919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40FFAE0-CD68-5DC6-8BBA-A7AD5AE93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5402" y="275902"/>
            <a:ext cx="3885229" cy="287599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63A489ED-9325-02EB-259D-455425417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1934" y="3137941"/>
            <a:ext cx="3959441" cy="29457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AC384F-8337-107F-6AC8-F49729DD311D}"/>
              </a:ext>
            </a:extLst>
          </p:cNvPr>
          <p:cNvSpPr txBox="1"/>
          <p:nvPr/>
        </p:nvSpPr>
        <p:spPr>
          <a:xfrm>
            <a:off x="301840" y="5104769"/>
            <a:ext cx="664049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From the above graphs we can observe the correlation between different numerical columns in the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and current price columns have an +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correlation</a:t>
            </a:r>
          </a:p>
          <a:p>
            <a:r>
              <a:rPr lang="en-US" dirty="0">
                <a:latin typeface="Times New Roman" panose="02020603050405020304" pitchFamily="18" charset="0"/>
                <a:cs typeface="Times New Roman" panose="02020603050405020304" pitchFamily="18" charset="0"/>
              </a:rPr>
              <a:t>The current price and discount have an –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correlation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18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B8ADF8C2-E11D-EE77-8FAD-12F2A3D1F533}"/>
              </a:ext>
            </a:extLst>
          </p:cNvPr>
          <p:cNvSpPr txBox="1"/>
          <p:nvPr/>
        </p:nvSpPr>
        <p:spPr>
          <a:xfrm>
            <a:off x="256881" y="204330"/>
            <a:ext cx="5839119" cy="707886"/>
          </a:xfrm>
          <a:prstGeom prst="rect">
            <a:avLst/>
          </a:prstGeom>
          <a:noFill/>
        </p:spPr>
        <p:txBody>
          <a:bodyPr wrap="square">
            <a:spAutoFit/>
          </a:bodyPr>
          <a:lstStyle/>
          <a:p>
            <a:r>
              <a:rPr lang="en-US" sz="4000" b="1" dirty="0">
                <a:solidFill>
                  <a:srgbClr val="000000"/>
                </a:solidFill>
                <a:latin typeface="Times New Roman" panose="02020603050405020304" pitchFamily="18" charset="0"/>
                <a:cs typeface="Times New Roman" panose="02020603050405020304" pitchFamily="18" charset="0"/>
                <a:sym typeface="Arial"/>
              </a:rPr>
              <a:t>Conclusion:</a:t>
            </a:r>
            <a:endParaRPr lang="en-IN" sz="4000" dirty="0"/>
          </a:p>
        </p:txBody>
      </p:sp>
      <p:sp>
        <p:nvSpPr>
          <p:cNvPr id="3" name="TextBox 2">
            <a:extLst>
              <a:ext uri="{FF2B5EF4-FFF2-40B4-BE49-F238E27FC236}">
                <a16:creationId xmlns:a16="http://schemas.microsoft.com/office/drawing/2014/main" id="{50C3C566-A77A-9F00-EA76-5176E48182BC}"/>
              </a:ext>
            </a:extLst>
          </p:cNvPr>
          <p:cNvSpPr txBox="1"/>
          <p:nvPr/>
        </p:nvSpPr>
        <p:spPr>
          <a:xfrm>
            <a:off x="408372" y="912216"/>
            <a:ext cx="1115035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top 3 selling brands in the dataset are “Blue”, “Godrej” and “LG”. “Blue” &amp; “Godrej” offer lots of varieties.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products are available from the price of 17k and go up to 87K.</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observe that most of the ACs are of 1.5 Tons capacity which is ideal for 130 </a:t>
            </a:r>
            <a:r>
              <a:rPr lang="en-US" dirty="0" err="1">
                <a:latin typeface="Times New Roman" panose="02020603050405020304" pitchFamily="18" charset="0"/>
                <a:cs typeface="Times New Roman" panose="02020603050405020304" pitchFamily="18" charset="0"/>
              </a:rPr>
              <a:t>sqft</a:t>
            </a:r>
            <a:r>
              <a:rPr lang="en-US" dirty="0">
                <a:latin typeface="Times New Roman" panose="02020603050405020304" pitchFamily="18" charset="0"/>
                <a:cs typeface="Times New Roman" panose="02020603050405020304" pitchFamily="18" charset="0"/>
              </a:rPr>
              <a:t>. room which is avg. size of an Indian bedroom.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columns </a:t>
            </a:r>
            <a:r>
              <a:rPr lang="en-US" dirty="0" err="1">
                <a:latin typeface="Times New Roman" panose="02020603050405020304" pitchFamily="18" charset="0"/>
                <a:cs typeface="Times New Roman" panose="02020603050405020304" pitchFamily="18" charset="0"/>
              </a:rPr>
              <a:t>BEE_Rating</a:t>
            </a:r>
            <a:r>
              <a:rPr lang="en-US" dirty="0">
                <a:latin typeface="Times New Roman" panose="02020603050405020304" pitchFamily="18" charset="0"/>
                <a:cs typeface="Times New Roman" panose="02020603050405020304" pitchFamily="18" charset="0"/>
              </a:rPr>
              <a:t>, Tons have a positive co-relation with current price as </a:t>
            </a:r>
            <a:r>
              <a:rPr lang="en-US" dirty="0" err="1">
                <a:latin typeface="Times New Roman" panose="02020603050405020304" pitchFamily="18" charset="0"/>
                <a:cs typeface="Times New Roman" panose="02020603050405020304" pitchFamily="18" charset="0"/>
              </a:rPr>
              <a:t>BEE_Rating</a:t>
            </a:r>
            <a:r>
              <a:rPr lang="en-US" dirty="0">
                <a:latin typeface="Times New Roman" panose="02020603050405020304" pitchFamily="18" charset="0"/>
                <a:cs typeface="Times New Roman" panose="02020603050405020304" pitchFamily="18" charset="0"/>
              </a:rPr>
              <a:t> refers to the power efficiency of the product, Tons refer to the cooling capacity of the product and they have an impact on price as the better the rating is the less your electricity charges, similarly higher the Tons capacity the better the cooling capacity are and it’s a huge plus in the long run.</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97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16"/>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C00000"/>
                </a:solidFill>
                <a:latin typeface="Libre Baskerville"/>
                <a:ea typeface="Libre Baskerville"/>
                <a:cs typeface="Libre Baskerville"/>
                <a:sym typeface="Libre Baskerville"/>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979568-1653-3E64-33EA-C67DBCD3FE19}"/>
              </a:ext>
            </a:extLst>
          </p:cNvPr>
          <p:cNvSpPr txBox="1"/>
          <p:nvPr/>
        </p:nvSpPr>
        <p:spPr>
          <a:xfrm>
            <a:off x="577048" y="488271"/>
            <a:ext cx="5877017" cy="553998"/>
          </a:xfrm>
          <a:prstGeom prst="rect">
            <a:avLst/>
          </a:prstGeom>
          <a:noFill/>
        </p:spPr>
        <p:txBody>
          <a:bodyPr wrap="square" rtlCol="0">
            <a:spAutoFit/>
          </a:bodyPr>
          <a:lstStyle/>
          <a:p>
            <a:r>
              <a:rPr lang="en-US" sz="3000" dirty="0">
                <a:solidFill>
                  <a:srgbClr val="FF0000"/>
                </a:solidFill>
                <a:latin typeface="Times New Roman" panose="02020603050405020304" pitchFamily="18" charset="0"/>
                <a:cs typeface="Times New Roman" panose="02020603050405020304" pitchFamily="18" charset="0"/>
              </a:rPr>
              <a:t>Problem Statement:</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745D4C-B02E-226C-3976-D528C609A07E}"/>
              </a:ext>
            </a:extLst>
          </p:cNvPr>
          <p:cNvSpPr txBox="1"/>
          <p:nvPr/>
        </p:nvSpPr>
        <p:spPr>
          <a:xfrm>
            <a:off x="763480" y="1189608"/>
            <a:ext cx="8922058" cy="1246495"/>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The aim of this project is to provide the customer with insights about the different types of AC products available and to help them in decision-making</a:t>
            </a:r>
            <a:endParaRPr lang="en-IN" sz="2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BD0ECF-01C7-EF94-3E84-0C3CF8CB56C4}"/>
              </a:ext>
            </a:extLst>
          </p:cNvPr>
          <p:cNvSpPr txBox="1"/>
          <p:nvPr/>
        </p:nvSpPr>
        <p:spPr>
          <a:xfrm>
            <a:off x="577047" y="2836646"/>
            <a:ext cx="5877017" cy="553998"/>
          </a:xfrm>
          <a:prstGeom prst="rect">
            <a:avLst/>
          </a:prstGeom>
          <a:noFill/>
        </p:spPr>
        <p:txBody>
          <a:bodyPr wrap="square" rtlCol="0">
            <a:spAutoFit/>
          </a:bodyPr>
          <a:lstStyle/>
          <a:p>
            <a:r>
              <a:rPr lang="en-US" sz="3000" dirty="0">
                <a:solidFill>
                  <a:srgbClr val="FF0000"/>
                </a:solidFill>
                <a:latin typeface="Times New Roman" panose="02020603050405020304" pitchFamily="18" charset="0"/>
                <a:cs typeface="Times New Roman" panose="02020603050405020304" pitchFamily="18" charset="0"/>
              </a:rPr>
              <a:t>Objective:</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53396D8-F748-5608-60CA-03B76E2F6AC8}"/>
              </a:ext>
            </a:extLst>
          </p:cNvPr>
          <p:cNvSpPr txBox="1"/>
          <p:nvPr/>
        </p:nvSpPr>
        <p:spPr>
          <a:xfrm>
            <a:off x="763480" y="3467357"/>
            <a:ext cx="8922058" cy="2015936"/>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The main focus will be on providing information about features, benefits, prices, and energy efficiency ratings of popular air conditioner models. We will also help customers to compare and contrast different models based on their individual needs and preferences.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58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B5791-A09B-B41A-4EEC-7F0CC876D189}"/>
              </a:ext>
            </a:extLst>
          </p:cNvPr>
          <p:cNvSpPr txBox="1"/>
          <p:nvPr/>
        </p:nvSpPr>
        <p:spPr>
          <a:xfrm>
            <a:off x="594802" y="617229"/>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CONTENTS -</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640054-AE3C-E9F2-C874-F7E65FD067E0}"/>
              </a:ext>
            </a:extLst>
          </p:cNvPr>
          <p:cNvSpPr txBox="1"/>
          <p:nvPr/>
        </p:nvSpPr>
        <p:spPr>
          <a:xfrm>
            <a:off x="781235" y="1491449"/>
            <a:ext cx="10466773" cy="3246530"/>
          </a:xfrm>
          <a:prstGeom prst="rect">
            <a:avLst/>
          </a:prstGeom>
          <a:noFill/>
        </p:spPr>
        <p:txBody>
          <a:bodyPr wrap="square" rtlCol="0">
            <a:spAutoFit/>
          </a:bodyPr>
          <a:lstStyle/>
          <a:p>
            <a:pPr marL="457200" indent="-457200">
              <a:lnSpc>
                <a:spcPct val="150000"/>
              </a:lnSpc>
              <a:buClr>
                <a:schemeClr val="dk1"/>
              </a:buClr>
              <a:buSzPts val="1800"/>
              <a:buFont typeface="Wingdings" panose="05000000000000000000" pitchFamily="2" charset="2"/>
              <a:buChar char="Ø"/>
            </a:pPr>
            <a:r>
              <a:rPr lang="en-IN" sz="2800" b="1" dirty="0">
                <a:solidFill>
                  <a:schemeClr val="tx1">
                    <a:lumMod val="85000"/>
                    <a:lumOff val="15000"/>
                  </a:schemeClr>
                </a:solidFill>
                <a:latin typeface="Times New Roman" panose="02020603050405020304" pitchFamily="18" charset="0"/>
                <a:ea typeface="Segoe UI Black" panose="020B0A02040204020203" pitchFamily="34" charset="0"/>
                <a:cs typeface="Times New Roman" panose="02020603050405020304" pitchFamily="18" charset="0"/>
              </a:rPr>
              <a:t>Web Scrapping</a:t>
            </a:r>
          </a:p>
          <a:p>
            <a:pPr marL="457200" indent="-457200">
              <a:lnSpc>
                <a:spcPct val="150000"/>
              </a:lnSpc>
              <a:buClr>
                <a:schemeClr val="dk1"/>
              </a:buClr>
              <a:buSzPts val="1800"/>
              <a:buFont typeface="Wingdings" panose="05000000000000000000" pitchFamily="2" charset="2"/>
              <a:buChar char="Ø"/>
            </a:pPr>
            <a:r>
              <a:rPr lang="en-IN" sz="2800" b="1" dirty="0">
                <a:solidFill>
                  <a:schemeClr val="tx1">
                    <a:lumMod val="85000"/>
                    <a:lumOff val="15000"/>
                  </a:schemeClr>
                </a:solidFill>
                <a:latin typeface="Times New Roman" panose="02020603050405020304" pitchFamily="18" charset="0"/>
                <a:ea typeface="Segoe UI Black" panose="020B0A02040204020203" pitchFamily="34" charset="0"/>
                <a:cs typeface="Times New Roman" panose="02020603050405020304" pitchFamily="18" charset="0"/>
              </a:rPr>
              <a:t>Data cleaning </a:t>
            </a:r>
          </a:p>
          <a:p>
            <a:pPr marL="457200" indent="-457200">
              <a:lnSpc>
                <a:spcPct val="150000"/>
              </a:lnSpc>
              <a:buClr>
                <a:schemeClr val="dk1"/>
              </a:buClr>
              <a:buSzPts val="18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Data Analysis</a:t>
            </a:r>
          </a:p>
          <a:p>
            <a:pPr marL="457200" indent="-457200">
              <a:lnSpc>
                <a:spcPct val="150000"/>
              </a:lnSpc>
              <a:buClr>
                <a:schemeClr val="dk1"/>
              </a:buClr>
              <a:buSzPts val="18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Data Visualization </a:t>
            </a:r>
          </a:p>
          <a:p>
            <a:pPr marL="457200" indent="-457200">
              <a:lnSpc>
                <a:spcPct val="150000"/>
              </a:lnSpc>
              <a:buClr>
                <a:schemeClr val="dk1"/>
              </a:buClr>
              <a:buSzPts val="18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Conclusion</a:t>
            </a:r>
            <a:endParaRPr lang="en-IN" sz="2800" b="1" dirty="0">
              <a:solidFill>
                <a:schemeClr val="dk1"/>
              </a:solidFill>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414981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87F75-A296-2A07-F289-3E646E162230}"/>
              </a:ext>
            </a:extLst>
          </p:cNvPr>
          <p:cNvSpPr txBox="1"/>
          <p:nvPr/>
        </p:nvSpPr>
        <p:spPr>
          <a:xfrm>
            <a:off x="594800" y="586603"/>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WEB SCRAPING</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32E2D4-4DFA-527E-BF51-9AA7E0BA9107}"/>
              </a:ext>
            </a:extLst>
          </p:cNvPr>
          <p:cNvSpPr txBox="1"/>
          <p:nvPr/>
        </p:nvSpPr>
        <p:spPr>
          <a:xfrm>
            <a:off x="798991" y="1021745"/>
            <a:ext cx="10466773" cy="1177374"/>
          </a:xfrm>
          <a:prstGeom prst="rect">
            <a:avLst/>
          </a:prstGeom>
          <a:noFill/>
        </p:spPr>
        <p:txBody>
          <a:bodyPr wrap="square" rtlCol="0">
            <a:spAutoFit/>
          </a:bodyPr>
          <a:lstStyle/>
          <a:p>
            <a:pPr marL="285750" indent="-285750">
              <a:lnSpc>
                <a:spcPct val="150000"/>
              </a:lnSpc>
              <a:buClr>
                <a:schemeClr val="dk1"/>
              </a:buClr>
              <a:buSzPts val="1800"/>
              <a:buFont typeface="Wingdings" panose="05000000000000000000" pitchFamily="2" charset="2"/>
              <a:buChar char="§"/>
            </a:pPr>
            <a:r>
              <a:rPr lang="en-GB" sz="2500" dirty="0">
                <a:solidFill>
                  <a:schemeClr val="tx1"/>
                </a:solidFill>
                <a:latin typeface="Times New Roman" panose="02020603050405020304" pitchFamily="18" charset="0"/>
                <a:cs typeface="Times New Roman" panose="02020603050405020304" pitchFamily="18" charset="0"/>
              </a:rPr>
              <a:t>Website </a:t>
            </a:r>
            <a:r>
              <a:rPr lang="en-US" sz="2500" dirty="0">
                <a:solidFill>
                  <a:schemeClr val="tx1"/>
                </a:solidFill>
                <a:latin typeface="Times New Roman" panose="02020603050405020304" pitchFamily="18" charset="0"/>
                <a:cs typeface="Times New Roman" panose="02020603050405020304" pitchFamily="18" charset="0"/>
              </a:rPr>
              <a:t>Used </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Flipkart.com</a:t>
            </a:r>
            <a:endParaRPr lang="en-US" sz="2500" dirty="0">
              <a:latin typeface="Times New Roman" panose="02020603050405020304" pitchFamily="18" charset="0"/>
              <a:cs typeface="Times New Roman" panose="02020603050405020304" pitchFamily="18" charset="0"/>
            </a:endParaRPr>
          </a:p>
          <a:p>
            <a:pPr marL="285750" indent="-285750">
              <a:lnSpc>
                <a:spcPct val="150000"/>
              </a:lnSpc>
              <a:buClr>
                <a:schemeClr val="dk1"/>
              </a:buClr>
              <a:buSzPts val="1800"/>
              <a:buFont typeface="Wingdings" panose="05000000000000000000" pitchFamily="2" charset="2"/>
              <a:buChar char="§"/>
            </a:pPr>
            <a:r>
              <a:rPr lang="en-GB" sz="2500" dirty="0">
                <a:solidFill>
                  <a:schemeClr val="tx1"/>
                </a:solidFill>
                <a:latin typeface="Times New Roman" panose="02020603050405020304" pitchFamily="18" charset="0"/>
                <a:cs typeface="Times New Roman" panose="02020603050405020304" pitchFamily="18" charset="0"/>
              </a:rPr>
              <a:t>Libraries Used : requests, </a:t>
            </a:r>
            <a:r>
              <a:rPr lang="en-GB" sz="2500" dirty="0" err="1">
                <a:solidFill>
                  <a:schemeClr val="tx1"/>
                </a:solidFill>
                <a:latin typeface="Times New Roman" panose="02020603050405020304" pitchFamily="18" charset="0"/>
                <a:cs typeface="Times New Roman" panose="02020603050405020304" pitchFamily="18" charset="0"/>
              </a:rPr>
              <a:t>BeautifulSoup</a:t>
            </a:r>
            <a:r>
              <a:rPr lang="en-GB" sz="2500" dirty="0">
                <a:solidFill>
                  <a:schemeClr val="tx1"/>
                </a:solidFill>
                <a:latin typeface="Times New Roman" panose="02020603050405020304" pitchFamily="18" charset="0"/>
                <a:cs typeface="Times New Roman" panose="02020603050405020304" pitchFamily="18" charset="0"/>
              </a:rPr>
              <a:t>, re</a:t>
            </a:r>
          </a:p>
        </p:txBody>
      </p:sp>
      <p:sp>
        <p:nvSpPr>
          <p:cNvPr id="8" name="TextBox 7">
            <a:extLst>
              <a:ext uri="{FF2B5EF4-FFF2-40B4-BE49-F238E27FC236}">
                <a16:creationId xmlns:a16="http://schemas.microsoft.com/office/drawing/2014/main" id="{4C4990D6-1B66-D81A-2052-BBFCECF9E90D}"/>
              </a:ext>
            </a:extLst>
          </p:cNvPr>
          <p:cNvSpPr txBox="1"/>
          <p:nvPr/>
        </p:nvSpPr>
        <p:spPr>
          <a:xfrm>
            <a:off x="623111" y="2293108"/>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DATA CLEANING</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1DEC37-6C5B-7851-135B-14EDE518B05A}"/>
              </a:ext>
            </a:extLst>
          </p:cNvPr>
          <p:cNvSpPr txBox="1"/>
          <p:nvPr/>
        </p:nvSpPr>
        <p:spPr>
          <a:xfrm>
            <a:off x="594801" y="3423198"/>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DATA ANALYSIS</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E03E055-AC0E-BA0F-B83A-5C182DD11569}"/>
              </a:ext>
            </a:extLst>
          </p:cNvPr>
          <p:cNvSpPr txBox="1"/>
          <p:nvPr/>
        </p:nvSpPr>
        <p:spPr>
          <a:xfrm>
            <a:off x="798990" y="2727927"/>
            <a:ext cx="10466773" cy="661207"/>
          </a:xfrm>
          <a:prstGeom prst="rect">
            <a:avLst/>
          </a:prstGeom>
          <a:noFill/>
        </p:spPr>
        <p:txBody>
          <a:bodyPr wrap="square" rtlCol="0">
            <a:spAutoFit/>
          </a:bodyPr>
          <a:lstStyle/>
          <a:p>
            <a:pPr marL="285750" indent="-285750">
              <a:lnSpc>
                <a:spcPct val="150000"/>
              </a:lnSpc>
              <a:buClr>
                <a:schemeClr val="dk1"/>
              </a:buClr>
              <a:buSzPts val="1800"/>
              <a:buFont typeface="Wingdings" panose="05000000000000000000" pitchFamily="2" charset="2"/>
              <a:buChar char="§"/>
            </a:pPr>
            <a:r>
              <a:rPr lang="en-GB" sz="2500" dirty="0">
                <a:solidFill>
                  <a:schemeClr val="tx1"/>
                </a:solidFill>
                <a:latin typeface="Times New Roman" panose="02020603050405020304" pitchFamily="18" charset="0"/>
                <a:cs typeface="Times New Roman" panose="02020603050405020304" pitchFamily="18" charset="0"/>
              </a:rPr>
              <a:t>Libraries Used : </a:t>
            </a:r>
            <a:r>
              <a:rPr lang="en-GB" sz="2800" dirty="0">
                <a:solidFill>
                  <a:schemeClr val="tx1"/>
                </a:solidFill>
                <a:latin typeface="Times New Roman" panose="02020603050405020304" pitchFamily="18" charset="0"/>
                <a:cs typeface="Times New Roman" panose="02020603050405020304" pitchFamily="18" charset="0"/>
              </a:rPr>
              <a:t>pandas, </a:t>
            </a:r>
            <a:r>
              <a:rPr lang="en-GB" sz="2800" dirty="0">
                <a:latin typeface="Times New Roman" panose="02020603050405020304" pitchFamily="18" charset="0"/>
                <a:cs typeface="Times New Roman" panose="02020603050405020304" pitchFamily="18" charset="0"/>
              </a:rPr>
              <a:t>NumPy.</a:t>
            </a:r>
            <a:endParaRPr lang="en-GB" sz="2500"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E3C8558-6C42-A285-9FD6-C81BAD114B92}"/>
              </a:ext>
            </a:extLst>
          </p:cNvPr>
          <p:cNvSpPr txBox="1"/>
          <p:nvPr/>
        </p:nvSpPr>
        <p:spPr>
          <a:xfrm>
            <a:off x="798990" y="3905301"/>
            <a:ext cx="6853562" cy="661207"/>
          </a:xfrm>
          <a:prstGeom prst="rect">
            <a:avLst/>
          </a:prstGeom>
          <a:noFill/>
        </p:spPr>
        <p:txBody>
          <a:bodyPr wrap="square" rtlCol="0">
            <a:spAutoFit/>
          </a:bodyPr>
          <a:lstStyle/>
          <a:p>
            <a:pPr marL="285750" indent="-285750">
              <a:lnSpc>
                <a:spcPct val="150000"/>
              </a:lnSpc>
              <a:buClr>
                <a:schemeClr val="dk1"/>
              </a:buClr>
              <a:buSzPts val="1800"/>
              <a:buFont typeface="Wingdings" panose="05000000000000000000" pitchFamily="2" charset="2"/>
              <a:buChar char="§"/>
            </a:pPr>
            <a:r>
              <a:rPr lang="en-GB" sz="2500" dirty="0">
                <a:solidFill>
                  <a:schemeClr val="tx1"/>
                </a:solidFill>
                <a:latin typeface="Times New Roman" panose="02020603050405020304" pitchFamily="18" charset="0"/>
                <a:cs typeface="Times New Roman" panose="02020603050405020304" pitchFamily="18" charset="0"/>
              </a:rPr>
              <a:t>Libraries Used : </a:t>
            </a:r>
            <a:r>
              <a:rPr lang="en-GB" sz="2800" dirty="0">
                <a:solidFill>
                  <a:schemeClr val="tx1"/>
                </a:solidFill>
                <a:latin typeface="Times New Roman" panose="02020603050405020304" pitchFamily="18" charset="0"/>
                <a:cs typeface="Times New Roman" panose="02020603050405020304" pitchFamily="18" charset="0"/>
              </a:rPr>
              <a:t>pandas, </a:t>
            </a:r>
            <a:r>
              <a:rPr lang="en-GB" sz="2800" dirty="0">
                <a:latin typeface="Times New Roman" panose="02020603050405020304" pitchFamily="18" charset="0"/>
                <a:cs typeface="Times New Roman" panose="02020603050405020304" pitchFamily="18" charset="0"/>
              </a:rPr>
              <a:t>NumPy.</a:t>
            </a:r>
            <a:endParaRPr lang="en-GB" sz="2500" dirty="0">
              <a:solidFill>
                <a:schemeClr val="tx1"/>
              </a:solidFill>
              <a:latin typeface="Times New Roman" panose="02020603050405020304" pitchFamily="18" charset="0"/>
              <a:cs typeface="Times New Roman" panose="02020603050405020304" pitchFamily="18" charset="0"/>
            </a:endParaRPr>
          </a:p>
        </p:txBody>
      </p:sp>
      <p:pic>
        <p:nvPicPr>
          <p:cNvPr id="14" name="Picture 4" descr="Python NumPy Crash Course – How to Build N-Dimensional Arrays for Machine  Learning">
            <a:extLst>
              <a:ext uri="{FF2B5EF4-FFF2-40B4-BE49-F238E27FC236}">
                <a16:creationId xmlns:a16="http://schemas.microsoft.com/office/drawing/2014/main" id="{5A6D2BB4-F3A1-7E53-C754-F68D677F9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312" y="904913"/>
            <a:ext cx="3463577" cy="15586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andas (software) - Wikipedia">
            <a:extLst>
              <a:ext uri="{FF2B5EF4-FFF2-40B4-BE49-F238E27FC236}">
                <a16:creationId xmlns:a16="http://schemas.microsoft.com/office/drawing/2014/main" id="{BA42FA2E-C769-3F52-E5C4-22399DF46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907" y="2349221"/>
            <a:ext cx="3509982" cy="14186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D2AC7CB-CEE7-4D21-84A0-B3D770230192}"/>
              </a:ext>
            </a:extLst>
          </p:cNvPr>
          <p:cNvSpPr txBox="1"/>
          <p:nvPr/>
        </p:nvSpPr>
        <p:spPr>
          <a:xfrm>
            <a:off x="594800" y="4647277"/>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DATA VISUALIZATION</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297E29-3A21-33E9-3C43-F45A3F61D70E}"/>
              </a:ext>
            </a:extLst>
          </p:cNvPr>
          <p:cNvSpPr txBox="1"/>
          <p:nvPr/>
        </p:nvSpPr>
        <p:spPr>
          <a:xfrm>
            <a:off x="798990" y="5175048"/>
            <a:ext cx="6853562" cy="661207"/>
          </a:xfrm>
          <a:prstGeom prst="rect">
            <a:avLst/>
          </a:prstGeom>
          <a:noFill/>
        </p:spPr>
        <p:txBody>
          <a:bodyPr wrap="square" rtlCol="0">
            <a:spAutoFit/>
          </a:bodyPr>
          <a:lstStyle/>
          <a:p>
            <a:pPr marL="285750" indent="-285750">
              <a:lnSpc>
                <a:spcPct val="150000"/>
              </a:lnSpc>
              <a:buClr>
                <a:schemeClr val="dk1"/>
              </a:buClr>
              <a:buSzPts val="1800"/>
              <a:buFont typeface="Wingdings" panose="05000000000000000000" pitchFamily="2" charset="2"/>
              <a:buChar char="§"/>
            </a:pPr>
            <a:r>
              <a:rPr lang="en-GB" sz="2500" dirty="0">
                <a:solidFill>
                  <a:schemeClr val="tx1"/>
                </a:solidFill>
                <a:latin typeface="Times New Roman" panose="02020603050405020304" pitchFamily="18" charset="0"/>
                <a:cs typeface="Times New Roman" panose="02020603050405020304" pitchFamily="18" charset="0"/>
              </a:rPr>
              <a:t>Libraries Used : </a:t>
            </a:r>
            <a:r>
              <a:rPr lang="en-GB" sz="2800" dirty="0">
                <a:solidFill>
                  <a:schemeClr val="tx1"/>
                </a:solidFill>
                <a:latin typeface="Times New Roman" panose="02020603050405020304" pitchFamily="18" charset="0"/>
                <a:cs typeface="Times New Roman" panose="02020603050405020304" pitchFamily="18" charset="0"/>
              </a:rPr>
              <a:t>pandas, matplotlib, seaborn</a:t>
            </a:r>
            <a:r>
              <a:rPr lang="en-GB" sz="2800" dirty="0">
                <a:latin typeface="Times New Roman" panose="02020603050405020304" pitchFamily="18" charset="0"/>
                <a:cs typeface="Times New Roman" panose="02020603050405020304" pitchFamily="18" charset="0"/>
              </a:rPr>
              <a:t>.</a:t>
            </a:r>
            <a:endParaRPr lang="en-GB" sz="2800" dirty="0">
              <a:solidFill>
                <a:schemeClr val="tx1"/>
              </a:solidFill>
              <a:latin typeface="Times New Roman" panose="02020603050405020304" pitchFamily="18" charset="0"/>
              <a:cs typeface="Times New Roman" panose="02020603050405020304" pitchFamily="18" charset="0"/>
            </a:endParaRPr>
          </a:p>
        </p:txBody>
      </p:sp>
      <p:pic>
        <p:nvPicPr>
          <p:cNvPr id="18" name="Picture 6" descr="Matplotlib: Visualization with Python — Data Science Notes">
            <a:extLst>
              <a:ext uri="{FF2B5EF4-FFF2-40B4-BE49-F238E27FC236}">
                <a16:creationId xmlns:a16="http://schemas.microsoft.com/office/drawing/2014/main" id="{64909AEF-85F6-2479-C3E5-14BC606AA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8703" y="3894916"/>
            <a:ext cx="3600186" cy="180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4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E19A31-C11C-1282-5A7D-718981BACF35}"/>
              </a:ext>
            </a:extLst>
          </p:cNvPr>
          <p:cNvPicPr>
            <a:picLocks noChangeAspect="1"/>
          </p:cNvPicPr>
          <p:nvPr/>
        </p:nvPicPr>
        <p:blipFill>
          <a:blip r:embed="rId2"/>
          <a:stretch>
            <a:fillRect/>
          </a:stretch>
        </p:blipFill>
        <p:spPr>
          <a:xfrm>
            <a:off x="514905" y="606477"/>
            <a:ext cx="11162190" cy="5645045"/>
          </a:xfrm>
          <a:prstGeom prst="rect">
            <a:avLst/>
          </a:prstGeom>
        </p:spPr>
      </p:pic>
      <p:sp>
        <p:nvSpPr>
          <p:cNvPr id="3" name="TextBox 2">
            <a:extLst>
              <a:ext uri="{FF2B5EF4-FFF2-40B4-BE49-F238E27FC236}">
                <a16:creationId xmlns:a16="http://schemas.microsoft.com/office/drawing/2014/main" id="{44C50255-0B2C-BD93-6BDF-76A25E1CC9DC}"/>
              </a:ext>
            </a:extLst>
          </p:cNvPr>
          <p:cNvSpPr txBox="1"/>
          <p:nvPr/>
        </p:nvSpPr>
        <p:spPr>
          <a:xfrm>
            <a:off x="514905" y="186432"/>
            <a:ext cx="8626875" cy="369332"/>
          </a:xfrm>
          <a:prstGeom prst="rect">
            <a:avLst/>
          </a:prstGeom>
          <a:noFill/>
        </p:spPr>
        <p:txBody>
          <a:bodyPr wrap="square">
            <a:spAutoFit/>
          </a:bodyPr>
          <a:lstStyle/>
          <a:p>
            <a:r>
              <a:rPr lang="en-GB" sz="1800" dirty="0">
                <a:solidFill>
                  <a:schemeClr val="tx1"/>
                </a:solidFill>
                <a:latin typeface="Times New Roman" panose="02020603050405020304" pitchFamily="18" charset="0"/>
                <a:cs typeface="Times New Roman" panose="02020603050405020304" pitchFamily="18" charset="0"/>
              </a:rPr>
              <a:t>Website</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Ac- Buy Products Online at Best Price in India - All Categories | Flipkart.com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C6454A-0259-D41A-9BFA-FAB270BC6690}"/>
              </a:ext>
            </a:extLst>
          </p:cNvPr>
          <p:cNvPicPr>
            <a:picLocks noChangeAspect="1"/>
          </p:cNvPicPr>
          <p:nvPr/>
        </p:nvPicPr>
        <p:blipFill>
          <a:blip r:embed="rId2"/>
          <a:stretch>
            <a:fillRect/>
          </a:stretch>
        </p:blipFill>
        <p:spPr>
          <a:xfrm>
            <a:off x="235712" y="1493352"/>
            <a:ext cx="11720576" cy="3871295"/>
          </a:xfrm>
          <a:prstGeom prst="rect">
            <a:avLst/>
          </a:prstGeom>
        </p:spPr>
      </p:pic>
      <p:sp>
        <p:nvSpPr>
          <p:cNvPr id="4" name="TextBox 3">
            <a:extLst>
              <a:ext uri="{FF2B5EF4-FFF2-40B4-BE49-F238E27FC236}">
                <a16:creationId xmlns:a16="http://schemas.microsoft.com/office/drawing/2014/main" id="{DC904F36-8853-73C6-9885-176BC9D4BA10}"/>
              </a:ext>
            </a:extLst>
          </p:cNvPr>
          <p:cNvSpPr txBox="1"/>
          <p:nvPr/>
        </p:nvSpPr>
        <p:spPr>
          <a:xfrm>
            <a:off x="372860" y="350899"/>
            <a:ext cx="5877017" cy="1015663"/>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Data Collected -</a:t>
            </a:r>
          </a:p>
          <a:p>
            <a:r>
              <a:rPr lang="en-US" sz="3000" b="1" dirty="0">
                <a:solidFill>
                  <a:srgbClr val="FF0000"/>
                </a:solidFill>
                <a:latin typeface="Times New Roman" panose="02020603050405020304" pitchFamily="18" charset="0"/>
                <a:cs typeface="Times New Roman" panose="02020603050405020304" pitchFamily="18" charset="0"/>
              </a:rPr>
              <a:t>RAW DATA</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29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77190-7E5B-C87F-93E2-A95344B84730}"/>
              </a:ext>
            </a:extLst>
          </p:cNvPr>
          <p:cNvPicPr>
            <a:picLocks noChangeAspect="1"/>
          </p:cNvPicPr>
          <p:nvPr/>
        </p:nvPicPr>
        <p:blipFill>
          <a:blip r:embed="rId2"/>
          <a:stretch>
            <a:fillRect/>
          </a:stretch>
        </p:blipFill>
        <p:spPr>
          <a:xfrm>
            <a:off x="179275" y="1275271"/>
            <a:ext cx="11833449" cy="4307458"/>
          </a:xfrm>
          <a:prstGeom prst="rect">
            <a:avLst/>
          </a:prstGeom>
        </p:spPr>
      </p:pic>
      <p:sp>
        <p:nvSpPr>
          <p:cNvPr id="2" name="TextBox 1">
            <a:extLst>
              <a:ext uri="{FF2B5EF4-FFF2-40B4-BE49-F238E27FC236}">
                <a16:creationId xmlns:a16="http://schemas.microsoft.com/office/drawing/2014/main" id="{91E88917-E62D-2A72-525E-4CD2B76C7504}"/>
              </a:ext>
            </a:extLst>
          </p:cNvPr>
          <p:cNvSpPr txBox="1"/>
          <p:nvPr/>
        </p:nvSpPr>
        <p:spPr>
          <a:xfrm>
            <a:off x="426126" y="430798"/>
            <a:ext cx="5877017" cy="553998"/>
          </a:xfrm>
          <a:prstGeom prst="rect">
            <a:avLst/>
          </a:prstGeom>
          <a:noFill/>
        </p:spPr>
        <p:txBody>
          <a:bodyPr wrap="square" rtlCol="0">
            <a:spAutoFit/>
          </a:bodyPr>
          <a:lstStyle/>
          <a:p>
            <a:r>
              <a:rPr lang="en-US" sz="3000" b="1" dirty="0">
                <a:solidFill>
                  <a:srgbClr val="FF0000"/>
                </a:solidFill>
                <a:latin typeface="Times New Roman" panose="02020603050405020304" pitchFamily="18" charset="0"/>
                <a:cs typeface="Times New Roman" panose="02020603050405020304" pitchFamily="18" charset="0"/>
              </a:rPr>
              <a:t>CLEANED DATA</a:t>
            </a:r>
            <a:r>
              <a:rPr lang="en-US" sz="3000" dirty="0">
                <a:solidFill>
                  <a:srgbClr val="FF0000"/>
                </a:solidFill>
                <a:latin typeface="Times New Roman" panose="02020603050405020304" pitchFamily="18" charset="0"/>
                <a:cs typeface="Times New Roman" panose="02020603050405020304" pitchFamily="18" charset="0"/>
              </a:rPr>
              <a:t>:</a:t>
            </a:r>
            <a:endParaRPr lang="en-IN"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6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35290-DF6A-846A-3ADB-8493A6B175F9}"/>
              </a:ext>
            </a:extLst>
          </p:cNvPr>
          <p:cNvSpPr txBox="1"/>
          <p:nvPr/>
        </p:nvSpPr>
        <p:spPr>
          <a:xfrm>
            <a:off x="7054466" y="887767"/>
            <a:ext cx="4776186" cy="341632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u="sng" dirty="0">
                <a:solidFill>
                  <a:srgbClr val="FF0000"/>
                </a:solidFill>
                <a:latin typeface="Times New Roman" panose="02020603050405020304" pitchFamily="18" charset="0"/>
                <a:cs typeface="Times New Roman" panose="02020603050405020304" pitchFamily="18" charset="0"/>
              </a:rPr>
              <a:t>Count Plot of Brands:</a:t>
            </a:r>
          </a:p>
          <a:p>
            <a:r>
              <a:rPr lang="en-US" dirty="0">
                <a:latin typeface="Times New Roman" panose="02020603050405020304" pitchFamily="18" charset="0"/>
                <a:cs typeface="Times New Roman" panose="02020603050405020304" pitchFamily="18" charset="0"/>
              </a:rPr>
              <a:t>- on x-axis: we have different brands.</a:t>
            </a:r>
          </a:p>
          <a:p>
            <a:r>
              <a:rPr lang="en-US" dirty="0">
                <a:latin typeface="Times New Roman" panose="02020603050405020304" pitchFamily="18" charset="0"/>
                <a:cs typeface="Times New Roman" panose="02020603050405020304" pitchFamily="18" charset="0"/>
              </a:rPr>
              <a:t>- on y-axis: we have the count of products available.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u="sng" dirty="0">
                <a:solidFill>
                  <a:srgbClr val="FF0000"/>
                </a:solidFill>
                <a:latin typeface="Times New Roman" panose="02020603050405020304" pitchFamily="18" charset="0"/>
                <a:cs typeface="Times New Roman" panose="02020603050405020304" pitchFamily="18" charset="0"/>
              </a:rPr>
              <a:t>Observation :</a:t>
            </a:r>
          </a:p>
          <a:p>
            <a:r>
              <a:rPr lang="en-US" dirty="0">
                <a:latin typeface="Times New Roman" panose="02020603050405020304" pitchFamily="18" charset="0"/>
                <a:cs typeface="Times New Roman" panose="02020603050405020304" pitchFamily="18" charset="0"/>
              </a:rPr>
              <a:t>From the plot we can observe the Brands “Godrej” around 200+ and “Blue” around 160+ have a wide range of AC products available in the market.</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D3C95FE-6BCF-5C38-3C72-B4F68528E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48" y="266330"/>
            <a:ext cx="6610524" cy="595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1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800</TotalTime>
  <Words>892</Words>
  <Application>Microsoft Office PowerPoint</Application>
  <PresentationFormat>Widescreen</PresentationFormat>
  <Paragraphs>82</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Lato Black</vt:lpstr>
      <vt:lpstr>Libre Baskerville</vt:lpstr>
      <vt:lpstr>Noto Sans Symbols</vt:lpstr>
      <vt:lpstr>Times New Roman</vt:lpstr>
      <vt:lpstr>Wingdings</vt:lpstr>
      <vt:lpstr>Office Theme</vt:lpstr>
      <vt:lpstr>Price Analysis On Air Conditioners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 s</cp:lastModifiedBy>
  <cp:revision>26</cp:revision>
  <dcterms:created xsi:type="dcterms:W3CDTF">2021-02-16T05:19:01Z</dcterms:created>
  <dcterms:modified xsi:type="dcterms:W3CDTF">2024-01-27T17:41:45Z</dcterms:modified>
</cp:coreProperties>
</file>