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Inter"/>
      <p:regular r:id="rId35"/>
      <p:bold r:id="rId36"/>
      <p:italic r:id="rId37"/>
      <p:boldItalic r:id="rId38"/>
    </p:embeddedFont>
    <p:embeddedFont>
      <p:font typeface="Inter Black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ih2PbrJL28PAr46tCU4OE3pYf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Black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nter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italic.fntdata"/><Relationship Id="rId14" Type="http://schemas.openxmlformats.org/officeDocument/2006/relationships/slide" Target="slides/slide9.xml"/><Relationship Id="rId36" Type="http://schemas.openxmlformats.org/officeDocument/2006/relationships/font" Target="fonts/Inter-bold.fntdata"/><Relationship Id="rId17" Type="http://schemas.openxmlformats.org/officeDocument/2006/relationships/slide" Target="slides/slide12.xml"/><Relationship Id="rId39" Type="http://schemas.openxmlformats.org/officeDocument/2006/relationships/font" Target="fonts/InterBlack-bold.fntdata"/><Relationship Id="rId16" Type="http://schemas.openxmlformats.org/officeDocument/2006/relationships/slide" Target="slides/slide11.xml"/><Relationship Id="rId38" Type="http://schemas.openxmlformats.org/officeDocument/2006/relationships/font" Target="fonts/Int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57a4b833c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3557a4b833c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57a4b833c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3557a4b833c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198800" y="914400"/>
            <a:ext cx="97992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Inter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198800" y="3560400"/>
            <a:ext cx="97992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>
  <p:cSld name="末尾幻灯片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3"/>
          <p:cNvSpPr txBox="1"/>
          <p:nvPr>
            <p:ph type="title"/>
          </p:nvPr>
        </p:nvSpPr>
        <p:spPr>
          <a:xfrm>
            <a:off x="1198800" y="2484000"/>
            <a:ext cx="97992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Inter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1198800" y="3560400"/>
            <a:ext cx="9799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1990800" y="3848400"/>
            <a:ext cx="77688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Inter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1990800" y="4615200"/>
            <a:ext cx="7768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6084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6411600" y="1501200"/>
            <a:ext cx="51768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" type="body"/>
          </p:nvPr>
        </p:nvSpPr>
        <p:spPr>
          <a:xfrm>
            <a:off x="608400" y="1429200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7"/>
          <p:cNvSpPr txBox="1"/>
          <p:nvPr>
            <p:ph idx="2" type="body"/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3" type="body"/>
          </p:nvPr>
        </p:nvSpPr>
        <p:spPr>
          <a:xfrm>
            <a:off x="6235750" y="1421729"/>
            <a:ext cx="5342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4" type="body"/>
          </p:nvPr>
        </p:nvSpPr>
        <p:spPr>
          <a:xfrm>
            <a:off x="6235750" y="1854000"/>
            <a:ext cx="53424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/>
          <p:nvPr>
            <p:ph idx="2" type="pic"/>
          </p:nvPr>
        </p:nvSpPr>
        <p:spPr>
          <a:xfrm>
            <a:off x="608400" y="1555200"/>
            <a:ext cx="5233077" cy="4608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6350400" y="1555200"/>
            <a:ext cx="52272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0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0150" spcFirstLastPara="1" rIns="90150" wrap="square" tIns="46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 rot="5400000">
            <a:off x="8242200" y="2907000"/>
            <a:ext cx="50292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nter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 rot="5400000">
            <a:off x="2984400" y="-1155600"/>
            <a:ext cx="5029200" cy="9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6800" spcFirstLastPara="1" rIns="46800" wrap="square" tIns="468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/>
            </a:lvl2pPr>
            <a:lvl3pPr indent="-3302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  <a:defRPr/>
            </a:lvl3pPr>
            <a:lvl4pPr indent="-3175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>
  <p:cSld name="内容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08400" y="774000"/>
            <a:ext cx="10972800" cy="5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0150" spcFirstLastPara="1" rIns="90150" wrap="square" tIns="46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Inter"/>
              <a:buNone/>
              <a:defRPr b="1" i="0" sz="36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2" id="80" name="Google Shape;80;p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15331" y="0"/>
            <a:ext cx="12160885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995045" y="3166110"/>
            <a:ext cx="10386060" cy="286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6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0" i="0" sz="6000" u="none" cap="none" strike="noStrike">
              <a:solidFill>
                <a:schemeClr val="accent6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accent6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2413635" y="2252980"/>
            <a:ext cx="736536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PROJECT PLAN</a:t>
            </a:r>
            <a:endParaRPr b="0" i="0" sz="60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377516" y="4206476"/>
            <a:ext cx="7438409" cy="110315"/>
          </a:xfrm>
          <a:custGeom>
            <a:rect b="b" l="l" r="r" t="t"/>
            <a:pathLst>
              <a:path extrusionOk="0" h="162045" w="10926501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308610" y="503873"/>
            <a:ext cx="11576685" cy="585025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5400000">
            <a:off x="-2199640" y="3370898"/>
            <a:ext cx="4707890" cy="116205"/>
          </a:xfrm>
          <a:custGeom>
            <a:rect b="b" l="l" r="r" t="t"/>
            <a:pathLst>
              <a:path extrusionOk="0" h="118110" w="323850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cap="flat" cmpd="sng" w="9525">
            <a:solidFill>
              <a:schemeClr val="accent1">
                <a:alpha val="68627"/>
              </a:schemeClr>
            </a:solidFill>
            <a:prstDash val="solid"/>
            <a:miter lim="800000"/>
            <a:headEnd len="sm" w="sm" type="oval"/>
            <a:tailEnd len="sm" w="sm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317818" y="176530"/>
            <a:ext cx="11557000" cy="136525"/>
            <a:chOff x="625" y="278"/>
            <a:chExt cx="18200" cy="215"/>
          </a:xfrm>
        </p:grpSpPr>
        <p:sp>
          <p:nvSpPr>
            <p:cNvPr id="87" name="Google Shape;87;p1"/>
            <p:cNvSpPr/>
            <p:nvPr/>
          </p:nvSpPr>
          <p:spPr>
            <a:xfrm flipH="1" rot="10800000">
              <a:off x="7028" y="278"/>
              <a:ext cx="5889" cy="215"/>
            </a:xfrm>
            <a:custGeom>
              <a:rect b="b" l="l" r="r" t="t"/>
              <a:pathLst>
                <a:path extrusionOk="0" h="118110" w="323850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88" name="Google Shape;88;p1"/>
            <p:cNvCxnSpPr/>
            <p:nvPr/>
          </p:nvCxnSpPr>
          <p:spPr>
            <a:xfrm rot="10800000">
              <a:off x="625" y="278"/>
              <a:ext cx="6402" cy="4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"/>
            <p:cNvCxnSpPr/>
            <p:nvPr/>
          </p:nvCxnSpPr>
          <p:spPr>
            <a:xfrm rot="10800000">
              <a:off x="12954" y="278"/>
              <a:ext cx="5871" cy="68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0" name="Google Shape;90;p1"/>
          <p:cNvGrpSpPr/>
          <p:nvPr/>
        </p:nvGrpSpPr>
        <p:grpSpPr>
          <a:xfrm rot="-5400000">
            <a:off x="11279505" y="749082"/>
            <a:ext cx="252730" cy="375920"/>
            <a:chOff x="17336" y="1136"/>
            <a:chExt cx="466" cy="911"/>
          </a:xfrm>
        </p:grpSpPr>
        <p:sp>
          <p:nvSpPr>
            <p:cNvPr id="91" name="Google Shape;91;p1"/>
            <p:cNvSpPr/>
            <p:nvPr/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 rot="10800000">
            <a:off x="317183" y="6525895"/>
            <a:ext cx="11557000" cy="136525"/>
            <a:chOff x="625" y="278"/>
            <a:chExt cx="18200" cy="215"/>
          </a:xfrm>
        </p:grpSpPr>
        <p:sp>
          <p:nvSpPr>
            <p:cNvPr id="98" name="Google Shape;98;p1"/>
            <p:cNvSpPr/>
            <p:nvPr/>
          </p:nvSpPr>
          <p:spPr>
            <a:xfrm flipH="1" rot="10800000">
              <a:off x="7028" y="278"/>
              <a:ext cx="5889" cy="215"/>
            </a:xfrm>
            <a:custGeom>
              <a:rect b="b" l="l" r="r" t="t"/>
              <a:pathLst>
                <a:path extrusionOk="0" h="118110" w="323850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9" name="Google Shape;99;p1"/>
            <p:cNvCxnSpPr/>
            <p:nvPr/>
          </p:nvCxnSpPr>
          <p:spPr>
            <a:xfrm rot="10800000">
              <a:off x="625" y="278"/>
              <a:ext cx="6402" cy="4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"/>
            <p:cNvCxnSpPr/>
            <p:nvPr/>
          </p:nvCxnSpPr>
          <p:spPr>
            <a:xfrm rot="10800000">
              <a:off x="12954" y="278"/>
              <a:ext cx="5871" cy="68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1" name="Google Shape;101;p1"/>
          <p:cNvSpPr/>
          <p:nvPr/>
        </p:nvSpPr>
        <p:spPr>
          <a:xfrm rot="-5400000">
            <a:off x="9685655" y="3370898"/>
            <a:ext cx="4707890" cy="116205"/>
          </a:xfrm>
          <a:custGeom>
            <a:rect b="b" l="l" r="r" t="t"/>
            <a:pathLst>
              <a:path extrusionOk="0" h="118110" w="323850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cap="flat" cmpd="sng" w="9525">
            <a:solidFill>
              <a:schemeClr val="accent1">
                <a:alpha val="68627"/>
              </a:schemeClr>
            </a:solidFill>
            <a:prstDash val="solid"/>
            <a:miter lim="800000"/>
            <a:headEnd len="sm" w="sm" type="oval"/>
            <a:tailEnd len="sm" w="sm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"/>
          <p:cNvSpPr/>
          <p:nvPr/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631315" y="5108010"/>
            <a:ext cx="9586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TEAM ME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MBERS: Lubna Basha Mohammed &amp; Santhosh Kumar Vijayalakshmi Murugan</a:t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TEAM SUPERVISORS: Dr. Rolando Cortés, Riya Mathew</a:t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DATE: 7th May 2025</a:t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305" name="Google Shape;305;p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flipH="1">
            <a:off x="99060" y="-2540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7"/>
          <p:cNvSpPr/>
          <p:nvPr/>
        </p:nvSpPr>
        <p:spPr>
          <a:xfrm>
            <a:off x="411554" y="28118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p7"/>
          <p:cNvSpPr/>
          <p:nvPr/>
        </p:nvSpPr>
        <p:spPr>
          <a:xfrm rot="10800000">
            <a:off x="11538024" y="627177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08" name="Google Shape;308;p7"/>
          <p:cNvGrpSpPr/>
          <p:nvPr/>
        </p:nvGrpSpPr>
        <p:grpSpPr>
          <a:xfrm>
            <a:off x="381000" y="2009140"/>
            <a:ext cx="11431270" cy="2839720"/>
            <a:chOff x="264" y="3164"/>
            <a:chExt cx="18002" cy="4472"/>
          </a:xfrm>
        </p:grpSpPr>
        <p:grpSp>
          <p:nvGrpSpPr>
            <p:cNvPr id="309" name="Google Shape;309;p7"/>
            <p:cNvGrpSpPr/>
            <p:nvPr/>
          </p:nvGrpSpPr>
          <p:grpSpPr>
            <a:xfrm>
              <a:off x="264" y="3395"/>
              <a:ext cx="3780" cy="4010"/>
              <a:chOff x="264" y="3729"/>
              <a:chExt cx="3780" cy="4010"/>
            </a:xfrm>
          </p:grpSpPr>
          <p:cxnSp>
            <p:nvCxnSpPr>
              <p:cNvPr id="310" name="Google Shape;310;p7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7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12" name="Google Shape;312;p7"/>
            <p:cNvGrpSpPr/>
            <p:nvPr/>
          </p:nvGrpSpPr>
          <p:grpSpPr>
            <a:xfrm>
              <a:off x="14486" y="3395"/>
              <a:ext cx="3780" cy="4010"/>
              <a:chOff x="14486" y="3395"/>
              <a:chExt cx="3780" cy="4010"/>
            </a:xfrm>
          </p:grpSpPr>
          <p:cxnSp>
            <p:nvCxnSpPr>
              <p:cNvPr id="313" name="Google Shape;313;p7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7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15" name="Google Shape;315;p7"/>
            <p:cNvGrpSpPr/>
            <p:nvPr/>
          </p:nvGrpSpPr>
          <p:grpSpPr>
            <a:xfrm>
              <a:off x="1999" y="3164"/>
              <a:ext cx="14378" cy="4472"/>
              <a:chOff x="1999" y="3283"/>
              <a:chExt cx="14378" cy="4472"/>
            </a:xfrm>
          </p:grpSpPr>
          <p:grpSp>
            <p:nvGrpSpPr>
              <p:cNvPr id="316" name="Google Shape;316;p7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317" name="Google Shape;317;p7"/>
                <p:cNvSpPr/>
                <p:nvPr/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fmla="val 68862" name="adj"/>
                  </a:avLst>
                </a:prstGeom>
                <a:solidFill>
                  <a:schemeClr val="accent3">
                    <a:alpha val="13725"/>
                  </a:schemeClr>
                </a:solidFill>
                <a:ln cap="flat" cmpd="sng" w="381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318" name="Google Shape;318;p7"/>
                <p:cNvSpPr/>
                <p:nvPr/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fmla="val 68862" name="adj"/>
                  </a:avLst>
                </a:prstGeom>
                <a:noFill/>
                <a:ln cap="flat" cmpd="sng" w="4127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sp>
            <p:nvSpPr>
              <p:cNvPr id="319" name="Google Shape;319;p7"/>
              <p:cNvSpPr txBox="1"/>
              <p:nvPr/>
            </p:nvSpPr>
            <p:spPr>
              <a:xfrm flipH="1">
                <a:off x="8856" y="4700"/>
                <a:ext cx="7332" cy="1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0" i="1" lang="en-US" sz="4800" u="none" cap="none" strike="noStrike">
                    <a:solidFill>
                      <a:schemeClr val="lt2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SUBSYSTEMS</a:t>
                </a:r>
                <a:endParaRPr b="0" i="1" sz="4800" u="none" cap="none" strike="noStrike">
                  <a:solidFill>
                    <a:schemeClr val="lt2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  <p:sp>
            <p:nvSpPr>
              <p:cNvPr id="320" name="Google Shape;320;p7"/>
              <p:cNvSpPr txBox="1"/>
              <p:nvPr/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00"/>
                  <a:buFont typeface="Arial"/>
                  <a:buNone/>
                </a:pPr>
                <a:r>
                  <a:rPr b="0" i="1" lang="en-US" sz="11500" u="none" cap="none" strike="noStrike">
                    <a:solidFill>
                      <a:srgbClr val="000000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03</a:t>
                </a:r>
                <a:endParaRPr b="0" i="1" sz="11500" u="none" cap="none" strike="noStrike">
                  <a:solidFill>
                    <a:srgbClr val="000000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</p:grpSp>
      </p:grpSp>
      <p:sp>
        <p:nvSpPr>
          <p:cNvPr id="321" name="Google Shape;321;p7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326" name="Google Shape;326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40640" y="1016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8"/>
          <p:cNvSpPr/>
          <p:nvPr/>
        </p:nvSpPr>
        <p:spPr>
          <a:xfrm flipH="1" rot="10800000">
            <a:off x="438785" y="4093845"/>
            <a:ext cx="4704715" cy="1582420"/>
          </a:xfrm>
          <a:prstGeom prst="parallelogram">
            <a:avLst>
              <a:gd fmla="val 68862" name="adj"/>
            </a:avLst>
          </a:prstGeom>
          <a:solidFill>
            <a:schemeClr val="accent3">
              <a:alpha val="8627"/>
            </a:schemeClr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" name="Google Shape;328;p8"/>
          <p:cNvSpPr/>
          <p:nvPr/>
        </p:nvSpPr>
        <p:spPr>
          <a:xfrm rot="10800000">
            <a:off x="6965950" y="4115435"/>
            <a:ext cx="4772025" cy="1582420"/>
          </a:xfrm>
          <a:prstGeom prst="parallelogram">
            <a:avLst>
              <a:gd fmla="val 68862" name="adj"/>
            </a:avLst>
          </a:prstGeom>
          <a:solidFill>
            <a:schemeClr val="accent3">
              <a:alpha val="8627"/>
            </a:schemeClr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9" name="Google Shape;329;p8"/>
          <p:cNvSpPr/>
          <p:nvPr/>
        </p:nvSpPr>
        <p:spPr>
          <a:xfrm rot="10800000">
            <a:off x="560705" y="1636395"/>
            <a:ext cx="4470400" cy="1582420"/>
          </a:xfrm>
          <a:prstGeom prst="parallelogram">
            <a:avLst>
              <a:gd fmla="val 68862" name="adj"/>
            </a:avLst>
          </a:prstGeom>
          <a:solidFill>
            <a:schemeClr val="accent3">
              <a:alpha val="8627"/>
            </a:schemeClr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8"/>
          <p:cNvSpPr/>
          <p:nvPr/>
        </p:nvSpPr>
        <p:spPr>
          <a:xfrm flipH="1" rot="10800000">
            <a:off x="7110730" y="1636395"/>
            <a:ext cx="4470400" cy="1582420"/>
          </a:xfrm>
          <a:prstGeom prst="parallelogram">
            <a:avLst>
              <a:gd fmla="val 68862" name="adj"/>
            </a:avLst>
          </a:prstGeom>
          <a:solidFill>
            <a:schemeClr val="accent3">
              <a:alpha val="8627"/>
            </a:schemeClr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1" name="Google Shape;331;p8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2" name="Google Shape;332;p8"/>
          <p:cNvSpPr txBox="1"/>
          <p:nvPr/>
        </p:nvSpPr>
        <p:spPr>
          <a:xfrm>
            <a:off x="3712210" y="305435"/>
            <a:ext cx="4768215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333" name="Google Shape;333;p8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334" name="Google Shape;334;p8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0" name="Google Shape;340;p8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341" name="Google Shape;341;p8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47" name="Google Shape;347;p8"/>
          <p:cNvSpPr/>
          <p:nvPr/>
        </p:nvSpPr>
        <p:spPr>
          <a:xfrm rot="1020000">
            <a:off x="4249420" y="1750060"/>
            <a:ext cx="3622040" cy="3622040"/>
          </a:xfrm>
          <a:prstGeom prst="ellipse">
            <a:avLst/>
          </a:prstGeom>
          <a:noFill/>
          <a:ln cap="flat" cmpd="sng" w="952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8" name="Google Shape;348;p8"/>
          <p:cNvSpPr/>
          <p:nvPr/>
        </p:nvSpPr>
        <p:spPr>
          <a:xfrm rot="10800000">
            <a:off x="4471035" y="1973580"/>
            <a:ext cx="3175000" cy="31750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5019675" y="2506980"/>
            <a:ext cx="2078355" cy="2011680"/>
          </a:xfrm>
          <a:prstGeom prst="ellipse">
            <a:avLst/>
          </a:prstGeom>
          <a:gradFill>
            <a:gsLst>
              <a:gs pos="0">
                <a:srgbClr val="97C8FC"/>
              </a:gs>
              <a:gs pos="85000">
                <a:schemeClr val="accent1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SUBSYSTEMS</a:t>
            </a:r>
            <a:endParaRPr b="0" i="0" sz="16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350" name="Google Shape;350;p8"/>
          <p:cNvGrpSpPr/>
          <p:nvPr/>
        </p:nvGrpSpPr>
        <p:grpSpPr>
          <a:xfrm>
            <a:off x="4625340" y="2202815"/>
            <a:ext cx="2805430" cy="2716530"/>
            <a:chOff x="3907790" y="2007432"/>
            <a:chExt cx="3854131" cy="3627565"/>
          </a:xfrm>
        </p:grpSpPr>
        <p:sp>
          <p:nvSpPr>
            <p:cNvPr id="351" name="Google Shape;351;p8"/>
            <p:cNvSpPr/>
            <p:nvPr/>
          </p:nvSpPr>
          <p:spPr>
            <a:xfrm rot="10800000">
              <a:off x="3984739" y="2007432"/>
              <a:ext cx="3777182" cy="3627565"/>
            </a:xfrm>
            <a:prstGeom prst="blockArc">
              <a:avLst>
                <a:gd fmla="val 34484" name="adj1"/>
                <a:gd fmla="val 10794548" name="adj2"/>
                <a:gd fmla="val 922" name="adj3"/>
              </a:avLst>
            </a:prstGeom>
            <a:gradFill>
              <a:gsLst>
                <a:gs pos="0">
                  <a:srgbClr val="F4F7FF">
                    <a:alpha val="0"/>
                  </a:srgbClr>
                </a:gs>
                <a:gs pos="52999">
                  <a:srgbClr val="B9DAFD"/>
                </a:gs>
                <a:gs pos="85000">
                  <a:srgbClr val="B4C7FD"/>
                </a:gs>
                <a:gs pos="100000">
                  <a:srgbClr val="B4C7FD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 rot="10800000">
              <a:off x="3907790" y="3739621"/>
              <a:ext cx="197107" cy="16319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3" name="Google Shape;353;p8"/>
          <p:cNvGrpSpPr/>
          <p:nvPr/>
        </p:nvGrpSpPr>
        <p:grpSpPr>
          <a:xfrm rot="10800000">
            <a:off x="4688840" y="2202815"/>
            <a:ext cx="2805430" cy="2716530"/>
            <a:chOff x="3907790" y="2007432"/>
            <a:chExt cx="3854130" cy="3627565"/>
          </a:xfrm>
        </p:grpSpPr>
        <p:sp>
          <p:nvSpPr>
            <p:cNvPr id="354" name="Google Shape;354;p8"/>
            <p:cNvSpPr/>
            <p:nvPr/>
          </p:nvSpPr>
          <p:spPr>
            <a:xfrm rot="10800000">
              <a:off x="3984738" y="2007432"/>
              <a:ext cx="3777182" cy="3627565"/>
            </a:xfrm>
            <a:prstGeom prst="blockArc">
              <a:avLst>
                <a:gd fmla="val 34484" name="adj1"/>
                <a:gd fmla="val 10794548" name="adj2"/>
                <a:gd fmla="val 922" name="adj3"/>
              </a:avLst>
            </a:prstGeom>
            <a:gradFill>
              <a:gsLst>
                <a:gs pos="0">
                  <a:srgbClr val="8FABFD"/>
                </a:gs>
                <a:gs pos="26000">
                  <a:srgbClr val="8FABFD"/>
                </a:gs>
                <a:gs pos="52999">
                  <a:srgbClr val="B9DAFD"/>
                </a:gs>
                <a:gs pos="100000">
                  <a:srgbClr val="F4F7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 rot="10800000">
              <a:off x="3907790" y="3739621"/>
              <a:ext cx="197107" cy="16319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8FABFD"/>
                </a:gs>
                <a:gs pos="26000">
                  <a:srgbClr val="8FABFD"/>
                </a:gs>
                <a:gs pos="52999">
                  <a:srgbClr val="B9DAFD"/>
                </a:gs>
                <a:gs pos="100000">
                  <a:srgbClr val="F4F7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6" name="Google Shape;356;p8"/>
          <p:cNvGrpSpPr/>
          <p:nvPr/>
        </p:nvGrpSpPr>
        <p:grpSpPr>
          <a:xfrm>
            <a:off x="2190750" y="2258060"/>
            <a:ext cx="2068830" cy="180975"/>
            <a:chOff x="2479361" y="2183606"/>
            <a:chExt cx="2068827" cy="180975"/>
          </a:xfrm>
        </p:grpSpPr>
        <p:cxnSp>
          <p:nvCxnSpPr>
            <p:cNvPr id="357" name="Google Shape;357;p8"/>
            <p:cNvCxnSpPr/>
            <p:nvPr/>
          </p:nvCxnSpPr>
          <p:spPr>
            <a:xfrm rot="10800000">
              <a:off x="4367213" y="2183606"/>
              <a:ext cx="180975" cy="180975"/>
            </a:xfrm>
            <a:prstGeom prst="straightConnector1">
              <a:avLst/>
            </a:prstGeom>
            <a:noFill/>
            <a:ln cap="flat" cmpd="sng" w="12700">
              <a:solidFill>
                <a:srgbClr val="8FABF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8"/>
            <p:cNvCxnSpPr/>
            <p:nvPr/>
          </p:nvCxnSpPr>
          <p:spPr>
            <a:xfrm rot="10800000">
              <a:off x="2479361" y="2184400"/>
              <a:ext cx="1889439" cy="0"/>
            </a:xfrm>
            <a:prstGeom prst="straightConnector1">
              <a:avLst/>
            </a:prstGeom>
            <a:noFill/>
            <a:ln cap="flat" cmpd="sng" w="12700">
              <a:solidFill>
                <a:srgbClr val="8FABF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9" name="Google Shape;359;p8"/>
          <p:cNvSpPr txBox="1"/>
          <p:nvPr/>
        </p:nvSpPr>
        <p:spPr>
          <a:xfrm>
            <a:off x="1894205" y="1746250"/>
            <a:ext cx="275526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FABFD"/>
                </a:solidFill>
                <a:latin typeface="Inter Black"/>
                <a:ea typeface="Inter Black"/>
                <a:cs typeface="Inter Black"/>
                <a:sym typeface="Inter Black"/>
              </a:rPr>
              <a:t>Subsystem A</a:t>
            </a:r>
            <a:endParaRPr b="0" i="0" sz="2000" u="none" cap="none" strike="noStrike">
              <a:solidFill>
                <a:srgbClr val="8FABFD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360" name="Google Shape;360;p8"/>
          <p:cNvGrpSpPr/>
          <p:nvPr/>
        </p:nvGrpSpPr>
        <p:grpSpPr>
          <a:xfrm>
            <a:off x="2082800" y="4520565"/>
            <a:ext cx="2068830" cy="180975"/>
            <a:chOff x="2479361" y="2003425"/>
            <a:chExt cx="2068827" cy="180975"/>
          </a:xfrm>
        </p:grpSpPr>
        <p:cxnSp>
          <p:nvCxnSpPr>
            <p:cNvPr id="361" name="Google Shape;361;p8"/>
            <p:cNvCxnSpPr/>
            <p:nvPr/>
          </p:nvCxnSpPr>
          <p:spPr>
            <a:xfrm flipH="1">
              <a:off x="4367213" y="2003425"/>
              <a:ext cx="180975" cy="180975"/>
            </a:xfrm>
            <a:prstGeom prst="straightConnector1">
              <a:avLst/>
            </a:prstGeom>
            <a:noFill/>
            <a:ln cap="flat" cmpd="sng" w="12700">
              <a:solidFill>
                <a:srgbClr val="8FABF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8"/>
            <p:cNvCxnSpPr/>
            <p:nvPr/>
          </p:nvCxnSpPr>
          <p:spPr>
            <a:xfrm rot="10800000">
              <a:off x="2479361" y="2184400"/>
              <a:ext cx="1889439" cy="0"/>
            </a:xfrm>
            <a:prstGeom prst="straightConnector1">
              <a:avLst/>
            </a:prstGeom>
            <a:noFill/>
            <a:ln cap="flat" cmpd="sng" w="12700">
              <a:solidFill>
                <a:srgbClr val="8FABF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3" name="Google Shape;363;p8"/>
          <p:cNvSpPr txBox="1"/>
          <p:nvPr/>
        </p:nvSpPr>
        <p:spPr>
          <a:xfrm>
            <a:off x="1543050" y="4149090"/>
            <a:ext cx="338709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FABFD"/>
                </a:solidFill>
                <a:latin typeface="Inter Black"/>
                <a:ea typeface="Inter Black"/>
                <a:cs typeface="Inter Black"/>
                <a:sym typeface="Inter Black"/>
              </a:rPr>
              <a:t>Subsystem C </a:t>
            </a:r>
            <a:endParaRPr b="0" i="0" sz="2000" u="none" cap="none" strike="noStrike">
              <a:solidFill>
                <a:srgbClr val="8FABFD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364" name="Google Shape;364;p8"/>
          <p:cNvGrpSpPr/>
          <p:nvPr/>
        </p:nvGrpSpPr>
        <p:grpSpPr>
          <a:xfrm flipH="1">
            <a:off x="7852410" y="2258060"/>
            <a:ext cx="2068830" cy="180975"/>
            <a:chOff x="2479361" y="2183606"/>
            <a:chExt cx="2068827" cy="180975"/>
          </a:xfrm>
        </p:grpSpPr>
        <p:cxnSp>
          <p:nvCxnSpPr>
            <p:cNvPr id="365" name="Google Shape;365;p8"/>
            <p:cNvCxnSpPr/>
            <p:nvPr/>
          </p:nvCxnSpPr>
          <p:spPr>
            <a:xfrm rot="10800000">
              <a:off x="4367213" y="2183606"/>
              <a:ext cx="180975" cy="180975"/>
            </a:xfrm>
            <a:prstGeom prst="straightConnector1">
              <a:avLst/>
            </a:prstGeom>
            <a:noFill/>
            <a:ln cap="flat" cmpd="sng" w="12700">
              <a:solidFill>
                <a:srgbClr val="8FABF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8"/>
            <p:cNvCxnSpPr/>
            <p:nvPr/>
          </p:nvCxnSpPr>
          <p:spPr>
            <a:xfrm rot="10800000">
              <a:off x="2479361" y="2184400"/>
              <a:ext cx="1889439" cy="0"/>
            </a:xfrm>
            <a:prstGeom prst="straightConnector1">
              <a:avLst/>
            </a:prstGeom>
            <a:noFill/>
            <a:ln cap="flat" cmpd="sng" w="12700">
              <a:solidFill>
                <a:srgbClr val="8FABF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7" name="Google Shape;367;p8"/>
          <p:cNvSpPr txBox="1"/>
          <p:nvPr/>
        </p:nvSpPr>
        <p:spPr>
          <a:xfrm>
            <a:off x="8065770" y="1746250"/>
            <a:ext cx="268986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FABFD"/>
                </a:solidFill>
                <a:latin typeface="Inter Black"/>
                <a:ea typeface="Inter Black"/>
                <a:cs typeface="Inter Black"/>
                <a:sym typeface="Inter Black"/>
              </a:rPr>
              <a:t>Subsystem B </a:t>
            </a:r>
            <a:endParaRPr b="0" i="0" sz="2000" u="none" cap="none" strike="noStrike">
              <a:solidFill>
                <a:srgbClr val="8FABFD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368" name="Google Shape;368;p8"/>
          <p:cNvGrpSpPr/>
          <p:nvPr/>
        </p:nvGrpSpPr>
        <p:grpSpPr>
          <a:xfrm flipH="1">
            <a:off x="7960360" y="4520565"/>
            <a:ext cx="2068830" cy="180975"/>
            <a:chOff x="2479361" y="2003425"/>
            <a:chExt cx="2068827" cy="180975"/>
          </a:xfrm>
        </p:grpSpPr>
        <p:cxnSp>
          <p:nvCxnSpPr>
            <p:cNvPr id="369" name="Google Shape;369;p8"/>
            <p:cNvCxnSpPr/>
            <p:nvPr/>
          </p:nvCxnSpPr>
          <p:spPr>
            <a:xfrm flipH="1">
              <a:off x="4367213" y="2003425"/>
              <a:ext cx="180975" cy="180975"/>
            </a:xfrm>
            <a:prstGeom prst="straightConnector1">
              <a:avLst/>
            </a:prstGeom>
            <a:noFill/>
            <a:ln cap="flat" cmpd="sng" w="12700">
              <a:solidFill>
                <a:srgbClr val="8FABF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8"/>
            <p:cNvCxnSpPr/>
            <p:nvPr/>
          </p:nvCxnSpPr>
          <p:spPr>
            <a:xfrm rot="10800000">
              <a:off x="2479361" y="2184400"/>
              <a:ext cx="1889439" cy="0"/>
            </a:xfrm>
            <a:prstGeom prst="straightConnector1">
              <a:avLst/>
            </a:prstGeom>
            <a:noFill/>
            <a:ln cap="flat" cmpd="sng" w="12700">
              <a:solidFill>
                <a:srgbClr val="8FABF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1" name="Google Shape;371;p8"/>
          <p:cNvSpPr txBox="1"/>
          <p:nvPr/>
        </p:nvSpPr>
        <p:spPr>
          <a:xfrm>
            <a:off x="8065770" y="4149090"/>
            <a:ext cx="279463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FABFD"/>
                </a:solidFill>
                <a:latin typeface="Inter Black"/>
                <a:ea typeface="Inter Black"/>
                <a:cs typeface="Inter Black"/>
                <a:sym typeface="Inter Black"/>
              </a:rPr>
              <a:t>Subsystem D </a:t>
            </a:r>
            <a:endParaRPr b="0" i="0" sz="2000" u="none" cap="none" strike="noStrike">
              <a:solidFill>
                <a:srgbClr val="8FABFD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372" name="Google Shape;372;p8"/>
          <p:cNvSpPr/>
          <p:nvPr/>
        </p:nvSpPr>
        <p:spPr>
          <a:xfrm>
            <a:off x="1082040" y="2267585"/>
            <a:ext cx="2888615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r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Inter Black"/>
              <a:buNone/>
            </a:pPr>
            <a:r>
              <a:rPr b="0" i="0" lang="en-US" sz="1400" u="none" cap="none" strike="noStrike">
                <a:solidFill>
                  <a:srgbClr val="D8D8D8"/>
                </a:solidFill>
                <a:latin typeface="Inter Black"/>
                <a:ea typeface="Inter Black"/>
                <a:cs typeface="Inter Black"/>
                <a:sym typeface="Inter Black"/>
              </a:rPr>
              <a:t>PHIL Lab Familiarization</a:t>
            </a:r>
            <a:endParaRPr b="0" i="0" sz="1400" u="none" cap="none" strike="noStrike">
              <a:solidFill>
                <a:srgbClr val="D8D8D8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373" name="Google Shape;373;p8"/>
          <p:cNvSpPr/>
          <p:nvPr/>
        </p:nvSpPr>
        <p:spPr>
          <a:xfrm>
            <a:off x="1082040" y="4705985"/>
            <a:ext cx="2888615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r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Inter Black"/>
              <a:buNone/>
            </a:pPr>
            <a:r>
              <a:rPr b="0" i="0" lang="en-US" sz="1400" u="none" cap="none" strike="noStrike">
                <a:solidFill>
                  <a:srgbClr val="D8D8D8"/>
                </a:solidFill>
                <a:latin typeface="Inter Black"/>
                <a:ea typeface="Inter Black"/>
                <a:cs typeface="Inter Black"/>
                <a:sym typeface="Inter Black"/>
              </a:rPr>
              <a:t>System Integration.</a:t>
            </a:r>
            <a:endParaRPr b="0" i="0" sz="1400" u="none" cap="none" strike="noStrike">
              <a:solidFill>
                <a:srgbClr val="D8D8D8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374" name="Google Shape;374;p8"/>
          <p:cNvSpPr/>
          <p:nvPr/>
        </p:nvSpPr>
        <p:spPr>
          <a:xfrm>
            <a:off x="8206740" y="4697095"/>
            <a:ext cx="2888615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Inter Black"/>
              <a:buNone/>
            </a:pPr>
            <a:r>
              <a:rPr b="0" i="0" lang="en-US" sz="1400" u="none" cap="none" strike="noStrike">
                <a:solidFill>
                  <a:srgbClr val="D8D8D8"/>
                </a:solidFill>
                <a:latin typeface="Inter Black"/>
                <a:ea typeface="Inter Black"/>
                <a:cs typeface="Inter Black"/>
                <a:sym typeface="Inter Black"/>
              </a:rPr>
              <a:t>Testing &amp; Analysis</a:t>
            </a:r>
            <a:endParaRPr b="0" i="0" sz="1400" u="none" cap="none" strike="noStrike">
              <a:solidFill>
                <a:srgbClr val="D8D8D8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375" name="Google Shape;375;p8"/>
          <p:cNvSpPr/>
          <p:nvPr/>
        </p:nvSpPr>
        <p:spPr>
          <a:xfrm>
            <a:off x="8206740" y="2259330"/>
            <a:ext cx="2888615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Inter Black"/>
              <a:buNone/>
            </a:pPr>
            <a:r>
              <a:rPr b="0" i="0" lang="en-US" sz="1400" u="none" cap="none" strike="noStrike">
                <a:solidFill>
                  <a:srgbClr val="D8D8D8"/>
                </a:solidFill>
                <a:latin typeface="Inter Black"/>
                <a:ea typeface="Inter Black"/>
                <a:cs typeface="Inter Black"/>
                <a:sym typeface="Inter Black"/>
              </a:rPr>
              <a:t>5G Communication Setup</a:t>
            </a:r>
            <a:endParaRPr b="0" i="0" sz="1400" u="none" cap="none" strike="noStrike">
              <a:solidFill>
                <a:srgbClr val="D8D8D8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376" name="Google Shape;376;p8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381" name="Google Shape;381;p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flipH="1">
            <a:off x="34925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9"/>
          <p:cNvSpPr/>
          <p:nvPr/>
        </p:nvSpPr>
        <p:spPr>
          <a:xfrm>
            <a:off x="411554" y="28118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9"/>
          <p:cNvSpPr/>
          <p:nvPr/>
        </p:nvSpPr>
        <p:spPr>
          <a:xfrm rot="10800000">
            <a:off x="11538024" y="627177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84" name="Google Shape;384;p9"/>
          <p:cNvGrpSpPr/>
          <p:nvPr/>
        </p:nvGrpSpPr>
        <p:grpSpPr>
          <a:xfrm>
            <a:off x="381000" y="2009140"/>
            <a:ext cx="11431270" cy="2839720"/>
            <a:chOff x="264" y="3164"/>
            <a:chExt cx="18002" cy="4472"/>
          </a:xfrm>
        </p:grpSpPr>
        <p:grpSp>
          <p:nvGrpSpPr>
            <p:cNvPr id="385" name="Google Shape;385;p9"/>
            <p:cNvGrpSpPr/>
            <p:nvPr/>
          </p:nvGrpSpPr>
          <p:grpSpPr>
            <a:xfrm>
              <a:off x="264" y="3395"/>
              <a:ext cx="3780" cy="4010"/>
              <a:chOff x="264" y="3729"/>
              <a:chExt cx="3780" cy="4010"/>
            </a:xfrm>
          </p:grpSpPr>
          <p:cxnSp>
            <p:nvCxnSpPr>
              <p:cNvPr id="386" name="Google Shape;386;p9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9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88" name="Google Shape;388;p9"/>
            <p:cNvGrpSpPr/>
            <p:nvPr/>
          </p:nvGrpSpPr>
          <p:grpSpPr>
            <a:xfrm>
              <a:off x="14486" y="3395"/>
              <a:ext cx="3780" cy="4010"/>
              <a:chOff x="14486" y="3395"/>
              <a:chExt cx="3780" cy="4010"/>
            </a:xfrm>
          </p:grpSpPr>
          <p:cxnSp>
            <p:nvCxnSpPr>
              <p:cNvPr id="389" name="Google Shape;389;p9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9"/>
            <p:cNvGrpSpPr/>
            <p:nvPr/>
          </p:nvGrpSpPr>
          <p:grpSpPr>
            <a:xfrm>
              <a:off x="1999" y="3164"/>
              <a:ext cx="14378" cy="4472"/>
              <a:chOff x="1999" y="3283"/>
              <a:chExt cx="14378" cy="4472"/>
            </a:xfrm>
          </p:grpSpPr>
          <p:grpSp>
            <p:nvGrpSpPr>
              <p:cNvPr id="392" name="Google Shape;392;p9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393" name="Google Shape;393;p9"/>
                <p:cNvSpPr/>
                <p:nvPr/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fmla="val 68862" name="adj"/>
                  </a:avLst>
                </a:prstGeom>
                <a:solidFill>
                  <a:schemeClr val="accent3">
                    <a:alpha val="13725"/>
                  </a:schemeClr>
                </a:solidFill>
                <a:ln cap="flat" cmpd="sng" w="381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fmla="val 68862" name="adj"/>
                  </a:avLst>
                </a:prstGeom>
                <a:noFill/>
                <a:ln cap="flat" cmpd="sng" w="4127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sp>
            <p:nvSpPr>
              <p:cNvPr id="395" name="Google Shape;395;p9"/>
              <p:cNvSpPr txBox="1"/>
              <p:nvPr/>
            </p:nvSpPr>
            <p:spPr>
              <a:xfrm flipH="1">
                <a:off x="8589" y="4647"/>
                <a:ext cx="6586" cy="1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0" i="1" lang="en-US" sz="4800" u="none" cap="none" strike="noStrike">
                    <a:solidFill>
                      <a:schemeClr val="lt2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OVERVIEW</a:t>
                </a:r>
                <a:endParaRPr b="0" i="1" sz="4800" u="none" cap="none" strike="noStrike">
                  <a:solidFill>
                    <a:schemeClr val="lt2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  <p:sp>
            <p:nvSpPr>
              <p:cNvPr id="396" name="Google Shape;396;p9"/>
              <p:cNvSpPr txBox="1"/>
              <p:nvPr/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00"/>
                  <a:buFont typeface="Arial"/>
                  <a:buNone/>
                </a:pPr>
                <a:r>
                  <a:rPr b="0" i="1" lang="en-US" sz="11500" u="none" cap="none" strike="noStrike">
                    <a:solidFill>
                      <a:srgbClr val="000000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04</a:t>
                </a:r>
                <a:endParaRPr b="0" i="1" sz="11500" u="none" cap="none" strike="noStrike">
                  <a:solidFill>
                    <a:srgbClr val="000000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</p:grpSp>
      </p:grpSp>
      <p:sp>
        <p:nvSpPr>
          <p:cNvPr id="397" name="Google Shape;397;p9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402" name="Google Shape;402;p1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0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405" name="Google Shape;405;p10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406" name="Google Shape;406;p10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12" name="Google Shape;412;p10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413" name="Google Shape;413;p10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19" name="Google Shape;419;p10"/>
          <p:cNvSpPr txBox="1"/>
          <p:nvPr/>
        </p:nvSpPr>
        <p:spPr>
          <a:xfrm>
            <a:off x="490220" y="1465580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Subsystem A: PHIL Lab Familiarization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Study the PHIL lab documentation and hardware setup.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Simulink control models.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individual DG units and RTC integration.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0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425" name="Google Shape;425;p5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0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428" name="Google Shape;428;p50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429" name="Google Shape;429;p50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0" name="Google Shape;430;p50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1" name="Google Shape;431;p50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2" name="Google Shape;432;p50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3" name="Google Shape;433;p50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4" name="Google Shape;434;p50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35" name="Google Shape;435;p50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436" name="Google Shape;436;p50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7" name="Google Shape;437;p50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8" name="Google Shape;438;p50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9" name="Google Shape;439;p50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40" name="Google Shape;440;p50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41" name="Google Shape;441;p50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42" name="Google Shape;442;p50"/>
          <p:cNvSpPr txBox="1"/>
          <p:nvPr/>
        </p:nvSpPr>
        <p:spPr>
          <a:xfrm>
            <a:off x="490220" y="1389197"/>
            <a:ext cx="10819765" cy="435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System Overview (PHIL Testbed)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PHIL (Power Hardware-in-the-Loop) lab is used to emulate a real-time microgrid environment.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setup includes four Distributed Generators (DGs): Battery Energy Storage System (BESS) / Fuel Cell / Supercapacitor / Grid-connected source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Char char="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DG is controlled by a dedicated Real-Time Controller (RTC).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0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448" name="Google Shape;448;p5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1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p51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451" name="Google Shape;451;p51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452" name="Google Shape;452;p51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53" name="Google Shape;453;p51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54" name="Google Shape;454;p51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55" name="Google Shape;455;p51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56" name="Google Shape;456;p51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57" name="Google Shape;457;p51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8" name="Google Shape;458;p51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459" name="Google Shape;459;p51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60" name="Google Shape;460;p51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61" name="Google Shape;461;p51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62" name="Google Shape;462;p51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63" name="Google Shape;463;p51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64" name="Google Shape;464;p51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65" name="Google Shape;465;p51"/>
          <p:cNvSpPr txBox="1"/>
          <p:nvPr/>
        </p:nvSpPr>
        <p:spPr>
          <a:xfrm>
            <a:off x="490220" y="892630"/>
            <a:ext cx="10819765" cy="435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System Overview (PHIL Testbed)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Controllers communicate via either wired (Ethernet) or wireless (5G) connections.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PHIL allows high-fidelity simulation of power systems interacting with actual control hardware.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Provides a safe and flexible platform to evaluate 5G in a controlled, repeatable environment.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1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471" name="Google Shape;471;p5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2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3" name="Google Shape;473;p52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474" name="Google Shape;474;p52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475" name="Google Shape;475;p52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76" name="Google Shape;476;p52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77" name="Google Shape;477;p52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78" name="Google Shape;478;p52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79" name="Google Shape;479;p52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0" name="Google Shape;480;p52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81" name="Google Shape;481;p52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482" name="Google Shape;482;p52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3" name="Google Shape;483;p52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4" name="Google Shape;484;p52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5" name="Google Shape;485;p52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6" name="Google Shape;486;p52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87" name="Google Shape;487;p52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88" name="Google Shape;488;p52"/>
          <p:cNvSpPr txBox="1"/>
          <p:nvPr/>
        </p:nvSpPr>
        <p:spPr>
          <a:xfrm>
            <a:off x="490220" y="892630"/>
            <a:ext cx="10819765" cy="435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System Overview (PHIL Testbed)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1457" y="1685745"/>
            <a:ext cx="8469085" cy="43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2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495" name="Google Shape;495;p1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1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7" name="Google Shape;497;p11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498" name="Google Shape;498;p11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499" name="Google Shape;499;p11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05" name="Google Shape;505;p11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506" name="Google Shape;506;p11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12" name="Google Shape;512;p11"/>
          <p:cNvSpPr txBox="1"/>
          <p:nvPr/>
        </p:nvSpPr>
        <p:spPr>
          <a:xfrm>
            <a:off x="490220" y="1465580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Subsystem B: 5G Communication Setup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Study the 5G module interface and configuration.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5G network slicing setup for communication.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Defining the variable to be communicated from the RTCs by using topics.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the 5G network setup after adding delay blocks.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1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518" name="Google Shape;518;p1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2"/>
          <p:cNvSpPr/>
          <p:nvPr/>
        </p:nvSpPr>
        <p:spPr>
          <a:xfrm rot="10800000">
            <a:off x="31781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0" name="Google Shape;520;p12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521" name="Google Shape;521;p12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522" name="Google Shape;522;p12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28" name="Google Shape;528;p12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529" name="Google Shape;529;p12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35" name="Google Shape;535;p12"/>
          <p:cNvSpPr txBox="1"/>
          <p:nvPr/>
        </p:nvSpPr>
        <p:spPr>
          <a:xfrm>
            <a:off x="490220" y="1465580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Subsystem C: System Integration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frequency control scheme across distributed RTCs.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 communication and control systems.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2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541" name="Google Shape;541;p1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120269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3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3" name="Google Shape;543;p13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544" name="Google Shape;544;p13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545" name="Google Shape;545;p13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46" name="Google Shape;546;p13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51" name="Google Shape;551;p13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552" name="Google Shape;552;p13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58" name="Google Shape;558;p13"/>
          <p:cNvSpPr txBox="1"/>
          <p:nvPr/>
        </p:nvSpPr>
        <p:spPr>
          <a:xfrm>
            <a:off x="560312" y="1172843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Subsystem D: Testing &amp; Analysis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3"/>
          <p:cNvSpPr/>
          <p:nvPr/>
        </p:nvSpPr>
        <p:spPr>
          <a:xfrm>
            <a:off x="560312" y="2269768"/>
            <a:ext cx="10819765" cy="3385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convergence time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frequency regulation under: Wired communication,  5G without slicing, 5G with slicing + delay blocks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impact of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communication delay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using delay blocks in Simulink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Evaluate 3 control topologies: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Centralized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one RTC issues control signals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Localized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each DG responds independently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RTCs communicate and coordinate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3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4" id="112" name="Google Shape;112;p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 rot="10800000">
            <a:off x="80644" y="-229870"/>
            <a:ext cx="121926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2376796" y="1261981"/>
            <a:ext cx="7438409" cy="110315"/>
          </a:xfrm>
          <a:custGeom>
            <a:rect b="b" l="l" r="r" t="t"/>
            <a:pathLst>
              <a:path extrusionOk="0" h="162045" w="10926501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282121" y="1646782"/>
            <a:ext cx="3560445" cy="1492250"/>
            <a:chOff x="1182" y="2068"/>
            <a:chExt cx="5607" cy="2350"/>
          </a:xfrm>
        </p:grpSpPr>
        <p:sp>
          <p:nvSpPr>
            <p:cNvPr id="115" name="Google Shape;115;p2"/>
            <p:cNvSpPr txBox="1"/>
            <p:nvPr/>
          </p:nvSpPr>
          <p:spPr>
            <a:xfrm flipH="1">
              <a:off x="2248" y="2068"/>
              <a:ext cx="3927" cy="2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1" lang="en-US" sz="8000" u="none" cap="none" strike="noStrike">
                  <a:solidFill>
                    <a:srgbClr val="000000"/>
                  </a:solidFill>
                  <a:latin typeface="Inter Black"/>
                  <a:ea typeface="Inter Black"/>
                  <a:cs typeface="Inter Black"/>
                  <a:sym typeface="Inter Black"/>
                </a:rPr>
                <a:t>01</a:t>
              </a:r>
              <a:endParaRPr b="0" i="1" sz="80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grpSp>
          <p:nvGrpSpPr>
            <p:cNvPr id="116" name="Google Shape;116;p2"/>
            <p:cNvGrpSpPr/>
            <p:nvPr/>
          </p:nvGrpSpPr>
          <p:grpSpPr>
            <a:xfrm>
              <a:off x="1182" y="3211"/>
              <a:ext cx="5607" cy="1207"/>
              <a:chOff x="1279" y="3137"/>
              <a:chExt cx="5607" cy="1299"/>
            </a:xfrm>
          </p:grpSpPr>
          <p:sp>
            <p:nvSpPr>
              <p:cNvPr id="117" name="Google Shape;117;p2"/>
              <p:cNvSpPr/>
              <p:nvPr/>
            </p:nvSpPr>
            <p:spPr>
              <a:xfrm rot="10800000">
                <a:off x="1635" y="3137"/>
                <a:ext cx="5251" cy="1109"/>
              </a:xfrm>
              <a:prstGeom prst="parallelogram">
                <a:avLst>
                  <a:gd fmla="val 68862" name="adj"/>
                </a:avLst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10800000">
                <a:off x="1279" y="3310"/>
                <a:ext cx="5242" cy="1126"/>
              </a:xfrm>
              <a:prstGeom prst="parallelogram">
                <a:avLst>
                  <a:gd fmla="val 68862" name="adj"/>
                </a:avLst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119" name="Google Shape;119;p2"/>
            <p:cNvSpPr txBox="1"/>
            <p:nvPr/>
          </p:nvSpPr>
          <p:spPr>
            <a:xfrm flipH="1">
              <a:off x="2150" y="3429"/>
              <a:ext cx="3927" cy="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1" lang="en-US" sz="2800" u="none" cap="none" strike="noStrike">
                  <a:solidFill>
                    <a:schemeClr val="lt1"/>
                  </a:solidFill>
                  <a:latin typeface="Inter Black"/>
                  <a:ea typeface="Inter Black"/>
                  <a:cs typeface="Inter Black"/>
                  <a:sym typeface="Inter Black"/>
                </a:rPr>
                <a:t>Introduction</a:t>
              </a:r>
              <a:endParaRPr b="0" i="1" sz="28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</p:grpSp>
      <p:sp>
        <p:nvSpPr>
          <p:cNvPr id="120" name="Google Shape;120;p2"/>
          <p:cNvSpPr txBox="1"/>
          <p:nvPr/>
        </p:nvSpPr>
        <p:spPr>
          <a:xfrm>
            <a:off x="4150995" y="493395"/>
            <a:ext cx="389001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1" lang="en-US" sz="4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CONTENTS</a:t>
            </a:r>
            <a:endParaRPr b="0" i="1" sz="4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21" name="Google Shape;121;p2"/>
          <p:cNvSpPr txBox="1"/>
          <p:nvPr/>
        </p:nvSpPr>
        <p:spPr>
          <a:xfrm flipH="1">
            <a:off x="4992370" y="1706880"/>
            <a:ext cx="2493645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n-US" sz="80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rPr>
              <a:t>02</a:t>
            </a:r>
            <a:endParaRPr b="0" i="1" sz="8000" u="none" cap="none" strike="noStrike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122" name="Google Shape;122;p2"/>
          <p:cNvGrpSpPr/>
          <p:nvPr/>
        </p:nvGrpSpPr>
        <p:grpSpPr>
          <a:xfrm>
            <a:off x="4315460" y="2432685"/>
            <a:ext cx="3560445" cy="766445"/>
            <a:chOff x="1279" y="3137"/>
            <a:chExt cx="5607" cy="1299"/>
          </a:xfrm>
        </p:grpSpPr>
        <p:sp>
          <p:nvSpPr>
            <p:cNvPr id="123" name="Google Shape;123;p2"/>
            <p:cNvSpPr/>
            <p:nvPr/>
          </p:nvSpPr>
          <p:spPr>
            <a:xfrm rot="10800000">
              <a:off x="1635" y="3137"/>
              <a:ext cx="5251" cy="1109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 rot="10800000">
              <a:off x="1279" y="3310"/>
              <a:ext cx="5242" cy="1126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 flipH="1">
            <a:off x="4930140" y="2571115"/>
            <a:ext cx="249364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Objective</a:t>
            </a:r>
            <a:endParaRPr b="0" i="1" sz="28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26" name="Google Shape;126;p2"/>
          <p:cNvSpPr txBox="1"/>
          <p:nvPr/>
        </p:nvSpPr>
        <p:spPr>
          <a:xfrm flipH="1">
            <a:off x="8930005" y="1706880"/>
            <a:ext cx="2493645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n-US" sz="80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rPr>
              <a:t>03</a:t>
            </a:r>
            <a:endParaRPr b="0" i="1" sz="8000" u="none" cap="none" strike="noStrike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127" name="Google Shape;127;p2"/>
          <p:cNvGrpSpPr/>
          <p:nvPr/>
        </p:nvGrpSpPr>
        <p:grpSpPr>
          <a:xfrm>
            <a:off x="8253095" y="2432685"/>
            <a:ext cx="3560445" cy="766445"/>
            <a:chOff x="1279" y="3137"/>
            <a:chExt cx="5607" cy="1299"/>
          </a:xfrm>
        </p:grpSpPr>
        <p:sp>
          <p:nvSpPr>
            <p:cNvPr id="128" name="Google Shape;128;p2"/>
            <p:cNvSpPr/>
            <p:nvPr/>
          </p:nvSpPr>
          <p:spPr>
            <a:xfrm rot="10800000">
              <a:off x="1635" y="3137"/>
              <a:ext cx="5251" cy="1109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10800000">
              <a:off x="1279" y="3310"/>
              <a:ext cx="5242" cy="1126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30" name="Google Shape;130;p2"/>
          <p:cNvSpPr txBox="1"/>
          <p:nvPr/>
        </p:nvSpPr>
        <p:spPr>
          <a:xfrm flipH="1">
            <a:off x="8867775" y="2571115"/>
            <a:ext cx="249364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Subsystems</a:t>
            </a:r>
            <a:endParaRPr b="0" i="1" sz="28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31" name="Google Shape;131;p2"/>
          <p:cNvSpPr txBox="1"/>
          <p:nvPr/>
        </p:nvSpPr>
        <p:spPr>
          <a:xfrm flipH="1">
            <a:off x="1054735" y="3980180"/>
            <a:ext cx="2493645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n-US" sz="80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rPr>
              <a:t>04</a:t>
            </a:r>
            <a:endParaRPr b="0" i="1" sz="8000" u="none" cap="none" strike="noStrike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132" name="Google Shape;132;p2"/>
          <p:cNvGrpSpPr/>
          <p:nvPr/>
        </p:nvGrpSpPr>
        <p:grpSpPr>
          <a:xfrm>
            <a:off x="377825" y="4705985"/>
            <a:ext cx="3560445" cy="766445"/>
            <a:chOff x="1279" y="3137"/>
            <a:chExt cx="5607" cy="1299"/>
          </a:xfrm>
        </p:grpSpPr>
        <p:sp>
          <p:nvSpPr>
            <p:cNvPr id="133" name="Google Shape;133;p2"/>
            <p:cNvSpPr/>
            <p:nvPr/>
          </p:nvSpPr>
          <p:spPr>
            <a:xfrm rot="10800000">
              <a:off x="1635" y="3137"/>
              <a:ext cx="5251" cy="1109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 rot="10800000">
              <a:off x="1279" y="3310"/>
              <a:ext cx="5242" cy="1126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35" name="Google Shape;135;p2"/>
          <p:cNvSpPr txBox="1"/>
          <p:nvPr/>
        </p:nvSpPr>
        <p:spPr>
          <a:xfrm flipH="1">
            <a:off x="992505" y="4844415"/>
            <a:ext cx="249364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Overview</a:t>
            </a:r>
            <a:endParaRPr b="0" i="1" sz="28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4992370" y="3980180"/>
            <a:ext cx="2493645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n-US" sz="80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rPr>
              <a:t>05</a:t>
            </a:r>
            <a:endParaRPr b="0" i="1" sz="8000" u="none" cap="none" strike="noStrike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137" name="Google Shape;137;p2"/>
          <p:cNvGrpSpPr/>
          <p:nvPr/>
        </p:nvGrpSpPr>
        <p:grpSpPr>
          <a:xfrm>
            <a:off x="4315460" y="4705985"/>
            <a:ext cx="3560445" cy="766445"/>
            <a:chOff x="1279" y="3137"/>
            <a:chExt cx="5607" cy="1299"/>
          </a:xfrm>
        </p:grpSpPr>
        <p:sp>
          <p:nvSpPr>
            <p:cNvPr id="138" name="Google Shape;138;p2"/>
            <p:cNvSpPr/>
            <p:nvPr/>
          </p:nvSpPr>
          <p:spPr>
            <a:xfrm rot="10800000">
              <a:off x="1635" y="3137"/>
              <a:ext cx="5251" cy="1109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 rot="10800000">
              <a:off x="1279" y="3310"/>
              <a:ext cx="5242" cy="1126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40" name="Google Shape;140;p2"/>
          <p:cNvSpPr txBox="1"/>
          <p:nvPr/>
        </p:nvSpPr>
        <p:spPr>
          <a:xfrm flipH="1">
            <a:off x="3705860" y="4844415"/>
            <a:ext cx="447167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Task Organization</a:t>
            </a:r>
            <a:endParaRPr b="0" i="1" sz="28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41" name="Google Shape;141;p2"/>
          <p:cNvSpPr txBox="1"/>
          <p:nvPr/>
        </p:nvSpPr>
        <p:spPr>
          <a:xfrm flipH="1">
            <a:off x="8930005" y="3980180"/>
            <a:ext cx="2493645" cy="132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1" lang="en-US" sz="80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rPr>
              <a:t>06</a:t>
            </a:r>
            <a:endParaRPr b="0" i="1" sz="8000" u="none" cap="none" strike="noStrike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142" name="Google Shape;142;p2"/>
          <p:cNvGrpSpPr/>
          <p:nvPr/>
        </p:nvGrpSpPr>
        <p:grpSpPr>
          <a:xfrm>
            <a:off x="8253095" y="4705985"/>
            <a:ext cx="3560445" cy="766445"/>
            <a:chOff x="1279" y="3137"/>
            <a:chExt cx="5607" cy="1299"/>
          </a:xfrm>
        </p:grpSpPr>
        <p:sp>
          <p:nvSpPr>
            <p:cNvPr id="143" name="Google Shape;143;p2"/>
            <p:cNvSpPr/>
            <p:nvPr/>
          </p:nvSpPr>
          <p:spPr>
            <a:xfrm rot="10800000">
              <a:off x="1635" y="3137"/>
              <a:ext cx="5251" cy="1109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10800000">
              <a:off x="1279" y="3310"/>
              <a:ext cx="5242" cy="1126"/>
            </a:xfrm>
            <a:prstGeom prst="parallelogram">
              <a:avLst>
                <a:gd fmla="val 68862" name="adj"/>
              </a:avLst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45" name="Google Shape;145;p2"/>
          <p:cNvSpPr txBox="1"/>
          <p:nvPr/>
        </p:nvSpPr>
        <p:spPr>
          <a:xfrm flipH="1">
            <a:off x="8630285" y="4838065"/>
            <a:ext cx="295148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Working Plan</a:t>
            </a:r>
            <a:endParaRPr b="0" i="1" sz="28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46" name="Google Shape;146;p2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565" name="Google Shape;565;p1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flipH="1">
            <a:off x="4445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14"/>
          <p:cNvSpPr/>
          <p:nvPr/>
        </p:nvSpPr>
        <p:spPr>
          <a:xfrm>
            <a:off x="411554" y="28118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7" name="Google Shape;567;p14"/>
          <p:cNvSpPr/>
          <p:nvPr/>
        </p:nvSpPr>
        <p:spPr>
          <a:xfrm rot="10800000">
            <a:off x="11538024" y="627177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68" name="Google Shape;568;p14"/>
          <p:cNvGrpSpPr/>
          <p:nvPr/>
        </p:nvGrpSpPr>
        <p:grpSpPr>
          <a:xfrm>
            <a:off x="381000" y="2009140"/>
            <a:ext cx="11431270" cy="2839720"/>
            <a:chOff x="264" y="3164"/>
            <a:chExt cx="18002" cy="4472"/>
          </a:xfrm>
        </p:grpSpPr>
        <p:grpSp>
          <p:nvGrpSpPr>
            <p:cNvPr id="569" name="Google Shape;569;p14"/>
            <p:cNvGrpSpPr/>
            <p:nvPr/>
          </p:nvGrpSpPr>
          <p:grpSpPr>
            <a:xfrm>
              <a:off x="264" y="3395"/>
              <a:ext cx="3780" cy="4010"/>
              <a:chOff x="264" y="3729"/>
              <a:chExt cx="3780" cy="4010"/>
            </a:xfrm>
          </p:grpSpPr>
          <p:cxnSp>
            <p:nvCxnSpPr>
              <p:cNvPr id="570" name="Google Shape;570;p14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1" name="Google Shape;571;p14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72" name="Google Shape;572;p14"/>
            <p:cNvGrpSpPr/>
            <p:nvPr/>
          </p:nvGrpSpPr>
          <p:grpSpPr>
            <a:xfrm>
              <a:off x="14486" y="3395"/>
              <a:ext cx="3780" cy="4010"/>
              <a:chOff x="14486" y="3395"/>
              <a:chExt cx="3780" cy="4010"/>
            </a:xfrm>
          </p:grpSpPr>
          <p:cxnSp>
            <p:nvCxnSpPr>
              <p:cNvPr id="573" name="Google Shape;573;p14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14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75" name="Google Shape;575;p14"/>
            <p:cNvGrpSpPr/>
            <p:nvPr/>
          </p:nvGrpSpPr>
          <p:grpSpPr>
            <a:xfrm>
              <a:off x="1999" y="3164"/>
              <a:ext cx="15632" cy="4472"/>
              <a:chOff x="1999" y="3283"/>
              <a:chExt cx="15632" cy="4472"/>
            </a:xfrm>
          </p:grpSpPr>
          <p:grpSp>
            <p:nvGrpSpPr>
              <p:cNvPr id="576" name="Google Shape;576;p14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577" name="Google Shape;577;p14"/>
                <p:cNvSpPr/>
                <p:nvPr/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fmla="val 68862" name="adj"/>
                  </a:avLst>
                </a:prstGeom>
                <a:solidFill>
                  <a:schemeClr val="accent3">
                    <a:alpha val="13725"/>
                  </a:schemeClr>
                </a:solidFill>
                <a:ln cap="flat" cmpd="sng" w="381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578" name="Google Shape;578;p14"/>
                <p:cNvSpPr/>
                <p:nvPr/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fmla="val 68862" name="adj"/>
                  </a:avLst>
                </a:prstGeom>
                <a:noFill/>
                <a:ln cap="flat" cmpd="sng" w="4127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sp>
            <p:nvSpPr>
              <p:cNvPr id="579" name="Google Shape;579;p14"/>
              <p:cNvSpPr txBox="1"/>
              <p:nvPr/>
            </p:nvSpPr>
            <p:spPr>
              <a:xfrm flipH="1">
                <a:off x="8980" y="4535"/>
                <a:ext cx="8651" cy="24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0" i="1" lang="en-US" sz="4800" u="none" cap="none" strike="noStrike">
                    <a:solidFill>
                      <a:schemeClr val="lt2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TASK</a:t>
                </a:r>
                <a:endParaRPr b="0" i="1" sz="4800" u="none" cap="none" strike="noStrike">
                  <a:solidFill>
                    <a:schemeClr val="lt2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0" i="1" lang="en-US" sz="4800" u="none" cap="none" strike="noStrike">
                    <a:solidFill>
                      <a:schemeClr val="lt2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ORGANIZATION</a:t>
                </a:r>
                <a:endParaRPr b="0" i="1" sz="4800" u="none" cap="none" strike="noStrike">
                  <a:solidFill>
                    <a:schemeClr val="lt2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  <p:sp>
            <p:nvSpPr>
              <p:cNvPr id="580" name="Google Shape;580;p14"/>
              <p:cNvSpPr txBox="1"/>
              <p:nvPr/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00"/>
                  <a:buFont typeface="Arial"/>
                  <a:buNone/>
                </a:pPr>
                <a:r>
                  <a:rPr b="0" i="1" lang="en-US" sz="11500" u="none" cap="none" strike="noStrike">
                    <a:solidFill>
                      <a:srgbClr val="000000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05</a:t>
                </a:r>
                <a:endParaRPr b="0" i="1" sz="11500" u="none" cap="none" strike="noStrike">
                  <a:solidFill>
                    <a:srgbClr val="000000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</p:grpSp>
      </p:grpSp>
      <p:sp>
        <p:nvSpPr>
          <p:cNvPr id="581" name="Google Shape;581;p14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586" name="Google Shape;586;g3557a4b833c_2_2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3557a4b833c_2_22"/>
          <p:cNvSpPr/>
          <p:nvPr/>
        </p:nvSpPr>
        <p:spPr>
          <a:xfrm rot="10800000">
            <a:off x="320040" y="790180"/>
            <a:ext cx="11564303" cy="5768100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8" name="Google Shape;588;g3557a4b833c_2_22"/>
          <p:cNvSpPr txBox="1"/>
          <p:nvPr/>
        </p:nvSpPr>
        <p:spPr>
          <a:xfrm>
            <a:off x="3712210" y="305435"/>
            <a:ext cx="476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589" name="Google Shape;589;g3557a4b833c_2_22"/>
          <p:cNvGrpSpPr/>
          <p:nvPr/>
        </p:nvGrpSpPr>
        <p:grpSpPr>
          <a:xfrm>
            <a:off x="3374390" y="453390"/>
            <a:ext cx="944245" cy="209550"/>
            <a:chOff x="5272" y="669"/>
            <a:chExt cx="1487" cy="330"/>
          </a:xfrm>
        </p:grpSpPr>
        <p:sp>
          <p:nvSpPr>
            <p:cNvPr id="590" name="Google Shape;590;g3557a4b833c_2_22"/>
            <p:cNvSpPr/>
            <p:nvPr/>
          </p:nvSpPr>
          <p:spPr>
            <a:xfrm flipH="1" rot="10800000">
              <a:off x="6137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1" name="Google Shape;591;g3557a4b833c_2_22"/>
            <p:cNvSpPr/>
            <p:nvPr/>
          </p:nvSpPr>
          <p:spPr>
            <a:xfrm flipH="1" rot="10800000">
              <a:off x="5703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2" name="Google Shape;592;g3557a4b833c_2_22"/>
            <p:cNvSpPr/>
            <p:nvPr/>
          </p:nvSpPr>
          <p:spPr>
            <a:xfrm flipH="1" rot="10800000">
              <a:off x="5272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3" name="Google Shape;593;g3557a4b833c_2_22"/>
            <p:cNvSpPr/>
            <p:nvPr/>
          </p:nvSpPr>
          <p:spPr>
            <a:xfrm flipH="1" rot="10800000">
              <a:off x="6159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4" name="Google Shape;594;g3557a4b833c_2_22"/>
            <p:cNvSpPr/>
            <p:nvPr/>
          </p:nvSpPr>
          <p:spPr>
            <a:xfrm flipH="1" rot="10800000">
              <a:off x="5726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5" name="Google Shape;595;g3557a4b833c_2_22"/>
            <p:cNvSpPr/>
            <p:nvPr/>
          </p:nvSpPr>
          <p:spPr>
            <a:xfrm flipH="1" rot="10800000">
              <a:off x="5294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96" name="Google Shape;596;g3557a4b833c_2_22"/>
          <p:cNvGrpSpPr/>
          <p:nvPr/>
        </p:nvGrpSpPr>
        <p:grpSpPr>
          <a:xfrm flipH="1">
            <a:off x="7874000" y="453390"/>
            <a:ext cx="944245" cy="209550"/>
            <a:chOff x="5272" y="669"/>
            <a:chExt cx="1487" cy="330"/>
          </a:xfrm>
        </p:grpSpPr>
        <p:sp>
          <p:nvSpPr>
            <p:cNvPr id="597" name="Google Shape;597;g3557a4b833c_2_22"/>
            <p:cNvSpPr/>
            <p:nvPr/>
          </p:nvSpPr>
          <p:spPr>
            <a:xfrm flipH="1" rot="10800000">
              <a:off x="6137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8" name="Google Shape;598;g3557a4b833c_2_22"/>
            <p:cNvSpPr/>
            <p:nvPr/>
          </p:nvSpPr>
          <p:spPr>
            <a:xfrm flipH="1" rot="10800000">
              <a:off x="5703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9" name="Google Shape;599;g3557a4b833c_2_22"/>
            <p:cNvSpPr/>
            <p:nvPr/>
          </p:nvSpPr>
          <p:spPr>
            <a:xfrm flipH="1" rot="10800000">
              <a:off x="5272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00" name="Google Shape;600;g3557a4b833c_2_22"/>
            <p:cNvSpPr/>
            <p:nvPr/>
          </p:nvSpPr>
          <p:spPr>
            <a:xfrm flipH="1" rot="10800000">
              <a:off x="6159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01" name="Google Shape;601;g3557a4b833c_2_22"/>
            <p:cNvSpPr/>
            <p:nvPr/>
          </p:nvSpPr>
          <p:spPr>
            <a:xfrm flipH="1" rot="10800000">
              <a:off x="5726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02" name="Google Shape;602;g3557a4b833c_2_22"/>
            <p:cNvSpPr/>
            <p:nvPr/>
          </p:nvSpPr>
          <p:spPr>
            <a:xfrm flipH="1" rot="10800000">
              <a:off x="5294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603" name="Google Shape;603;g3557a4b833c_2_22"/>
          <p:cNvSpPr txBox="1"/>
          <p:nvPr/>
        </p:nvSpPr>
        <p:spPr>
          <a:xfrm>
            <a:off x="588192" y="1437004"/>
            <a:ext cx="108198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in which each subsystem has to be addressed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4" name="Google Shape;604;g3557a4b833c_2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7520" y="2447925"/>
            <a:ext cx="86963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3557a4b833c_2_22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610" name="Google Shape;610;p1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15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2" name="Google Shape;612;p15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613" name="Google Shape;613;p15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614" name="Google Shape;614;p15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15" name="Google Shape;615;p15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16" name="Google Shape;616;p15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17" name="Google Shape;617;p15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18" name="Google Shape;618;p15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19" name="Google Shape;619;p15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20" name="Google Shape;620;p15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621" name="Google Shape;621;p15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22" name="Google Shape;622;p15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23" name="Google Shape;623;p15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24" name="Google Shape;624;p15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25" name="Google Shape;625;p15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627" name="Google Shape;627;p15"/>
          <p:cNvSpPr txBox="1"/>
          <p:nvPr/>
        </p:nvSpPr>
        <p:spPr>
          <a:xfrm>
            <a:off x="588192" y="1299263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 and Tasks associated with subsystems: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5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9" name="Google Shape;6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192" y="1877603"/>
            <a:ext cx="11015616" cy="449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634" name="Google Shape;634;g3557a4b833c_4_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-93464" y="-226800"/>
            <a:ext cx="121831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3557a4b833c_4_1"/>
          <p:cNvSpPr/>
          <p:nvPr/>
        </p:nvSpPr>
        <p:spPr>
          <a:xfrm rot="10800000">
            <a:off x="320040" y="790180"/>
            <a:ext cx="11564303" cy="5768100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6" name="Google Shape;636;g3557a4b833c_4_1"/>
          <p:cNvSpPr txBox="1"/>
          <p:nvPr/>
        </p:nvSpPr>
        <p:spPr>
          <a:xfrm>
            <a:off x="3712210" y="305435"/>
            <a:ext cx="476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637" name="Google Shape;637;g3557a4b833c_4_1"/>
          <p:cNvGrpSpPr/>
          <p:nvPr/>
        </p:nvGrpSpPr>
        <p:grpSpPr>
          <a:xfrm>
            <a:off x="3374390" y="453390"/>
            <a:ext cx="944245" cy="209550"/>
            <a:chOff x="5272" y="669"/>
            <a:chExt cx="1487" cy="330"/>
          </a:xfrm>
        </p:grpSpPr>
        <p:sp>
          <p:nvSpPr>
            <p:cNvPr id="638" name="Google Shape;638;g3557a4b833c_4_1"/>
            <p:cNvSpPr/>
            <p:nvPr/>
          </p:nvSpPr>
          <p:spPr>
            <a:xfrm flipH="1" rot="10800000">
              <a:off x="6137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39" name="Google Shape;639;g3557a4b833c_4_1"/>
            <p:cNvSpPr/>
            <p:nvPr/>
          </p:nvSpPr>
          <p:spPr>
            <a:xfrm flipH="1" rot="10800000">
              <a:off x="5703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40" name="Google Shape;640;g3557a4b833c_4_1"/>
            <p:cNvSpPr/>
            <p:nvPr/>
          </p:nvSpPr>
          <p:spPr>
            <a:xfrm flipH="1" rot="10800000">
              <a:off x="5272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41" name="Google Shape;641;g3557a4b833c_4_1"/>
            <p:cNvSpPr/>
            <p:nvPr/>
          </p:nvSpPr>
          <p:spPr>
            <a:xfrm flipH="1" rot="10800000">
              <a:off x="6159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42" name="Google Shape;642;g3557a4b833c_4_1"/>
            <p:cNvSpPr/>
            <p:nvPr/>
          </p:nvSpPr>
          <p:spPr>
            <a:xfrm flipH="1" rot="10800000">
              <a:off x="5726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43" name="Google Shape;643;g3557a4b833c_4_1"/>
            <p:cNvSpPr/>
            <p:nvPr/>
          </p:nvSpPr>
          <p:spPr>
            <a:xfrm flipH="1" rot="10800000">
              <a:off x="5294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44" name="Google Shape;644;g3557a4b833c_4_1"/>
          <p:cNvGrpSpPr/>
          <p:nvPr/>
        </p:nvGrpSpPr>
        <p:grpSpPr>
          <a:xfrm flipH="1">
            <a:off x="7874000" y="453390"/>
            <a:ext cx="944245" cy="209550"/>
            <a:chOff x="5272" y="669"/>
            <a:chExt cx="1487" cy="330"/>
          </a:xfrm>
        </p:grpSpPr>
        <p:sp>
          <p:nvSpPr>
            <p:cNvPr id="645" name="Google Shape;645;g3557a4b833c_4_1"/>
            <p:cNvSpPr/>
            <p:nvPr/>
          </p:nvSpPr>
          <p:spPr>
            <a:xfrm flipH="1" rot="10800000">
              <a:off x="6137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46" name="Google Shape;646;g3557a4b833c_4_1"/>
            <p:cNvSpPr/>
            <p:nvPr/>
          </p:nvSpPr>
          <p:spPr>
            <a:xfrm flipH="1" rot="10800000">
              <a:off x="5703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47" name="Google Shape;647;g3557a4b833c_4_1"/>
            <p:cNvSpPr/>
            <p:nvPr/>
          </p:nvSpPr>
          <p:spPr>
            <a:xfrm flipH="1" rot="10800000">
              <a:off x="5272" y="69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48" name="Google Shape;648;g3557a4b833c_4_1"/>
            <p:cNvSpPr/>
            <p:nvPr/>
          </p:nvSpPr>
          <p:spPr>
            <a:xfrm flipH="1" rot="10800000">
              <a:off x="6159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49" name="Google Shape;649;g3557a4b833c_4_1"/>
            <p:cNvSpPr/>
            <p:nvPr/>
          </p:nvSpPr>
          <p:spPr>
            <a:xfrm flipH="1" rot="10800000">
              <a:off x="5726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50" name="Google Shape;650;g3557a4b833c_4_1"/>
            <p:cNvSpPr/>
            <p:nvPr/>
          </p:nvSpPr>
          <p:spPr>
            <a:xfrm flipH="1" rot="10800000">
              <a:off x="5294" y="669"/>
              <a:ext cx="600" cy="300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651" name="Google Shape;651;g3557a4b833c_4_1"/>
          <p:cNvSpPr txBox="1"/>
          <p:nvPr/>
        </p:nvSpPr>
        <p:spPr>
          <a:xfrm>
            <a:off x="588192" y="1437004"/>
            <a:ext cx="108198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3557a4b833c_4_1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3" name="Google Shape;653;g3557a4b833c_4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191" y="1116329"/>
            <a:ext cx="11103065" cy="512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658" name="Google Shape;658;p1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16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0" name="Google Shape;660;p16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661" name="Google Shape;661;p16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662" name="Google Shape;662;p16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68" name="Google Shape;668;p16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669" name="Google Shape;669;p16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675" name="Google Shape;675;p16"/>
          <p:cNvSpPr txBox="1"/>
          <p:nvPr/>
        </p:nvSpPr>
        <p:spPr>
          <a:xfrm>
            <a:off x="490220" y="1465580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ORDERING FOR DIFFERENT TASKS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Google Shape;6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6315" y="2157095"/>
            <a:ext cx="87630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6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682" name="Google Shape;682;p1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flipH="1">
            <a:off x="4445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17"/>
          <p:cNvSpPr/>
          <p:nvPr/>
        </p:nvSpPr>
        <p:spPr>
          <a:xfrm>
            <a:off x="411554" y="28118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4" name="Google Shape;684;p17"/>
          <p:cNvSpPr/>
          <p:nvPr/>
        </p:nvSpPr>
        <p:spPr>
          <a:xfrm rot="10800000">
            <a:off x="11538024" y="627177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85" name="Google Shape;685;p17"/>
          <p:cNvGrpSpPr/>
          <p:nvPr/>
        </p:nvGrpSpPr>
        <p:grpSpPr>
          <a:xfrm>
            <a:off x="381000" y="2009140"/>
            <a:ext cx="11431270" cy="2839720"/>
            <a:chOff x="264" y="3164"/>
            <a:chExt cx="18002" cy="4472"/>
          </a:xfrm>
        </p:grpSpPr>
        <p:grpSp>
          <p:nvGrpSpPr>
            <p:cNvPr id="686" name="Google Shape;686;p17"/>
            <p:cNvGrpSpPr/>
            <p:nvPr/>
          </p:nvGrpSpPr>
          <p:grpSpPr>
            <a:xfrm>
              <a:off x="264" y="3395"/>
              <a:ext cx="3780" cy="4010"/>
              <a:chOff x="264" y="3729"/>
              <a:chExt cx="3780" cy="4010"/>
            </a:xfrm>
          </p:grpSpPr>
          <p:cxnSp>
            <p:nvCxnSpPr>
              <p:cNvPr id="687" name="Google Shape;687;p17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88" name="Google Shape;688;p17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89" name="Google Shape;689;p17"/>
            <p:cNvGrpSpPr/>
            <p:nvPr/>
          </p:nvGrpSpPr>
          <p:grpSpPr>
            <a:xfrm>
              <a:off x="14486" y="3395"/>
              <a:ext cx="3780" cy="4010"/>
              <a:chOff x="14486" y="3395"/>
              <a:chExt cx="3780" cy="4010"/>
            </a:xfrm>
          </p:grpSpPr>
          <p:cxnSp>
            <p:nvCxnSpPr>
              <p:cNvPr id="690" name="Google Shape;690;p17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1" name="Google Shape;691;p17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92" name="Google Shape;692;p17"/>
            <p:cNvGrpSpPr/>
            <p:nvPr/>
          </p:nvGrpSpPr>
          <p:grpSpPr>
            <a:xfrm>
              <a:off x="1999" y="3164"/>
              <a:ext cx="15030" cy="4472"/>
              <a:chOff x="1999" y="3283"/>
              <a:chExt cx="15030" cy="4472"/>
            </a:xfrm>
          </p:grpSpPr>
          <p:grpSp>
            <p:nvGrpSpPr>
              <p:cNvPr id="693" name="Google Shape;693;p17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694" name="Google Shape;694;p17"/>
                <p:cNvSpPr/>
                <p:nvPr/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fmla="val 68862" name="adj"/>
                  </a:avLst>
                </a:prstGeom>
                <a:solidFill>
                  <a:schemeClr val="accent3">
                    <a:alpha val="13725"/>
                  </a:schemeClr>
                </a:solidFill>
                <a:ln cap="flat" cmpd="sng" w="381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695" name="Google Shape;695;p17"/>
                <p:cNvSpPr/>
                <p:nvPr/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fmla="val 68862" name="adj"/>
                  </a:avLst>
                </a:prstGeom>
                <a:noFill/>
                <a:ln cap="flat" cmpd="sng" w="4127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sp>
            <p:nvSpPr>
              <p:cNvPr id="696" name="Google Shape;696;p17"/>
              <p:cNvSpPr txBox="1"/>
              <p:nvPr/>
            </p:nvSpPr>
            <p:spPr>
              <a:xfrm flipH="1">
                <a:off x="8856" y="4739"/>
                <a:ext cx="8173" cy="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0" i="1" lang="en-US" sz="4800" u="none" cap="none" strike="noStrike">
                    <a:solidFill>
                      <a:schemeClr val="lt2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WORKING PLAN</a:t>
                </a:r>
                <a:endParaRPr b="0" i="1" sz="4800" u="none" cap="none" strike="noStrike">
                  <a:solidFill>
                    <a:schemeClr val="lt2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  <p:sp>
            <p:nvSpPr>
              <p:cNvPr id="697" name="Google Shape;697;p17"/>
              <p:cNvSpPr txBox="1"/>
              <p:nvPr/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00"/>
                  <a:buFont typeface="Arial"/>
                  <a:buNone/>
                </a:pPr>
                <a:r>
                  <a:rPr b="0" i="1" lang="en-US" sz="11500" u="none" cap="none" strike="noStrike">
                    <a:solidFill>
                      <a:srgbClr val="000000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06</a:t>
                </a:r>
                <a:endParaRPr b="0" i="1" sz="11500" u="none" cap="none" strike="noStrike">
                  <a:solidFill>
                    <a:srgbClr val="000000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</p:grpSp>
      </p:grpSp>
      <p:sp>
        <p:nvSpPr>
          <p:cNvPr id="698" name="Google Shape;698;p17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703" name="Google Shape;703;p1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80391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18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5" name="Google Shape;705;p18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706" name="Google Shape;706;p18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707" name="Google Shape;707;p18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713" name="Google Shape;713;p18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714" name="Google Shape;714;p18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20" name="Google Shape;720;p18"/>
          <p:cNvSpPr txBox="1"/>
          <p:nvPr/>
        </p:nvSpPr>
        <p:spPr>
          <a:xfrm>
            <a:off x="490220" y="1465580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DURATION FOR EACH TASK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1" name="Google Shape;7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220" y="2406596"/>
            <a:ext cx="11211559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18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727" name="Google Shape;727;p1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19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9" name="Google Shape;729;p19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 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730" name="Google Shape;730;p19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731" name="Google Shape;731;p19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34" name="Google Shape;734;p19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35" name="Google Shape;735;p19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737" name="Google Shape;737;p19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738" name="Google Shape;738;p19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40" name="Google Shape;740;p19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41" name="Google Shape;741;p19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43" name="Google Shape;743;p19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44" name="Google Shape;744;p19"/>
          <p:cNvSpPr txBox="1"/>
          <p:nvPr/>
        </p:nvSpPr>
        <p:spPr>
          <a:xfrm>
            <a:off x="614045" y="803911"/>
            <a:ext cx="10819765" cy="4504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WORKING PLAN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5" name="Google Shape;7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369" y="1348106"/>
            <a:ext cx="11238774" cy="502539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9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2" id="751" name="Google Shape;751;p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4445" y="0"/>
            <a:ext cx="12160885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0"/>
          <p:cNvSpPr txBox="1"/>
          <p:nvPr/>
        </p:nvSpPr>
        <p:spPr>
          <a:xfrm>
            <a:off x="2413318" y="3166110"/>
            <a:ext cx="7365365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6"/>
                </a:solidFill>
                <a:latin typeface="Inter Black"/>
                <a:ea typeface="Inter Black"/>
                <a:cs typeface="Inter Black"/>
                <a:sym typeface="Inter Black"/>
              </a:rPr>
              <a:t>QUESTIONS????</a:t>
            </a:r>
            <a:endParaRPr b="0" i="0" sz="6000" u="none" cap="none" strike="noStrike">
              <a:solidFill>
                <a:schemeClr val="accent6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753" name="Google Shape;753;p20"/>
          <p:cNvSpPr/>
          <p:nvPr/>
        </p:nvSpPr>
        <p:spPr>
          <a:xfrm>
            <a:off x="2377516" y="4206476"/>
            <a:ext cx="7438409" cy="110315"/>
          </a:xfrm>
          <a:custGeom>
            <a:rect b="b" l="l" r="r" t="t"/>
            <a:pathLst>
              <a:path extrusionOk="0" h="162045" w="10926501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4" name="Google Shape;754;p20"/>
          <p:cNvSpPr/>
          <p:nvPr/>
        </p:nvSpPr>
        <p:spPr>
          <a:xfrm>
            <a:off x="308610" y="503873"/>
            <a:ext cx="11576685" cy="585025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55" name="Google Shape;755;p20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756" name="Google Shape;756;p20"/>
            <p:cNvSpPr/>
            <p:nvPr/>
          </p:nvSpPr>
          <p:spPr>
            <a:xfrm>
              <a:off x="1403" y="1216"/>
              <a:ext cx="3361" cy="640"/>
            </a:xfrm>
            <a:prstGeom prst="parallelogram">
              <a:avLst>
                <a:gd fmla="val 82143" name="adj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1133" y="1072"/>
              <a:ext cx="3792" cy="910"/>
            </a:xfrm>
            <a:prstGeom prst="parallelogram">
              <a:avLst>
                <a:gd fmla="val 82143" name="adj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8" name="Google Shape;758;p20"/>
          <p:cNvSpPr/>
          <p:nvPr/>
        </p:nvSpPr>
        <p:spPr>
          <a:xfrm flipH="1" rot="5400000">
            <a:off x="-2199640" y="3370898"/>
            <a:ext cx="4707890" cy="116205"/>
          </a:xfrm>
          <a:custGeom>
            <a:rect b="b" l="l" r="r" t="t"/>
            <a:pathLst>
              <a:path extrusionOk="0" h="118110" w="323850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cap="flat" cmpd="sng" w="9525">
            <a:solidFill>
              <a:schemeClr val="accent1">
                <a:alpha val="68627"/>
              </a:schemeClr>
            </a:solidFill>
            <a:prstDash val="solid"/>
            <a:miter lim="800000"/>
            <a:headEnd len="sm" w="sm" type="oval"/>
            <a:tailEnd len="sm" w="sm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59" name="Google Shape;759;p20"/>
          <p:cNvGrpSpPr/>
          <p:nvPr/>
        </p:nvGrpSpPr>
        <p:grpSpPr>
          <a:xfrm>
            <a:off x="317818" y="176530"/>
            <a:ext cx="11557000" cy="136525"/>
            <a:chOff x="625" y="278"/>
            <a:chExt cx="18200" cy="215"/>
          </a:xfrm>
        </p:grpSpPr>
        <p:sp>
          <p:nvSpPr>
            <p:cNvPr id="760" name="Google Shape;760;p20"/>
            <p:cNvSpPr/>
            <p:nvPr/>
          </p:nvSpPr>
          <p:spPr>
            <a:xfrm flipH="1" rot="10800000">
              <a:off x="7028" y="278"/>
              <a:ext cx="5889" cy="215"/>
            </a:xfrm>
            <a:custGeom>
              <a:rect b="b" l="l" r="r" t="t"/>
              <a:pathLst>
                <a:path extrusionOk="0" h="118110" w="323850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61" name="Google Shape;761;p20"/>
            <p:cNvCxnSpPr/>
            <p:nvPr/>
          </p:nvCxnSpPr>
          <p:spPr>
            <a:xfrm rot="10800000">
              <a:off x="625" y="278"/>
              <a:ext cx="6402" cy="4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20"/>
            <p:cNvCxnSpPr/>
            <p:nvPr/>
          </p:nvCxnSpPr>
          <p:spPr>
            <a:xfrm rot="10800000">
              <a:off x="12954" y="278"/>
              <a:ext cx="5871" cy="68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63" name="Google Shape;763;p20"/>
          <p:cNvGrpSpPr/>
          <p:nvPr/>
        </p:nvGrpSpPr>
        <p:grpSpPr>
          <a:xfrm rot="-5400000">
            <a:off x="11279505" y="749082"/>
            <a:ext cx="252730" cy="375920"/>
            <a:chOff x="17336" y="1136"/>
            <a:chExt cx="466" cy="911"/>
          </a:xfrm>
        </p:grpSpPr>
        <p:sp>
          <p:nvSpPr>
            <p:cNvPr id="764" name="Google Shape;764;p20"/>
            <p:cNvSpPr/>
            <p:nvPr/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</p:grpSp>
      <p:sp>
        <p:nvSpPr>
          <p:cNvPr id="769" name="Google Shape;769;p20"/>
          <p:cNvSpPr/>
          <p:nvPr/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0" name="Google Shape;770;p20"/>
          <p:cNvGrpSpPr/>
          <p:nvPr/>
        </p:nvGrpSpPr>
        <p:grpSpPr>
          <a:xfrm rot="10800000">
            <a:off x="317183" y="6525895"/>
            <a:ext cx="11557000" cy="136525"/>
            <a:chOff x="625" y="278"/>
            <a:chExt cx="18200" cy="215"/>
          </a:xfrm>
        </p:grpSpPr>
        <p:sp>
          <p:nvSpPr>
            <p:cNvPr id="771" name="Google Shape;771;p20"/>
            <p:cNvSpPr/>
            <p:nvPr/>
          </p:nvSpPr>
          <p:spPr>
            <a:xfrm flipH="1" rot="10800000">
              <a:off x="7028" y="278"/>
              <a:ext cx="5889" cy="215"/>
            </a:xfrm>
            <a:custGeom>
              <a:rect b="b" l="l" r="r" t="t"/>
              <a:pathLst>
                <a:path extrusionOk="0" h="118110" w="323850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72" name="Google Shape;772;p20"/>
            <p:cNvCxnSpPr/>
            <p:nvPr/>
          </p:nvCxnSpPr>
          <p:spPr>
            <a:xfrm rot="10800000">
              <a:off x="625" y="278"/>
              <a:ext cx="6402" cy="4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20"/>
            <p:cNvCxnSpPr/>
            <p:nvPr/>
          </p:nvCxnSpPr>
          <p:spPr>
            <a:xfrm rot="10800000">
              <a:off x="12954" y="278"/>
              <a:ext cx="5871" cy="68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74" name="Google Shape;774;p20"/>
          <p:cNvSpPr/>
          <p:nvPr/>
        </p:nvSpPr>
        <p:spPr>
          <a:xfrm rot="-5400000">
            <a:off x="9685655" y="3370898"/>
            <a:ext cx="4707890" cy="116205"/>
          </a:xfrm>
          <a:custGeom>
            <a:rect b="b" l="l" r="r" t="t"/>
            <a:pathLst>
              <a:path extrusionOk="0" h="118110" w="323850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cap="flat" cmpd="sng" w="9525">
            <a:solidFill>
              <a:schemeClr val="accent1">
                <a:alpha val="68627"/>
              </a:schemeClr>
            </a:solidFill>
            <a:prstDash val="solid"/>
            <a:miter lim="800000"/>
            <a:headEnd len="sm" w="sm" type="oval"/>
            <a:tailEnd len="sm" w="sm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5" name="Google Shape;775;p20"/>
          <p:cNvSpPr/>
          <p:nvPr/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6" name="Google Shape;776;p20"/>
          <p:cNvSpPr/>
          <p:nvPr/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7" name="Google Shape;777;p20"/>
          <p:cNvSpPr/>
          <p:nvPr/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8" name="Google Shape;778;p20"/>
          <p:cNvSpPr/>
          <p:nvPr/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9" name="Google Shape;779;p20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2" id="784" name="Google Shape;784;p2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96520" y="0"/>
            <a:ext cx="12160885" cy="685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21"/>
          <p:cNvSpPr txBox="1"/>
          <p:nvPr/>
        </p:nvSpPr>
        <p:spPr>
          <a:xfrm>
            <a:off x="2413635" y="3166110"/>
            <a:ext cx="7513955" cy="1496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accent6"/>
                </a:solidFill>
                <a:latin typeface="Inter Black"/>
                <a:ea typeface="Inter Black"/>
                <a:cs typeface="Inter Black"/>
                <a:sym typeface="Inter Black"/>
              </a:rPr>
              <a:t>THANK YOU</a:t>
            </a:r>
            <a:endParaRPr b="0" i="0" sz="3600" u="none" cap="none" strike="noStrike">
              <a:solidFill>
                <a:schemeClr val="accent6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786" name="Google Shape;786;p21"/>
          <p:cNvSpPr/>
          <p:nvPr/>
        </p:nvSpPr>
        <p:spPr>
          <a:xfrm>
            <a:off x="2377516" y="4206476"/>
            <a:ext cx="7438409" cy="110315"/>
          </a:xfrm>
          <a:custGeom>
            <a:rect b="b" l="l" r="r" t="t"/>
            <a:pathLst>
              <a:path extrusionOk="0" h="162045" w="10926501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7" name="Google Shape;787;p21"/>
          <p:cNvSpPr/>
          <p:nvPr/>
        </p:nvSpPr>
        <p:spPr>
          <a:xfrm>
            <a:off x="308610" y="503873"/>
            <a:ext cx="11576685" cy="585025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8" name="Google Shape;788;p21"/>
          <p:cNvSpPr/>
          <p:nvPr/>
        </p:nvSpPr>
        <p:spPr>
          <a:xfrm flipH="1" rot="5400000">
            <a:off x="-2199640" y="3370898"/>
            <a:ext cx="4707890" cy="116205"/>
          </a:xfrm>
          <a:custGeom>
            <a:rect b="b" l="l" r="r" t="t"/>
            <a:pathLst>
              <a:path extrusionOk="0" h="118110" w="323850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cap="flat" cmpd="sng" w="9525">
            <a:solidFill>
              <a:schemeClr val="accent1">
                <a:alpha val="68627"/>
              </a:schemeClr>
            </a:solidFill>
            <a:prstDash val="solid"/>
            <a:miter lim="800000"/>
            <a:headEnd len="sm" w="sm" type="oval"/>
            <a:tailEnd len="sm" w="sm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89" name="Google Shape;789;p21"/>
          <p:cNvGrpSpPr/>
          <p:nvPr/>
        </p:nvGrpSpPr>
        <p:grpSpPr>
          <a:xfrm>
            <a:off x="317818" y="176530"/>
            <a:ext cx="11557000" cy="136525"/>
            <a:chOff x="625" y="278"/>
            <a:chExt cx="18200" cy="215"/>
          </a:xfrm>
        </p:grpSpPr>
        <p:sp>
          <p:nvSpPr>
            <p:cNvPr id="790" name="Google Shape;790;p21"/>
            <p:cNvSpPr/>
            <p:nvPr/>
          </p:nvSpPr>
          <p:spPr>
            <a:xfrm flipH="1" rot="10800000">
              <a:off x="7028" y="278"/>
              <a:ext cx="5889" cy="215"/>
            </a:xfrm>
            <a:custGeom>
              <a:rect b="b" l="l" r="r" t="t"/>
              <a:pathLst>
                <a:path extrusionOk="0" h="118110" w="323850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91" name="Google Shape;791;p21"/>
            <p:cNvCxnSpPr/>
            <p:nvPr/>
          </p:nvCxnSpPr>
          <p:spPr>
            <a:xfrm rot="10800000">
              <a:off x="625" y="278"/>
              <a:ext cx="6402" cy="4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21"/>
            <p:cNvCxnSpPr/>
            <p:nvPr/>
          </p:nvCxnSpPr>
          <p:spPr>
            <a:xfrm rot="10800000">
              <a:off x="12954" y="278"/>
              <a:ext cx="5871" cy="68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93" name="Google Shape;793;p21"/>
          <p:cNvGrpSpPr/>
          <p:nvPr/>
        </p:nvGrpSpPr>
        <p:grpSpPr>
          <a:xfrm rot="-5400000">
            <a:off x="11279505" y="749082"/>
            <a:ext cx="252730" cy="375920"/>
            <a:chOff x="17336" y="1136"/>
            <a:chExt cx="466" cy="911"/>
          </a:xfrm>
        </p:grpSpPr>
        <p:sp>
          <p:nvSpPr>
            <p:cNvPr id="794" name="Google Shape;794;p21"/>
            <p:cNvSpPr/>
            <p:nvPr/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</p:grpSp>
      <p:sp>
        <p:nvSpPr>
          <p:cNvPr id="799" name="Google Shape;799;p21"/>
          <p:cNvSpPr/>
          <p:nvPr/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00" name="Google Shape;800;p21"/>
          <p:cNvGrpSpPr/>
          <p:nvPr/>
        </p:nvGrpSpPr>
        <p:grpSpPr>
          <a:xfrm rot="10800000">
            <a:off x="317183" y="6525895"/>
            <a:ext cx="11557000" cy="136525"/>
            <a:chOff x="625" y="278"/>
            <a:chExt cx="18200" cy="215"/>
          </a:xfrm>
        </p:grpSpPr>
        <p:sp>
          <p:nvSpPr>
            <p:cNvPr id="801" name="Google Shape;801;p21"/>
            <p:cNvSpPr/>
            <p:nvPr/>
          </p:nvSpPr>
          <p:spPr>
            <a:xfrm flipH="1" rot="10800000">
              <a:off x="7028" y="278"/>
              <a:ext cx="5889" cy="215"/>
            </a:xfrm>
            <a:custGeom>
              <a:rect b="b" l="l" r="r" t="t"/>
              <a:pathLst>
                <a:path extrusionOk="0" h="118110" w="323850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oval"/>
              <a:tailEnd len="sm" w="sm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802" name="Google Shape;802;p21"/>
            <p:cNvCxnSpPr/>
            <p:nvPr/>
          </p:nvCxnSpPr>
          <p:spPr>
            <a:xfrm rot="10800000">
              <a:off x="625" y="278"/>
              <a:ext cx="6402" cy="4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21"/>
            <p:cNvCxnSpPr/>
            <p:nvPr/>
          </p:nvCxnSpPr>
          <p:spPr>
            <a:xfrm rot="10800000">
              <a:off x="12954" y="278"/>
              <a:ext cx="5871" cy="68"/>
            </a:xfrm>
            <a:prstGeom prst="straightConnector1">
              <a:avLst/>
            </a:prstGeom>
            <a:noFill/>
            <a:ln cap="flat" cmpd="sng" w="9525">
              <a:solidFill>
                <a:srgbClr val="4675F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04" name="Google Shape;804;p21"/>
          <p:cNvSpPr/>
          <p:nvPr/>
        </p:nvSpPr>
        <p:spPr>
          <a:xfrm rot="-5400000">
            <a:off x="9685655" y="3370898"/>
            <a:ext cx="4707890" cy="116205"/>
          </a:xfrm>
          <a:custGeom>
            <a:rect b="b" l="l" r="r" t="t"/>
            <a:pathLst>
              <a:path extrusionOk="0" h="118110" w="323850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cap="flat" cmpd="sng" w="9525">
            <a:solidFill>
              <a:schemeClr val="accent1">
                <a:alpha val="68627"/>
              </a:schemeClr>
            </a:solidFill>
            <a:prstDash val="solid"/>
            <a:miter lim="800000"/>
            <a:headEnd len="sm" w="sm" type="oval"/>
            <a:tailEnd len="sm" w="sm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5" name="Google Shape;805;p21"/>
          <p:cNvSpPr/>
          <p:nvPr/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6" name="Google Shape;806;p21"/>
          <p:cNvSpPr/>
          <p:nvPr/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7" name="Google Shape;807;p21"/>
          <p:cNvSpPr/>
          <p:nvPr/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8" name="Google Shape;808;p21"/>
          <p:cNvSpPr/>
          <p:nvPr/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9" name="Google Shape;809;p21"/>
          <p:cNvSpPr txBox="1"/>
          <p:nvPr/>
        </p:nvSpPr>
        <p:spPr>
          <a:xfrm>
            <a:off x="5836285" y="4505325"/>
            <a:ext cx="5431790" cy="891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       </a:t>
            </a:r>
            <a:r>
              <a:rPr b="0" i="0" lang="en-US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b="1" i="0" lang="en-US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LUBNA BASHA MOHAMMED</a:t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                                            &amp;</a:t>
            </a:r>
            <a:endParaRPr b="1" i="0" sz="1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SANTHOSH KUMAR VIJAYALAKSHMI MURUGAN</a:t>
            </a:r>
            <a:r>
              <a:rPr b="1" i="0" lang="en-US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0" name="Google Shape;810;p21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151" name="Google Shape;151;p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flipH="1">
            <a:off x="4445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"/>
          <p:cNvSpPr/>
          <p:nvPr/>
        </p:nvSpPr>
        <p:spPr>
          <a:xfrm>
            <a:off x="411554" y="28118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3"/>
          <p:cNvSpPr/>
          <p:nvPr/>
        </p:nvSpPr>
        <p:spPr>
          <a:xfrm rot="10800000">
            <a:off x="11538024" y="627177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579600" y="2009140"/>
            <a:ext cx="11431270" cy="2839720"/>
            <a:chOff x="264" y="3164"/>
            <a:chExt cx="18002" cy="4472"/>
          </a:xfrm>
        </p:grpSpPr>
        <p:grpSp>
          <p:nvGrpSpPr>
            <p:cNvPr id="155" name="Google Shape;155;p3"/>
            <p:cNvGrpSpPr/>
            <p:nvPr/>
          </p:nvGrpSpPr>
          <p:grpSpPr>
            <a:xfrm>
              <a:off x="264" y="3395"/>
              <a:ext cx="3780" cy="4010"/>
              <a:chOff x="264" y="3729"/>
              <a:chExt cx="3780" cy="4010"/>
            </a:xfrm>
          </p:grpSpPr>
          <p:cxnSp>
            <p:nvCxnSpPr>
              <p:cNvPr id="156" name="Google Shape;156;p3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8" name="Google Shape;158;p3"/>
            <p:cNvGrpSpPr/>
            <p:nvPr/>
          </p:nvGrpSpPr>
          <p:grpSpPr>
            <a:xfrm>
              <a:off x="14486" y="3395"/>
              <a:ext cx="3780" cy="4010"/>
              <a:chOff x="14486" y="3395"/>
              <a:chExt cx="3780" cy="4010"/>
            </a:xfrm>
          </p:grpSpPr>
          <p:cxnSp>
            <p:nvCxnSpPr>
              <p:cNvPr id="159" name="Google Shape;159;p3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1" name="Google Shape;161;p3"/>
            <p:cNvGrpSpPr/>
            <p:nvPr/>
          </p:nvGrpSpPr>
          <p:grpSpPr>
            <a:xfrm>
              <a:off x="1999" y="3164"/>
              <a:ext cx="15043" cy="4472"/>
              <a:chOff x="1999" y="3283"/>
              <a:chExt cx="15043" cy="4472"/>
            </a:xfrm>
          </p:grpSpPr>
          <p:grpSp>
            <p:nvGrpSpPr>
              <p:cNvPr id="162" name="Google Shape;162;p3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163" name="Google Shape;163;p3"/>
                <p:cNvSpPr/>
                <p:nvPr/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fmla="val 68862" name="adj"/>
                  </a:avLst>
                </a:prstGeom>
                <a:solidFill>
                  <a:schemeClr val="accent3">
                    <a:alpha val="13725"/>
                  </a:schemeClr>
                </a:solidFill>
                <a:ln cap="flat" cmpd="sng" w="381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fmla="val 68862" name="adj"/>
                  </a:avLst>
                </a:prstGeom>
                <a:noFill/>
                <a:ln cap="flat" cmpd="sng" w="4127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sp>
            <p:nvSpPr>
              <p:cNvPr id="165" name="Google Shape;165;p3"/>
              <p:cNvSpPr txBox="1"/>
              <p:nvPr/>
            </p:nvSpPr>
            <p:spPr>
              <a:xfrm flipH="1">
                <a:off x="8640" y="4894"/>
                <a:ext cx="8402" cy="1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0" i="1" lang="en-US" sz="4800" u="none" cap="none" strike="noStrike">
                    <a:solidFill>
                      <a:schemeClr val="lt2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INTRODUCTION</a:t>
                </a:r>
                <a:endParaRPr b="0" i="1" sz="4800" u="none" cap="none" strike="noStrike">
                  <a:solidFill>
                    <a:schemeClr val="lt2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  <p:sp>
            <p:nvSpPr>
              <p:cNvPr id="166" name="Google Shape;166;p3"/>
              <p:cNvSpPr txBox="1"/>
              <p:nvPr/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00"/>
                  <a:buFont typeface="Arial"/>
                  <a:buNone/>
                </a:pPr>
                <a:r>
                  <a:rPr b="0" i="1" lang="en-US" sz="11500" u="none" cap="none" strike="noStrike">
                    <a:solidFill>
                      <a:srgbClr val="000000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01</a:t>
                </a:r>
                <a:endParaRPr b="0" i="1" sz="11500" u="none" cap="none" strike="noStrike">
                  <a:solidFill>
                    <a:srgbClr val="000000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</p:grpSp>
      </p:grpSp>
      <p:sp>
        <p:nvSpPr>
          <p:cNvPr id="167" name="Google Shape;167;p3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172" name="Google Shape;172;p47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7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47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175" name="Google Shape;175;p47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176" name="Google Shape;176;p47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7" name="Google Shape;177;p47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8" name="Google Shape;178;p47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9" name="Google Shape;179;p47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0" name="Google Shape;180;p47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1" name="Google Shape;181;p47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2" name="Google Shape;182;p47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183" name="Google Shape;183;p47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4" name="Google Shape;184;p47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5" name="Google Shape;185;p47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6" name="Google Shape;186;p47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7" name="Google Shape;187;p47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8" name="Google Shape;188;p47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89" name="Google Shape;189;p47"/>
          <p:cNvSpPr txBox="1"/>
          <p:nvPr/>
        </p:nvSpPr>
        <p:spPr>
          <a:xfrm>
            <a:off x="490220" y="1465580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76535"/>
              </a:lnSpc>
              <a:spcBef>
                <a:spcPts val="1029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F8FAFF"/>
                </a:solidFill>
                <a:latin typeface="Calibri"/>
                <a:ea typeface="Calibri"/>
                <a:cs typeface="Calibri"/>
                <a:sym typeface="Calibri"/>
              </a:rPr>
              <a:t>Future Grids rely heavily on renewable energy sources (RES) like solar, wind, and hydro, which require flexible and reliable communication for control parameters (voltage/frequency).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76535"/>
              </a:lnSpc>
              <a:spcBef>
                <a:spcPts val="1329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F8FAFF"/>
                </a:solidFill>
                <a:latin typeface="Calibri"/>
                <a:ea typeface="Calibri"/>
                <a:cs typeface="Calibri"/>
                <a:sym typeface="Calibri"/>
              </a:rPr>
              <a:t>Current solutions (e.g., wired Ethernet/optical fiber) are costly and inflexible.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76535"/>
              </a:lnSpc>
              <a:spcBef>
                <a:spcPts val="1329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F8FAFF"/>
                </a:solidFill>
                <a:latin typeface="Calibri"/>
                <a:ea typeface="Calibri"/>
                <a:cs typeface="Calibri"/>
                <a:sym typeface="Calibri"/>
              </a:rPr>
              <a:t>5G technology offers low latency, high reliability, massive device capacity, and network slicing, making it ideal for real-time Grid control.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29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7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195" name="Google Shape;195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3712210" y="305435"/>
            <a:ext cx="476821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198" name="Google Shape;198;p4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199" name="Google Shape;199;p4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05" name="Google Shape;205;p4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206" name="Google Shape;206;p4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12" name="Google Shape;212;p4"/>
          <p:cNvSpPr txBox="1"/>
          <p:nvPr/>
        </p:nvSpPr>
        <p:spPr>
          <a:xfrm>
            <a:off x="490220" y="1465580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a existing grid frequency control system in distributed energy resources (DERs).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 and utilize 5G communication technology for real-time control.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Demonstrate how 5G enables communication between controllers.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Evaluate system performance with 5G versus Wired Communication.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218" name="Google Shape;218;p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flipH="1">
            <a:off x="4445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"/>
          <p:cNvSpPr/>
          <p:nvPr/>
        </p:nvSpPr>
        <p:spPr>
          <a:xfrm>
            <a:off x="411554" y="28118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0" name="Google Shape;220;p5"/>
          <p:cNvSpPr/>
          <p:nvPr/>
        </p:nvSpPr>
        <p:spPr>
          <a:xfrm rot="10800000">
            <a:off x="11538024" y="627177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1" name="Google Shape;221;p5"/>
          <p:cNvGrpSpPr/>
          <p:nvPr/>
        </p:nvGrpSpPr>
        <p:grpSpPr>
          <a:xfrm>
            <a:off x="381000" y="2009140"/>
            <a:ext cx="11431270" cy="2839720"/>
            <a:chOff x="264" y="3164"/>
            <a:chExt cx="18002" cy="4472"/>
          </a:xfrm>
        </p:grpSpPr>
        <p:grpSp>
          <p:nvGrpSpPr>
            <p:cNvPr id="222" name="Google Shape;222;p5"/>
            <p:cNvGrpSpPr/>
            <p:nvPr/>
          </p:nvGrpSpPr>
          <p:grpSpPr>
            <a:xfrm>
              <a:off x="264" y="3395"/>
              <a:ext cx="3780" cy="4010"/>
              <a:chOff x="264" y="3729"/>
              <a:chExt cx="3780" cy="4010"/>
            </a:xfrm>
          </p:grpSpPr>
          <p:cxnSp>
            <p:nvCxnSpPr>
              <p:cNvPr id="223" name="Google Shape;223;p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25" name="Google Shape;225;p5"/>
            <p:cNvGrpSpPr/>
            <p:nvPr/>
          </p:nvGrpSpPr>
          <p:grpSpPr>
            <a:xfrm>
              <a:off x="14486" y="3395"/>
              <a:ext cx="3780" cy="4010"/>
              <a:chOff x="14486" y="3395"/>
              <a:chExt cx="3780" cy="4010"/>
            </a:xfrm>
          </p:grpSpPr>
          <p:cxnSp>
            <p:nvCxnSpPr>
              <p:cNvPr id="226" name="Google Shape;226;p5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28" name="Google Shape;228;p5"/>
            <p:cNvGrpSpPr/>
            <p:nvPr/>
          </p:nvGrpSpPr>
          <p:grpSpPr>
            <a:xfrm>
              <a:off x="1999" y="3164"/>
              <a:ext cx="14378" cy="4472"/>
              <a:chOff x="1999" y="3283"/>
              <a:chExt cx="14378" cy="4472"/>
            </a:xfrm>
          </p:grpSpPr>
          <p:grpSp>
            <p:nvGrpSpPr>
              <p:cNvPr id="229" name="Google Shape;229;p5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230" name="Google Shape;230;p5"/>
                <p:cNvSpPr/>
                <p:nvPr/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fmla="val 68862" name="adj"/>
                  </a:avLst>
                </a:prstGeom>
                <a:solidFill>
                  <a:schemeClr val="accent3">
                    <a:alpha val="13725"/>
                  </a:schemeClr>
                </a:solidFill>
                <a:ln cap="flat" cmpd="sng" w="381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31" name="Google Shape;231;p5"/>
                <p:cNvSpPr/>
                <p:nvPr/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fmla="val 68862" name="adj"/>
                  </a:avLst>
                </a:prstGeom>
                <a:noFill/>
                <a:ln cap="flat" cmpd="sng" w="4127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sp>
            <p:nvSpPr>
              <p:cNvPr id="232" name="Google Shape;232;p5"/>
              <p:cNvSpPr txBox="1"/>
              <p:nvPr/>
            </p:nvSpPr>
            <p:spPr>
              <a:xfrm flipH="1">
                <a:off x="8589" y="4597"/>
                <a:ext cx="7171" cy="1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0" i="1" lang="en-US" sz="4800" u="none" cap="none" strike="noStrike">
                    <a:solidFill>
                      <a:schemeClr val="lt2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OBJECTIVE</a:t>
                </a:r>
                <a:endParaRPr b="0" i="1" sz="4800" u="none" cap="none" strike="noStrike">
                  <a:solidFill>
                    <a:schemeClr val="lt2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  <p:sp>
            <p:nvSpPr>
              <p:cNvPr id="233" name="Google Shape;233;p5"/>
              <p:cNvSpPr txBox="1"/>
              <p:nvPr/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00"/>
                  <a:buFont typeface="Arial"/>
                  <a:buNone/>
                </a:pPr>
                <a:r>
                  <a:rPr b="0" i="1" lang="en-US" sz="11500" u="none" cap="none" strike="noStrike">
                    <a:solidFill>
                      <a:srgbClr val="000000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02</a:t>
                </a:r>
                <a:endParaRPr b="0" i="1" sz="11500" u="none" cap="none" strike="noStrike">
                  <a:solidFill>
                    <a:srgbClr val="000000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</p:grpSp>
      </p:grpSp>
      <p:sp>
        <p:nvSpPr>
          <p:cNvPr id="234" name="Google Shape;234;p5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239" name="Google Shape;239;p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890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242" name="Google Shape;242;p6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243" name="Google Shape;243;p6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49" name="Google Shape;249;p6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250" name="Google Shape;250;p6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56" name="Google Shape;256;p6"/>
          <p:cNvSpPr txBox="1"/>
          <p:nvPr/>
        </p:nvSpPr>
        <p:spPr>
          <a:xfrm>
            <a:off x="490220" y="1465580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Integrate 5G communication system into a real-time PHIL (Power Hardware-in-the-Loop) based frequency control testbed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Evaluate the performance of 5G communication in comparison to traditional wired networks (e.g., Ethernet).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Evaluating the different topologies like Centralized, Localized and Distributed systems.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262" name="Google Shape;262;p4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 flipH="1">
            <a:off x="4445" y="0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8"/>
          <p:cNvSpPr/>
          <p:nvPr/>
        </p:nvSpPr>
        <p:spPr>
          <a:xfrm>
            <a:off x="411554" y="28118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4" name="Google Shape;264;p48"/>
          <p:cNvSpPr/>
          <p:nvPr/>
        </p:nvSpPr>
        <p:spPr>
          <a:xfrm rot="10800000">
            <a:off x="11538024" y="6271771"/>
            <a:ext cx="336092" cy="336092"/>
          </a:xfrm>
          <a:prstGeom prst="halfFrame">
            <a:avLst>
              <a:gd fmla="val 11939" name="adj1"/>
              <a:gd fmla="val 13392" name="adj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5" name="Google Shape;265;p48"/>
          <p:cNvGrpSpPr/>
          <p:nvPr/>
        </p:nvGrpSpPr>
        <p:grpSpPr>
          <a:xfrm>
            <a:off x="381000" y="2009140"/>
            <a:ext cx="11431270" cy="2839720"/>
            <a:chOff x="264" y="3164"/>
            <a:chExt cx="18002" cy="4472"/>
          </a:xfrm>
        </p:grpSpPr>
        <p:grpSp>
          <p:nvGrpSpPr>
            <p:cNvPr id="266" name="Google Shape;266;p48"/>
            <p:cNvGrpSpPr/>
            <p:nvPr/>
          </p:nvGrpSpPr>
          <p:grpSpPr>
            <a:xfrm>
              <a:off x="264" y="3395"/>
              <a:ext cx="3780" cy="4010"/>
              <a:chOff x="264" y="3729"/>
              <a:chExt cx="3780" cy="4010"/>
            </a:xfrm>
          </p:grpSpPr>
          <p:cxnSp>
            <p:nvCxnSpPr>
              <p:cNvPr id="267" name="Google Shape;267;p48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48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69" name="Google Shape;269;p48"/>
            <p:cNvGrpSpPr/>
            <p:nvPr/>
          </p:nvGrpSpPr>
          <p:grpSpPr>
            <a:xfrm>
              <a:off x="14486" y="3395"/>
              <a:ext cx="3780" cy="4010"/>
              <a:chOff x="14486" y="3395"/>
              <a:chExt cx="3780" cy="4010"/>
            </a:xfrm>
          </p:grpSpPr>
          <p:cxnSp>
            <p:nvCxnSpPr>
              <p:cNvPr id="270" name="Google Shape;270;p48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48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72" name="Google Shape;272;p48"/>
            <p:cNvGrpSpPr/>
            <p:nvPr/>
          </p:nvGrpSpPr>
          <p:grpSpPr>
            <a:xfrm>
              <a:off x="1999" y="3164"/>
              <a:ext cx="14378" cy="4472"/>
              <a:chOff x="1999" y="3283"/>
              <a:chExt cx="14378" cy="4472"/>
            </a:xfrm>
          </p:grpSpPr>
          <p:grpSp>
            <p:nvGrpSpPr>
              <p:cNvPr id="273" name="Google Shape;273;p48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274" name="Google Shape;274;p48"/>
                <p:cNvSpPr/>
                <p:nvPr/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fmla="val 68862" name="adj"/>
                  </a:avLst>
                </a:prstGeom>
                <a:solidFill>
                  <a:schemeClr val="accent3">
                    <a:alpha val="13725"/>
                  </a:schemeClr>
                </a:solidFill>
                <a:ln cap="flat" cmpd="sng" w="381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75" name="Google Shape;275;p48"/>
                <p:cNvSpPr/>
                <p:nvPr/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fmla="val 68862" name="adj"/>
                  </a:avLst>
                </a:prstGeom>
                <a:noFill/>
                <a:ln cap="flat" cmpd="sng" w="4127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sp>
            <p:nvSpPr>
              <p:cNvPr id="276" name="Google Shape;276;p48"/>
              <p:cNvSpPr txBox="1"/>
              <p:nvPr/>
            </p:nvSpPr>
            <p:spPr>
              <a:xfrm flipH="1">
                <a:off x="5426" y="4511"/>
                <a:ext cx="7171" cy="1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800"/>
                  <a:buFont typeface="Arial"/>
                  <a:buNone/>
                </a:pPr>
                <a:r>
                  <a:rPr b="0" i="1" lang="en-US" sz="4800" u="none" cap="none" strike="noStrike">
                    <a:solidFill>
                      <a:schemeClr val="lt2"/>
                    </a:solidFill>
                    <a:latin typeface="Inter Black"/>
                    <a:ea typeface="Inter Black"/>
                    <a:cs typeface="Inter Black"/>
                    <a:sym typeface="Inter Black"/>
                  </a:rPr>
                  <a:t>NOVELTY</a:t>
                </a:r>
                <a:endParaRPr b="0" i="1" sz="4800" u="none" cap="none" strike="noStrike">
                  <a:solidFill>
                    <a:schemeClr val="lt2"/>
                  </a:solidFill>
                  <a:latin typeface="Inter Black"/>
                  <a:ea typeface="Inter Black"/>
                  <a:cs typeface="Inter Black"/>
                  <a:sym typeface="Inter Black"/>
                </a:endParaRPr>
              </a:p>
            </p:txBody>
          </p:sp>
        </p:grpSp>
      </p:grpSp>
      <p:sp>
        <p:nvSpPr>
          <p:cNvPr id="277" name="Google Shape;277;p48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CG2112800586751" id="282" name="Google Shape;282;p4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5090" y="299719"/>
            <a:ext cx="1218311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9"/>
          <p:cNvSpPr/>
          <p:nvPr/>
        </p:nvSpPr>
        <p:spPr>
          <a:xfrm rot="10800000">
            <a:off x="307658" y="793115"/>
            <a:ext cx="11576685" cy="5765165"/>
          </a:xfrm>
          <a:custGeom>
            <a:rect b="b" l="l" r="r" t="t"/>
            <a:pathLst>
              <a:path extrusionOk="0" h="4680000" w="108585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cap="flat" cmpd="sng" w="317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3712210" y="305435"/>
            <a:ext cx="476821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GRID FREQUENCY CONTROL WITH 5G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COMMUNICATION</a:t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285" name="Google Shape;285;p49"/>
          <p:cNvGrpSpPr/>
          <p:nvPr/>
        </p:nvGrpSpPr>
        <p:grpSpPr>
          <a:xfrm>
            <a:off x="3374390" y="465455"/>
            <a:ext cx="878840" cy="197485"/>
            <a:chOff x="5272" y="688"/>
            <a:chExt cx="1384" cy="311"/>
          </a:xfrm>
        </p:grpSpPr>
        <p:sp>
          <p:nvSpPr>
            <p:cNvPr id="286" name="Google Shape;286;p49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87" name="Google Shape;287;p49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88" name="Google Shape;288;p49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89" name="Google Shape;289;p49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0" name="Google Shape;290;p49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1" name="Google Shape;291;p49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92" name="Google Shape;292;p49"/>
          <p:cNvGrpSpPr/>
          <p:nvPr/>
        </p:nvGrpSpPr>
        <p:grpSpPr>
          <a:xfrm flipH="1">
            <a:off x="7939405" y="465455"/>
            <a:ext cx="878840" cy="197485"/>
            <a:chOff x="5272" y="688"/>
            <a:chExt cx="1384" cy="311"/>
          </a:xfrm>
        </p:grpSpPr>
        <p:sp>
          <p:nvSpPr>
            <p:cNvPr id="293" name="Google Shape;293;p49"/>
            <p:cNvSpPr/>
            <p:nvPr/>
          </p:nvSpPr>
          <p:spPr>
            <a:xfrm flipH="1" rot="10800000">
              <a:off x="6137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4" name="Google Shape;294;p49"/>
            <p:cNvSpPr/>
            <p:nvPr/>
          </p:nvSpPr>
          <p:spPr>
            <a:xfrm flipH="1" rot="10800000">
              <a:off x="5703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5" name="Google Shape;295;p49"/>
            <p:cNvSpPr/>
            <p:nvPr/>
          </p:nvSpPr>
          <p:spPr>
            <a:xfrm flipH="1" rot="10800000">
              <a:off x="5272" y="71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6" name="Google Shape;296;p49"/>
            <p:cNvSpPr/>
            <p:nvPr/>
          </p:nvSpPr>
          <p:spPr>
            <a:xfrm flipH="1" rot="10800000">
              <a:off x="6159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7" name="Google Shape;297;p49"/>
            <p:cNvSpPr/>
            <p:nvPr/>
          </p:nvSpPr>
          <p:spPr>
            <a:xfrm flipH="1" rot="10800000">
              <a:off x="5726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8" name="Google Shape;298;p49"/>
            <p:cNvSpPr/>
            <p:nvPr/>
          </p:nvSpPr>
          <p:spPr>
            <a:xfrm flipH="1" rot="10800000">
              <a:off x="5294" y="688"/>
              <a:ext cx="497" cy="281"/>
            </a:xfrm>
            <a:prstGeom prst="parallelogram">
              <a:avLst>
                <a:gd fmla="val 10184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99" name="Google Shape;299;p49"/>
          <p:cNvSpPr txBox="1"/>
          <p:nvPr/>
        </p:nvSpPr>
        <p:spPr>
          <a:xfrm>
            <a:off x="599077" y="2283461"/>
            <a:ext cx="10819765" cy="378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76535"/>
              </a:lnSpc>
              <a:spcBef>
                <a:spcPts val="1029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F8FAFF"/>
                </a:solidFill>
                <a:latin typeface="Calibri"/>
                <a:ea typeface="Calibri"/>
                <a:cs typeface="Calibri"/>
                <a:sym typeface="Calibri"/>
              </a:rPr>
              <a:t>First Integration of 5G in PHIL Lab: Demonstrates real-time 5G-based control for grid frequency stabilization using a Power-Hardware-in-the-Loop (PHIL) setup, unlike traditional wired solutions.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76535"/>
              </a:lnSpc>
              <a:spcBef>
                <a:spcPts val="1329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F8FAFF"/>
                </a:solidFill>
                <a:latin typeface="Calibri"/>
                <a:ea typeface="Calibri"/>
                <a:cs typeface="Calibri"/>
                <a:sym typeface="Calibri"/>
              </a:rPr>
              <a:t>Dynamic Slicing for Grid Resilience: Leverages 5G network slicing to prioritize critical grid signals, ensuring ultra-reliable low-latency communication (URLLC) during frequency fluctuations.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9"/>
          <p:cNvSpPr txBox="1"/>
          <p:nvPr>
            <p:ph idx="12" type="sldNum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675FC"/>
      </a:accent1>
      <a:accent2>
        <a:srgbClr val="4589FB"/>
      </a:accent2>
      <a:accent3>
        <a:srgbClr val="54A6FB"/>
      </a:accent3>
      <a:accent4>
        <a:srgbClr val="47B2FA"/>
      </a:accent4>
      <a:accent5>
        <a:srgbClr val="4AC7F9"/>
      </a:accent5>
      <a:accent6>
        <a:srgbClr val="4DDBF8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1033-12.2.0.20795</vt:lpwstr>
  </property>
  <property fmtid="{D5CDD505-2E9C-101B-9397-08002B2CF9AE}" pid="3" name="ICV">
    <vt:lpwstr>0DA00D6FF409458CA72E941F46CB5614_11</vt:lpwstr>
  </property>
</Properties>
</file>