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6" r:id="rId2"/>
    <p:sldId id="256" r:id="rId3"/>
    <p:sldId id="257" r:id="rId4"/>
    <p:sldId id="258" r:id="rId5"/>
    <p:sldId id="259" r:id="rId6"/>
    <p:sldId id="260" r:id="rId7"/>
    <p:sldId id="261" r:id="rId8"/>
    <p:sldId id="264" r:id="rId9"/>
    <p:sldId id="265" r:id="rId10"/>
    <p:sldId id="262" r:id="rId11"/>
    <p:sldId id="263"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FE8C7-22C4-4658-9BBC-E9B9C89581DA}" v="6" dt="2024-03-20T12:30:37.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Sarangeshwar" userId="94f2e484403fac65" providerId="LiveId" clId="{BEFFE8C7-22C4-4658-9BBC-E9B9C89581DA}"/>
    <pc:docChg chg="undo custSel addSld delSld modSld">
      <pc:chgData name="Vijay Sarangeshwar" userId="94f2e484403fac65" providerId="LiveId" clId="{BEFFE8C7-22C4-4658-9BBC-E9B9C89581DA}" dt="2024-03-20T12:32:09.163" v="39" actId="14100"/>
      <pc:docMkLst>
        <pc:docMk/>
      </pc:docMkLst>
      <pc:sldChg chg="modSp mod">
        <pc:chgData name="Vijay Sarangeshwar" userId="94f2e484403fac65" providerId="LiveId" clId="{BEFFE8C7-22C4-4658-9BBC-E9B9C89581DA}" dt="2024-03-20T06:41:37.027" v="2" actId="255"/>
        <pc:sldMkLst>
          <pc:docMk/>
          <pc:sldMk cId="0" sldId="256"/>
        </pc:sldMkLst>
        <pc:spChg chg="mod">
          <ac:chgData name="Vijay Sarangeshwar" userId="94f2e484403fac65" providerId="LiveId" clId="{BEFFE8C7-22C4-4658-9BBC-E9B9C89581DA}" dt="2024-03-20T06:41:37.027" v="2" actId="255"/>
          <ac:spMkLst>
            <pc:docMk/>
            <pc:sldMk cId="0" sldId="256"/>
            <ac:spMk id="6" creationId="{00000000-0000-0000-0000-000000000000}"/>
          </ac:spMkLst>
        </pc:spChg>
      </pc:sldChg>
      <pc:sldChg chg="modSp mod">
        <pc:chgData name="Vijay Sarangeshwar" userId="94f2e484403fac65" providerId="LiveId" clId="{BEFFE8C7-22C4-4658-9BBC-E9B9C89581DA}" dt="2024-03-20T12:32:09.163" v="39" actId="14100"/>
        <pc:sldMkLst>
          <pc:docMk/>
          <pc:sldMk cId="2630674535" sldId="265"/>
        </pc:sldMkLst>
        <pc:spChg chg="mod">
          <ac:chgData name="Vijay Sarangeshwar" userId="94f2e484403fac65" providerId="LiveId" clId="{BEFFE8C7-22C4-4658-9BBC-E9B9C89581DA}" dt="2024-03-20T12:32:09.163" v="39" actId="14100"/>
          <ac:spMkLst>
            <pc:docMk/>
            <pc:sldMk cId="2630674535" sldId="265"/>
            <ac:spMk id="6" creationId="{00000000-0000-0000-0000-000000000000}"/>
          </ac:spMkLst>
        </pc:spChg>
      </pc:sldChg>
      <pc:sldChg chg="modSp mod">
        <pc:chgData name="Vijay Sarangeshwar" userId="94f2e484403fac65" providerId="LiveId" clId="{BEFFE8C7-22C4-4658-9BBC-E9B9C89581DA}" dt="2024-03-20T09:19:03.904" v="7" actId="14100"/>
        <pc:sldMkLst>
          <pc:docMk/>
          <pc:sldMk cId="801855065" sldId="266"/>
        </pc:sldMkLst>
        <pc:spChg chg="mod">
          <ac:chgData name="Vijay Sarangeshwar" userId="94f2e484403fac65" providerId="LiveId" clId="{BEFFE8C7-22C4-4658-9BBC-E9B9C89581DA}" dt="2024-03-20T09:18:55.221" v="4" actId="14100"/>
          <ac:spMkLst>
            <pc:docMk/>
            <pc:sldMk cId="801855065" sldId="266"/>
            <ac:spMk id="5" creationId="{00000000-0000-0000-0000-000000000000}"/>
          </ac:spMkLst>
        </pc:spChg>
        <pc:spChg chg="mod">
          <ac:chgData name="Vijay Sarangeshwar" userId="94f2e484403fac65" providerId="LiveId" clId="{BEFFE8C7-22C4-4658-9BBC-E9B9C89581DA}" dt="2024-03-20T09:19:00.351" v="6" actId="14100"/>
          <ac:spMkLst>
            <pc:docMk/>
            <pc:sldMk cId="801855065" sldId="266"/>
            <ac:spMk id="6" creationId="{00000000-0000-0000-0000-000000000000}"/>
          </ac:spMkLst>
        </pc:spChg>
        <pc:picChg chg="mod">
          <ac:chgData name="Vijay Sarangeshwar" userId="94f2e484403fac65" providerId="LiveId" clId="{BEFFE8C7-22C4-4658-9BBC-E9B9C89581DA}" dt="2024-03-20T09:18:51.531" v="3" actId="14100"/>
          <ac:picMkLst>
            <pc:docMk/>
            <pc:sldMk cId="801855065" sldId="266"/>
            <ac:picMk id="7" creationId="{D53CD6E4-BE2B-FB71-D6DB-4DCA3F632D45}"/>
          </ac:picMkLst>
        </pc:picChg>
        <pc:picChg chg="mod">
          <ac:chgData name="Vijay Sarangeshwar" userId="94f2e484403fac65" providerId="LiveId" clId="{BEFFE8C7-22C4-4658-9BBC-E9B9C89581DA}" dt="2024-03-20T09:19:03.904" v="7" actId="14100"/>
          <ac:picMkLst>
            <pc:docMk/>
            <pc:sldMk cId="801855065" sldId="266"/>
            <ac:picMk id="10" creationId="{39A500EE-062B-4FCA-C0A4-11AF5792B501}"/>
          </ac:picMkLst>
        </pc:picChg>
      </pc:sldChg>
      <pc:sldChg chg="add del">
        <pc:chgData name="Vijay Sarangeshwar" userId="94f2e484403fac65" providerId="LiveId" clId="{BEFFE8C7-22C4-4658-9BBC-E9B9C89581DA}" dt="2024-03-20T12:27:00.325" v="9" actId="2890"/>
        <pc:sldMkLst>
          <pc:docMk/>
          <pc:sldMk cId="1020944612" sldId="267"/>
        </pc:sldMkLst>
      </pc:sldChg>
      <pc:sldChg chg="addSp modSp new mod setBg">
        <pc:chgData name="Vijay Sarangeshwar" userId="94f2e484403fac65" providerId="LiveId" clId="{BEFFE8C7-22C4-4658-9BBC-E9B9C89581DA}" dt="2024-03-20T12:29:19.653" v="26" actId="1076"/>
        <pc:sldMkLst>
          <pc:docMk/>
          <pc:sldMk cId="3984377229" sldId="267"/>
        </pc:sldMkLst>
        <pc:spChg chg="add mod">
          <ac:chgData name="Vijay Sarangeshwar" userId="94f2e484403fac65" providerId="LiveId" clId="{BEFFE8C7-22C4-4658-9BBC-E9B9C89581DA}" dt="2024-03-20T12:28:49.506" v="21"/>
          <ac:spMkLst>
            <pc:docMk/>
            <pc:sldMk cId="3984377229" sldId="267"/>
            <ac:spMk id="4" creationId="{557741B4-2A3A-2075-00DA-2E9D3A9E4A75}"/>
          </ac:spMkLst>
        </pc:spChg>
        <pc:picChg chg="add mod">
          <ac:chgData name="Vijay Sarangeshwar" userId="94f2e484403fac65" providerId="LiveId" clId="{BEFFE8C7-22C4-4658-9BBC-E9B9C89581DA}" dt="2024-03-20T12:28:41.103" v="20" actId="14100"/>
          <ac:picMkLst>
            <pc:docMk/>
            <pc:sldMk cId="3984377229" sldId="267"/>
            <ac:picMk id="3" creationId="{24419B4A-239B-3ABA-286A-5EDAA6088680}"/>
          </ac:picMkLst>
        </pc:picChg>
        <pc:picChg chg="add mod">
          <ac:chgData name="Vijay Sarangeshwar" userId="94f2e484403fac65" providerId="LiveId" clId="{BEFFE8C7-22C4-4658-9BBC-E9B9C89581DA}" dt="2024-03-20T12:29:19.653" v="26" actId="1076"/>
          <ac:picMkLst>
            <pc:docMk/>
            <pc:sldMk cId="3984377229" sldId="267"/>
            <ac:picMk id="6" creationId="{51D4A853-A776-593A-41F7-825FB46C4B82}"/>
          </ac:picMkLst>
        </pc:picChg>
      </pc:sldChg>
      <pc:sldChg chg="addSp delSp modSp new mod setBg">
        <pc:chgData name="Vijay Sarangeshwar" userId="94f2e484403fac65" providerId="LiveId" clId="{BEFFE8C7-22C4-4658-9BBC-E9B9C89581DA}" dt="2024-03-20T12:31:32.496" v="38" actId="22"/>
        <pc:sldMkLst>
          <pc:docMk/>
          <pc:sldMk cId="669276997" sldId="268"/>
        </pc:sldMkLst>
        <pc:spChg chg="add del">
          <ac:chgData name="Vijay Sarangeshwar" userId="94f2e484403fac65" providerId="LiveId" clId="{BEFFE8C7-22C4-4658-9BBC-E9B9C89581DA}" dt="2024-03-20T12:31:32.135" v="37" actId="26606"/>
          <ac:spMkLst>
            <pc:docMk/>
            <pc:sldMk cId="669276997" sldId="268"/>
            <ac:spMk id="12" creationId="{9527FCEA-6143-4C5E-8C45-8AC9237ADE89}"/>
          </ac:spMkLst>
        </pc:spChg>
        <pc:spChg chg="add del">
          <ac:chgData name="Vijay Sarangeshwar" userId="94f2e484403fac65" providerId="LiveId" clId="{BEFFE8C7-22C4-4658-9BBC-E9B9C89581DA}" dt="2024-03-20T12:31:32.135" v="37" actId="26606"/>
          <ac:spMkLst>
            <pc:docMk/>
            <pc:sldMk cId="669276997" sldId="268"/>
            <ac:spMk id="14" creationId="{1A9F23AD-7A55-49F3-A3EC-743F47F36B0E}"/>
          </ac:spMkLst>
        </pc:spChg>
        <pc:spChg chg="add del">
          <ac:chgData name="Vijay Sarangeshwar" userId="94f2e484403fac65" providerId="LiveId" clId="{BEFFE8C7-22C4-4658-9BBC-E9B9C89581DA}" dt="2024-03-20T12:31:32.135" v="37" actId="26606"/>
          <ac:spMkLst>
            <pc:docMk/>
            <pc:sldMk cId="669276997" sldId="268"/>
            <ac:spMk id="16" creationId="{D7D9F91F-72C9-4DB9-ABD0-A8180D8262D5}"/>
          </ac:spMkLst>
        </pc:spChg>
        <pc:spChg chg="add del">
          <ac:chgData name="Vijay Sarangeshwar" userId="94f2e484403fac65" providerId="LiveId" clId="{BEFFE8C7-22C4-4658-9BBC-E9B9C89581DA}" dt="2024-03-20T12:31:32.135" v="37" actId="26606"/>
          <ac:spMkLst>
            <pc:docMk/>
            <pc:sldMk cId="669276997" sldId="268"/>
            <ac:spMk id="18" creationId="{BE016956-CE9F-4946-8834-A8BC3529D0F6}"/>
          </ac:spMkLst>
        </pc:spChg>
        <pc:picChg chg="add mod ord">
          <ac:chgData name="Vijay Sarangeshwar" userId="94f2e484403fac65" providerId="LiveId" clId="{BEFFE8C7-22C4-4658-9BBC-E9B9C89581DA}" dt="2024-03-20T12:31:32.135" v="37" actId="26606"/>
          <ac:picMkLst>
            <pc:docMk/>
            <pc:sldMk cId="669276997" sldId="268"/>
            <ac:picMk id="3" creationId="{0E5FE026-91F3-EADA-9C30-BC143C438EB7}"/>
          </ac:picMkLst>
        </pc:picChg>
        <pc:picChg chg="add mod">
          <ac:chgData name="Vijay Sarangeshwar" userId="94f2e484403fac65" providerId="LiveId" clId="{BEFFE8C7-22C4-4658-9BBC-E9B9C89581DA}" dt="2024-03-20T12:31:32.135" v="37" actId="26606"/>
          <ac:picMkLst>
            <pc:docMk/>
            <pc:sldMk cId="669276997" sldId="268"/>
            <ac:picMk id="5" creationId="{0D8D9836-FBEF-43A8-A28F-06A7F2F18167}"/>
          </ac:picMkLst>
        </pc:picChg>
        <pc:picChg chg="add del mod">
          <ac:chgData name="Vijay Sarangeshwar" userId="94f2e484403fac65" providerId="LiveId" clId="{BEFFE8C7-22C4-4658-9BBC-E9B9C89581DA}" dt="2024-03-20T12:31:32.496" v="38" actId="22"/>
          <ac:picMkLst>
            <pc:docMk/>
            <pc:sldMk cId="669276997" sldId="268"/>
            <ac:picMk id="7" creationId="{8C4F23CE-C4CE-E11D-4D2D-C50006680B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21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412112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4194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4971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hyperlink" Target="https://wallpaper-house.com/group/thank-you-wallpapers/index.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686833" y="0"/>
            <a:ext cx="14630400" cy="8229600"/>
          </a:xfrm>
          <a:prstGeom prst="rect">
            <a:avLst/>
          </a:prstGeom>
          <a:solidFill>
            <a:srgbClr val="100C35"/>
          </a:solidFill>
          <a:ln/>
        </p:spPr>
        <p:txBody>
          <a:bodyPr/>
          <a:lstStyle/>
          <a:p>
            <a:endParaRPr lang="en-IN"/>
          </a:p>
        </p:txBody>
      </p:sp>
      <p:sp>
        <p:nvSpPr>
          <p:cNvPr id="5" name="Text 2"/>
          <p:cNvSpPr/>
          <p:nvPr/>
        </p:nvSpPr>
        <p:spPr>
          <a:xfrm>
            <a:off x="446049" y="2607733"/>
            <a:ext cx="7864751" cy="2588735"/>
          </a:xfrm>
          <a:prstGeom prst="rect">
            <a:avLst/>
          </a:prstGeom>
          <a:noFill/>
          <a:ln/>
        </p:spPr>
        <p:txBody>
          <a:bodyPr wrap="square" rtlCol="0" anchor="t"/>
          <a:lstStyle/>
          <a:p>
            <a:pPr marL="0" indent="0">
              <a:lnSpc>
                <a:spcPts val="6561"/>
              </a:lnSpc>
              <a:buNone/>
            </a:pPr>
            <a:r>
              <a:rPr lang="en-US" sz="5249" dirty="0">
                <a:solidFill>
                  <a:srgbClr val="FFFFFF"/>
                </a:solidFill>
                <a:latin typeface="Kanit" pitchFamily="34" charset="0"/>
                <a:ea typeface="Kanit" pitchFamily="34" charset="-122"/>
                <a:cs typeface="Kanit" pitchFamily="34" charset="-120"/>
              </a:rPr>
              <a:t>International Debt Statistics Analysis</a:t>
            </a:r>
          </a:p>
          <a:p>
            <a:pPr marL="0" indent="0">
              <a:lnSpc>
                <a:spcPts val="6561"/>
              </a:lnSpc>
              <a:buNone/>
            </a:pPr>
            <a:r>
              <a:rPr lang="en-US" sz="3200" dirty="0">
                <a:solidFill>
                  <a:srgbClr val="FFFFFF"/>
                </a:solidFill>
                <a:latin typeface="Kanit" pitchFamily="34" charset="0"/>
                <a:ea typeface="Kanit" pitchFamily="34" charset="-122"/>
              </a:rPr>
              <a:t>CAPSTONE PROJECT</a:t>
            </a:r>
            <a:endParaRPr lang="en-US" sz="3200" dirty="0"/>
          </a:p>
        </p:txBody>
      </p:sp>
      <p:sp>
        <p:nvSpPr>
          <p:cNvPr id="6" name="Text 3"/>
          <p:cNvSpPr/>
          <p:nvPr/>
        </p:nvSpPr>
        <p:spPr>
          <a:xfrm>
            <a:off x="367991" y="5660550"/>
            <a:ext cx="7942810" cy="2219094"/>
          </a:xfrm>
          <a:prstGeom prst="rect">
            <a:avLst/>
          </a:prstGeom>
          <a:noFill/>
          <a:ln/>
        </p:spPr>
        <p:txBody>
          <a:bodyPr wrap="square" rtlCol="0" anchor="t"/>
          <a:lstStyle/>
          <a:p>
            <a:pPr marL="0" indent="0">
              <a:lnSpc>
                <a:spcPts val="2799"/>
              </a:lnSpc>
              <a:buNone/>
            </a:pPr>
            <a:r>
              <a:rPr lang="en-US" sz="2400" dirty="0">
                <a:solidFill>
                  <a:srgbClr val="D9E1FF"/>
                </a:solidFill>
                <a:latin typeface="Martel Sans" pitchFamily="34" charset="0"/>
                <a:ea typeface="Martel Sans" pitchFamily="34" charset="-122"/>
                <a:cs typeface="Martel Sans" pitchFamily="34" charset="-120"/>
              </a:rPr>
              <a:t>BY-</a:t>
            </a:r>
          </a:p>
          <a:p>
            <a:pPr marL="0" indent="0">
              <a:lnSpc>
                <a:spcPts val="2799"/>
              </a:lnSpc>
              <a:buNone/>
            </a:pPr>
            <a:r>
              <a:rPr lang="en-US" sz="2400" dirty="0">
                <a:solidFill>
                  <a:srgbClr val="D9E1FF"/>
                </a:solidFill>
                <a:latin typeface="Martel Sans" pitchFamily="34" charset="0"/>
                <a:ea typeface="Martel Sans" pitchFamily="34" charset="-122"/>
              </a:rPr>
              <a:t>     S. Vijay Sarangeshwar(192224073)</a:t>
            </a:r>
          </a:p>
          <a:p>
            <a:pPr marL="0" indent="0">
              <a:lnSpc>
                <a:spcPts val="2799"/>
              </a:lnSpc>
              <a:buNone/>
            </a:pPr>
            <a:r>
              <a:rPr lang="en-US" sz="2400" dirty="0">
                <a:solidFill>
                  <a:srgbClr val="D9E1FF"/>
                </a:solidFill>
                <a:latin typeface="Martel Sans" pitchFamily="34" charset="0"/>
                <a:ea typeface="Martel Sans" pitchFamily="34" charset="-122"/>
              </a:rPr>
              <a:t>      G. Venkata Balaji (192224083)</a:t>
            </a:r>
            <a:endParaRPr lang="en-US" sz="2400" dirty="0"/>
          </a:p>
        </p:txBody>
      </p:sp>
      <p:sp>
        <p:nvSpPr>
          <p:cNvPr id="9" name="Text 5"/>
          <p:cNvSpPr/>
          <p:nvPr/>
        </p:nvSpPr>
        <p:spPr>
          <a:xfrm>
            <a:off x="833200" y="6350197"/>
            <a:ext cx="2632490" cy="976291"/>
          </a:xfrm>
          <a:prstGeom prst="rect">
            <a:avLst/>
          </a:prstGeom>
          <a:noFill/>
          <a:ln/>
        </p:spPr>
        <p:txBody>
          <a:bodyPr wrap="none" rtlCol="0" anchor="t"/>
          <a:lstStyle/>
          <a:p>
            <a:pPr marL="0" indent="0" algn="l">
              <a:lnSpc>
                <a:spcPts val="3062"/>
              </a:lnSpc>
              <a:buNone/>
            </a:pPr>
            <a:endParaRPr lang="en-US" sz="2187" dirty="0"/>
          </a:p>
        </p:txBody>
      </p:sp>
      <p:pic>
        <p:nvPicPr>
          <p:cNvPr id="7" name="Picture 6">
            <a:extLst>
              <a:ext uri="{FF2B5EF4-FFF2-40B4-BE49-F238E27FC236}">
                <a16:creationId xmlns:a16="http://schemas.microsoft.com/office/drawing/2014/main" id="{D53CD6E4-BE2B-FB71-D6DB-4DCA3F632D45}"/>
              </a:ext>
            </a:extLst>
          </p:cNvPr>
          <p:cNvPicPr/>
          <p:nvPr/>
        </p:nvPicPr>
        <p:blipFill>
          <a:blip r:embed="rId3"/>
          <a:stretch>
            <a:fillRect/>
          </a:stretch>
        </p:blipFill>
        <p:spPr>
          <a:xfrm>
            <a:off x="-124178" y="89209"/>
            <a:ext cx="14212711" cy="2219093"/>
          </a:xfrm>
          <a:prstGeom prst="rect">
            <a:avLst/>
          </a:prstGeom>
        </p:spPr>
      </p:pic>
      <p:pic>
        <p:nvPicPr>
          <p:cNvPr id="10" name="Picture 9">
            <a:extLst>
              <a:ext uri="{FF2B5EF4-FFF2-40B4-BE49-F238E27FC236}">
                <a16:creationId xmlns:a16="http://schemas.microsoft.com/office/drawing/2014/main" id="{39A500EE-062B-4FCA-C0A4-11AF5792B501}"/>
              </a:ext>
            </a:extLst>
          </p:cNvPr>
          <p:cNvPicPr>
            <a:picLocks noChangeAspect="1"/>
          </p:cNvPicPr>
          <p:nvPr/>
        </p:nvPicPr>
        <p:blipFill>
          <a:blip r:embed="rId4"/>
          <a:stretch>
            <a:fillRect/>
          </a:stretch>
        </p:blipFill>
        <p:spPr>
          <a:xfrm>
            <a:off x="8678792" y="3070578"/>
            <a:ext cx="5632766" cy="4492978"/>
          </a:xfrm>
          <a:prstGeom prst="rect">
            <a:avLst/>
          </a:prstGeom>
        </p:spPr>
      </p:pic>
    </p:spTree>
    <p:extLst>
      <p:ext uri="{BB962C8B-B14F-4D97-AF65-F5344CB8AC3E}">
        <p14:creationId xmlns:p14="http://schemas.microsoft.com/office/powerpoint/2010/main" val="8018550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3436620" y="478512"/>
            <a:ext cx="7757160" cy="1084183"/>
          </a:xfrm>
          <a:prstGeom prst="rect">
            <a:avLst/>
          </a:prstGeom>
          <a:noFill/>
          <a:ln/>
        </p:spPr>
        <p:txBody>
          <a:bodyPr wrap="square" rtlCol="0" anchor="t"/>
          <a:lstStyle/>
          <a:p>
            <a:pPr marL="0" indent="0">
              <a:lnSpc>
                <a:spcPts val="4270"/>
              </a:lnSpc>
              <a:buNone/>
            </a:pPr>
            <a:r>
              <a:rPr lang="en-US" sz="3416" dirty="0">
                <a:solidFill>
                  <a:srgbClr val="FFFFFF"/>
                </a:solidFill>
                <a:latin typeface="Kanit" pitchFamily="34" charset="0"/>
                <a:ea typeface="Kanit" pitchFamily="34" charset="-122"/>
                <a:cs typeface="Kanit" pitchFamily="34" charset="-120"/>
              </a:rPr>
              <a:t>Implications of international debt on economic growth and development</a:t>
            </a:r>
            <a:endParaRPr lang="en-US" sz="3416" dirty="0"/>
          </a:p>
        </p:txBody>
      </p:sp>
      <p:sp>
        <p:nvSpPr>
          <p:cNvPr id="5" name="Shape 3"/>
          <p:cNvSpPr/>
          <p:nvPr/>
        </p:nvSpPr>
        <p:spPr>
          <a:xfrm>
            <a:off x="3436620" y="1909643"/>
            <a:ext cx="969645" cy="999649"/>
          </a:xfrm>
          <a:prstGeom prst="roundRect">
            <a:avLst>
              <a:gd name="adj" fmla="val 5368"/>
            </a:avLst>
          </a:prstGeom>
          <a:solidFill>
            <a:srgbClr val="221D4C"/>
          </a:solidFill>
          <a:ln/>
        </p:spPr>
        <p:txBody>
          <a:bodyPr/>
          <a:lstStyle/>
          <a:p>
            <a:endParaRPr lang="en-IN"/>
          </a:p>
        </p:txBody>
      </p:sp>
      <p:sp>
        <p:nvSpPr>
          <p:cNvPr id="6" name="Text 4"/>
          <p:cNvSpPr/>
          <p:nvPr/>
        </p:nvSpPr>
        <p:spPr>
          <a:xfrm>
            <a:off x="3610094" y="2235875"/>
            <a:ext cx="69175"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1</a:t>
            </a:r>
            <a:endParaRPr lang="en-US" sz="1708" dirty="0"/>
          </a:p>
        </p:txBody>
      </p:sp>
      <p:sp>
        <p:nvSpPr>
          <p:cNvPr id="7" name="Text 5"/>
          <p:cNvSpPr/>
          <p:nvPr/>
        </p:nvSpPr>
        <p:spPr>
          <a:xfrm>
            <a:off x="4579739" y="2083118"/>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Impact on GDP</a:t>
            </a:r>
            <a:endParaRPr lang="en-US" sz="1708" dirty="0"/>
          </a:p>
        </p:txBody>
      </p:sp>
      <p:sp>
        <p:nvSpPr>
          <p:cNvPr id="8" name="Text 6"/>
          <p:cNvSpPr/>
          <p:nvPr/>
        </p:nvSpPr>
        <p:spPr>
          <a:xfrm>
            <a:off x="4579739" y="2458283"/>
            <a:ext cx="4347686"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Influence on a country's economic output and growth</a:t>
            </a:r>
            <a:endParaRPr lang="en-US" sz="1366" dirty="0"/>
          </a:p>
        </p:txBody>
      </p:sp>
      <p:sp>
        <p:nvSpPr>
          <p:cNvPr id="9" name="Shape 7"/>
          <p:cNvSpPr/>
          <p:nvPr/>
        </p:nvSpPr>
        <p:spPr>
          <a:xfrm>
            <a:off x="4492943" y="2900660"/>
            <a:ext cx="6614160" cy="10835"/>
          </a:xfrm>
          <a:prstGeom prst="rect">
            <a:avLst/>
          </a:prstGeom>
          <a:solidFill>
            <a:srgbClr val="FA2F5C"/>
          </a:solidFill>
          <a:ln/>
        </p:spPr>
        <p:txBody>
          <a:bodyPr/>
          <a:lstStyle/>
          <a:p>
            <a:endParaRPr lang="en-IN"/>
          </a:p>
        </p:txBody>
      </p:sp>
      <p:sp>
        <p:nvSpPr>
          <p:cNvPr id="10" name="Shape 8"/>
          <p:cNvSpPr/>
          <p:nvPr/>
        </p:nvSpPr>
        <p:spPr>
          <a:xfrm>
            <a:off x="3436620" y="2995970"/>
            <a:ext cx="1939290" cy="999649"/>
          </a:xfrm>
          <a:prstGeom prst="roundRect">
            <a:avLst>
              <a:gd name="adj" fmla="val 5207"/>
            </a:avLst>
          </a:prstGeom>
          <a:solidFill>
            <a:srgbClr val="221D4C"/>
          </a:solidFill>
          <a:ln/>
        </p:spPr>
        <p:txBody>
          <a:bodyPr/>
          <a:lstStyle/>
          <a:p>
            <a:endParaRPr lang="en-IN"/>
          </a:p>
        </p:txBody>
      </p:sp>
      <p:sp>
        <p:nvSpPr>
          <p:cNvPr id="11" name="Text 9"/>
          <p:cNvSpPr/>
          <p:nvPr/>
        </p:nvSpPr>
        <p:spPr>
          <a:xfrm>
            <a:off x="3610094" y="3322201"/>
            <a:ext cx="110371"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2</a:t>
            </a:r>
            <a:endParaRPr lang="en-US" sz="1708" dirty="0"/>
          </a:p>
        </p:txBody>
      </p:sp>
      <p:sp>
        <p:nvSpPr>
          <p:cNvPr id="12" name="Text 10"/>
          <p:cNvSpPr/>
          <p:nvPr/>
        </p:nvSpPr>
        <p:spPr>
          <a:xfrm>
            <a:off x="5549384" y="3169444"/>
            <a:ext cx="2858453"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Investment and Infrastructure</a:t>
            </a:r>
            <a:endParaRPr lang="en-US" sz="1708" dirty="0"/>
          </a:p>
        </p:txBody>
      </p:sp>
      <p:sp>
        <p:nvSpPr>
          <p:cNvPr id="13" name="Text 11"/>
          <p:cNvSpPr/>
          <p:nvPr/>
        </p:nvSpPr>
        <p:spPr>
          <a:xfrm>
            <a:off x="5549384" y="3544610"/>
            <a:ext cx="4597122"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Effect on government spending on development projects</a:t>
            </a:r>
            <a:endParaRPr lang="en-US" sz="1366" dirty="0"/>
          </a:p>
        </p:txBody>
      </p:sp>
      <p:sp>
        <p:nvSpPr>
          <p:cNvPr id="14" name="Shape 12"/>
          <p:cNvSpPr/>
          <p:nvPr/>
        </p:nvSpPr>
        <p:spPr>
          <a:xfrm>
            <a:off x="5462588" y="3986986"/>
            <a:ext cx="5644515" cy="10835"/>
          </a:xfrm>
          <a:prstGeom prst="rect">
            <a:avLst/>
          </a:prstGeom>
          <a:solidFill>
            <a:srgbClr val="FA2F5C"/>
          </a:solidFill>
          <a:ln/>
        </p:spPr>
        <p:txBody>
          <a:bodyPr/>
          <a:lstStyle/>
          <a:p>
            <a:endParaRPr lang="en-IN"/>
          </a:p>
        </p:txBody>
      </p:sp>
      <p:sp>
        <p:nvSpPr>
          <p:cNvPr id="15" name="Shape 13"/>
          <p:cNvSpPr/>
          <p:nvPr/>
        </p:nvSpPr>
        <p:spPr>
          <a:xfrm>
            <a:off x="3436620" y="4082296"/>
            <a:ext cx="2908935" cy="999649"/>
          </a:xfrm>
          <a:prstGeom prst="roundRect">
            <a:avLst>
              <a:gd name="adj" fmla="val 5207"/>
            </a:avLst>
          </a:prstGeom>
          <a:solidFill>
            <a:srgbClr val="221D4C"/>
          </a:solidFill>
          <a:ln/>
        </p:spPr>
        <p:txBody>
          <a:bodyPr/>
          <a:lstStyle/>
          <a:p>
            <a:endParaRPr lang="en-IN"/>
          </a:p>
        </p:txBody>
      </p:sp>
      <p:sp>
        <p:nvSpPr>
          <p:cNvPr id="16" name="Text 14"/>
          <p:cNvSpPr/>
          <p:nvPr/>
        </p:nvSpPr>
        <p:spPr>
          <a:xfrm>
            <a:off x="3610094" y="4408527"/>
            <a:ext cx="112633"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3</a:t>
            </a:r>
            <a:endParaRPr lang="en-US" sz="1708" dirty="0"/>
          </a:p>
        </p:txBody>
      </p:sp>
      <p:sp>
        <p:nvSpPr>
          <p:cNvPr id="17" name="Text 15"/>
          <p:cNvSpPr/>
          <p:nvPr/>
        </p:nvSpPr>
        <p:spPr>
          <a:xfrm>
            <a:off x="6519029" y="4255770"/>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Financial Stability</a:t>
            </a:r>
            <a:endParaRPr lang="en-US" sz="1708" dirty="0"/>
          </a:p>
        </p:txBody>
      </p:sp>
      <p:sp>
        <p:nvSpPr>
          <p:cNvPr id="18" name="Text 16"/>
          <p:cNvSpPr/>
          <p:nvPr/>
        </p:nvSpPr>
        <p:spPr>
          <a:xfrm>
            <a:off x="6519029" y="4630936"/>
            <a:ext cx="3879413" cy="277535"/>
          </a:xfrm>
          <a:prstGeom prst="rect">
            <a:avLst/>
          </a:prstGeom>
          <a:noFill/>
          <a:ln/>
        </p:spPr>
        <p:txBody>
          <a:bodyPr wrap="non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Potential impact on a nation's financial stability</a:t>
            </a:r>
            <a:endParaRPr lang="en-US" sz="1366" dirty="0"/>
          </a:p>
        </p:txBody>
      </p:sp>
      <p:sp>
        <p:nvSpPr>
          <p:cNvPr id="19" name="Shape 17"/>
          <p:cNvSpPr/>
          <p:nvPr/>
        </p:nvSpPr>
        <p:spPr>
          <a:xfrm>
            <a:off x="6432233" y="5073313"/>
            <a:ext cx="4674870" cy="10835"/>
          </a:xfrm>
          <a:prstGeom prst="rect">
            <a:avLst/>
          </a:prstGeom>
          <a:solidFill>
            <a:srgbClr val="FA2F5C"/>
          </a:solidFill>
          <a:ln/>
        </p:spPr>
        <p:txBody>
          <a:bodyPr/>
          <a:lstStyle/>
          <a:p>
            <a:endParaRPr lang="en-IN"/>
          </a:p>
        </p:txBody>
      </p:sp>
      <p:sp>
        <p:nvSpPr>
          <p:cNvPr id="20" name="Shape 18"/>
          <p:cNvSpPr/>
          <p:nvPr/>
        </p:nvSpPr>
        <p:spPr>
          <a:xfrm>
            <a:off x="3436620" y="5168622"/>
            <a:ext cx="3878580" cy="1277183"/>
          </a:xfrm>
          <a:prstGeom prst="roundRect">
            <a:avLst>
              <a:gd name="adj" fmla="val 4076"/>
            </a:avLst>
          </a:prstGeom>
          <a:solidFill>
            <a:srgbClr val="221D4C"/>
          </a:solidFill>
          <a:ln/>
        </p:spPr>
        <p:txBody>
          <a:bodyPr/>
          <a:lstStyle/>
          <a:p>
            <a:endParaRPr lang="en-IN"/>
          </a:p>
        </p:txBody>
      </p:sp>
      <p:sp>
        <p:nvSpPr>
          <p:cNvPr id="21" name="Text 19"/>
          <p:cNvSpPr/>
          <p:nvPr/>
        </p:nvSpPr>
        <p:spPr>
          <a:xfrm>
            <a:off x="3610094" y="5633680"/>
            <a:ext cx="117753" cy="347067"/>
          </a:xfrm>
          <a:prstGeom prst="rect">
            <a:avLst/>
          </a:prstGeom>
          <a:noFill/>
          <a:ln/>
        </p:spPr>
        <p:txBody>
          <a:bodyPr wrap="none" rtlCol="0" anchor="t"/>
          <a:lstStyle/>
          <a:p>
            <a:pPr marL="0" indent="0" algn="ctr">
              <a:lnSpc>
                <a:spcPts val="2733"/>
              </a:lnSpc>
              <a:buNone/>
            </a:pPr>
            <a:r>
              <a:rPr lang="en-US" sz="1708" dirty="0">
                <a:solidFill>
                  <a:srgbClr val="FFFFFF"/>
                </a:solidFill>
                <a:latin typeface="Kanit" pitchFamily="34" charset="0"/>
                <a:ea typeface="Kanit" pitchFamily="34" charset="-122"/>
                <a:cs typeface="Kanit" pitchFamily="34" charset="-120"/>
              </a:rPr>
              <a:t>4</a:t>
            </a:r>
            <a:endParaRPr lang="en-US" sz="1708" dirty="0"/>
          </a:p>
        </p:txBody>
      </p:sp>
      <p:sp>
        <p:nvSpPr>
          <p:cNvPr id="22" name="Text 20"/>
          <p:cNvSpPr/>
          <p:nvPr/>
        </p:nvSpPr>
        <p:spPr>
          <a:xfrm>
            <a:off x="7488674" y="5342096"/>
            <a:ext cx="2168962" cy="271105"/>
          </a:xfrm>
          <a:prstGeom prst="rect">
            <a:avLst/>
          </a:prstGeom>
          <a:noFill/>
          <a:ln/>
        </p:spPr>
        <p:txBody>
          <a:bodyPr wrap="none" rtlCol="0" anchor="t"/>
          <a:lstStyle/>
          <a:p>
            <a:pPr marL="0" indent="0" algn="l">
              <a:lnSpc>
                <a:spcPts val="2135"/>
              </a:lnSpc>
              <a:buNone/>
            </a:pPr>
            <a:r>
              <a:rPr lang="en-US" sz="1708" dirty="0">
                <a:solidFill>
                  <a:srgbClr val="FFFFFF"/>
                </a:solidFill>
                <a:latin typeface="Kanit" pitchFamily="34" charset="0"/>
                <a:ea typeface="Kanit" pitchFamily="34" charset="-122"/>
                <a:cs typeface="Kanit" pitchFamily="34" charset="-120"/>
              </a:rPr>
              <a:t>Debt Sustainability</a:t>
            </a:r>
            <a:endParaRPr lang="en-US" sz="1708" dirty="0"/>
          </a:p>
        </p:txBody>
      </p:sp>
      <p:sp>
        <p:nvSpPr>
          <p:cNvPr id="23" name="Text 21"/>
          <p:cNvSpPr/>
          <p:nvPr/>
        </p:nvSpPr>
        <p:spPr>
          <a:xfrm>
            <a:off x="7488674" y="5717262"/>
            <a:ext cx="3531632" cy="555069"/>
          </a:xfrm>
          <a:prstGeom prst="rect">
            <a:avLst/>
          </a:prstGeom>
          <a:noFill/>
          <a:ln/>
        </p:spPr>
        <p:txBody>
          <a:bodyPr wrap="square" rtlCol="0" anchor="t"/>
          <a:lstStyle/>
          <a:p>
            <a:pPr marL="0" indent="0" algn="l">
              <a:lnSpc>
                <a:spcPts val="2186"/>
              </a:lnSpc>
              <a:buNone/>
            </a:pPr>
            <a:r>
              <a:rPr lang="en-US" sz="1366" dirty="0">
                <a:solidFill>
                  <a:srgbClr val="D9E1FF"/>
                </a:solidFill>
                <a:latin typeface="Martel Sans" pitchFamily="34" charset="0"/>
                <a:ea typeface="Martel Sans" pitchFamily="34" charset="-122"/>
                <a:cs typeface="Martel Sans" pitchFamily="34" charset="-120"/>
              </a:rPr>
              <a:t>Assessment of a country's ability to manage debt levels</a:t>
            </a:r>
            <a:endParaRPr lang="en-US" sz="1366" dirty="0"/>
          </a:p>
        </p:txBody>
      </p:sp>
      <p:sp>
        <p:nvSpPr>
          <p:cNvPr id="24" name="Text 22"/>
          <p:cNvSpPr/>
          <p:nvPr/>
        </p:nvSpPr>
        <p:spPr>
          <a:xfrm>
            <a:off x="3436620" y="6640949"/>
            <a:ext cx="7757160" cy="1110139"/>
          </a:xfrm>
          <a:prstGeom prst="rect">
            <a:avLst/>
          </a:prstGeom>
          <a:noFill/>
          <a:ln/>
        </p:spPr>
        <p:txBody>
          <a:bodyPr wrap="square" rtlCol="0" anchor="t"/>
          <a:lstStyle/>
          <a:p>
            <a:pPr marL="0" indent="0">
              <a:lnSpc>
                <a:spcPts val="2186"/>
              </a:lnSpc>
              <a:buNone/>
            </a:pPr>
            <a:r>
              <a:rPr lang="en-US" sz="1366" dirty="0">
                <a:solidFill>
                  <a:srgbClr val="D9E1FF"/>
                </a:solidFill>
                <a:latin typeface="Martel Sans" pitchFamily="34" charset="0"/>
                <a:ea typeface="Martel Sans" pitchFamily="34" charset="-122"/>
                <a:cs typeface="Martel Sans" pitchFamily="34" charset="-120"/>
              </a:rPr>
              <a:t>The implications of international debt on economic growth and development are far-reaching. It directly affects a country's GDP and influences government investment in infrastructure and development. Moreover, it has the potential to impact a nation's financial stability and raises concerns around debt sustainability.</a:t>
            </a:r>
            <a:endParaRPr lang="en-US" sz="136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Shape 2"/>
          <p:cNvSpPr/>
          <p:nvPr/>
        </p:nvSpPr>
        <p:spPr>
          <a:xfrm>
            <a:off x="10972800" y="0"/>
            <a:ext cx="3657600" cy="8229600"/>
          </a:xfrm>
          <a:prstGeom prst="rect">
            <a:avLst/>
          </a:prstGeom>
          <a:solidFill>
            <a:srgbClr val="E5E0DF"/>
          </a:solidFill>
          <a:ln/>
        </p:spPr>
        <p:txBody>
          <a:bodyPr/>
          <a:lstStyle/>
          <a:p>
            <a:endParaRPr lang="en-IN"/>
          </a:p>
        </p:txBody>
      </p:sp>
      <p:sp>
        <p:nvSpPr>
          <p:cNvPr id="6" name="Shape 3"/>
          <p:cNvSpPr/>
          <p:nvPr/>
        </p:nvSpPr>
        <p:spPr>
          <a:xfrm>
            <a:off x="12544565" y="3857765"/>
            <a:ext cx="514071" cy="514070"/>
          </a:xfrm>
          <a:prstGeom prst="roundRect">
            <a:avLst>
              <a:gd name="adj" fmla="val 177872830"/>
            </a:avLst>
          </a:prstGeom>
          <a:noFill/>
          <a:ln w="22860">
            <a:solidFill>
              <a:srgbClr val="CAC5C4"/>
            </a:solidFill>
            <a:prstDash val="solid"/>
          </a:ln>
        </p:spPr>
        <p:txBody>
          <a:bodyPr/>
          <a:lstStyle/>
          <a:p>
            <a:endParaRPr lang="en-IN"/>
          </a:p>
        </p:txBody>
      </p:sp>
      <p:sp>
        <p:nvSpPr>
          <p:cNvPr id="7" name="Text 4"/>
          <p:cNvSpPr/>
          <p:nvPr/>
        </p:nvSpPr>
        <p:spPr>
          <a:xfrm>
            <a:off x="12601011" y="4233744"/>
            <a:ext cx="9118" cy="9118"/>
          </a:xfrm>
          <a:prstGeom prst="rect">
            <a:avLst/>
          </a:prstGeom>
          <a:noFill/>
          <a:ln/>
        </p:spPr>
        <p:txBody>
          <a:bodyPr wrap="none" rtlCol="0" anchor="t"/>
          <a:lstStyle/>
          <a:p>
            <a:pPr marL="0" indent="0">
              <a:lnSpc>
                <a:spcPts val="2569"/>
              </a:lnSpc>
              <a:buNone/>
            </a:pPr>
            <a:r>
              <a:rPr lang="en-US" sz="1605" dirty="0">
                <a:solidFill>
                  <a:srgbClr val="CAC5C4"/>
                </a:solidFill>
                <a:latin typeface="Inter, sans-serif" pitchFamily="34" charset="0"/>
                <a:ea typeface="Inter, sans-serif" pitchFamily="34" charset="-122"/>
                <a:cs typeface="Inter, sans-serif" pitchFamily="34" charset="-120"/>
              </a:rPr>
              <a:t>Loading...</a:t>
            </a:r>
            <a:endParaRPr lang="en-US" sz="1605" dirty="0"/>
          </a:p>
        </p:txBody>
      </p:sp>
      <p:pic>
        <p:nvPicPr>
          <p:cNvPr id="8" name="Image 1" descr="preencoded.png"/>
          <p:cNvPicPr>
            <a:picLocks noChangeAspect="1"/>
          </p:cNvPicPr>
          <p:nvPr/>
        </p:nvPicPr>
        <p:blipFill>
          <a:blip r:embed="rId4"/>
          <a:stretch>
            <a:fillRect/>
          </a:stretch>
        </p:blipFill>
        <p:spPr>
          <a:xfrm>
            <a:off x="12708395" y="4032953"/>
            <a:ext cx="185836" cy="151763"/>
          </a:xfrm>
          <a:prstGeom prst="rect">
            <a:avLst/>
          </a:prstGeom>
        </p:spPr>
      </p:pic>
      <p:sp>
        <p:nvSpPr>
          <p:cNvPr id="9" name="Text 5"/>
          <p:cNvSpPr/>
          <p:nvPr/>
        </p:nvSpPr>
        <p:spPr>
          <a:xfrm>
            <a:off x="928926" y="878205"/>
            <a:ext cx="9114949" cy="1274207"/>
          </a:xfrm>
          <a:prstGeom prst="rect">
            <a:avLst/>
          </a:prstGeom>
          <a:noFill/>
          <a:ln/>
        </p:spPr>
        <p:txBody>
          <a:bodyPr wrap="square" rtlCol="0" anchor="t"/>
          <a:lstStyle/>
          <a:p>
            <a:pPr marL="0" indent="0">
              <a:lnSpc>
                <a:spcPts val="5017"/>
              </a:lnSpc>
              <a:buNone/>
            </a:pPr>
            <a:r>
              <a:rPr lang="en-US" sz="4014" dirty="0">
                <a:solidFill>
                  <a:srgbClr val="FFFFFF"/>
                </a:solidFill>
                <a:latin typeface="Kanit" pitchFamily="34" charset="0"/>
                <a:ea typeface="Kanit" pitchFamily="34" charset="-122"/>
                <a:cs typeface="Kanit" pitchFamily="34" charset="-120"/>
              </a:rPr>
              <a:t>Challenges and Limitations in Analyzing International Debt Statistics</a:t>
            </a:r>
            <a:endParaRPr lang="en-US" sz="4014" dirty="0"/>
          </a:p>
        </p:txBody>
      </p:sp>
      <p:pic>
        <p:nvPicPr>
          <p:cNvPr id="10" name="Image 2" descr="preencoded.png"/>
          <p:cNvPicPr>
            <a:picLocks noChangeAspect="1"/>
          </p:cNvPicPr>
          <p:nvPr/>
        </p:nvPicPr>
        <p:blipFill>
          <a:blip r:embed="rId5"/>
          <a:stretch>
            <a:fillRect/>
          </a:stretch>
        </p:blipFill>
        <p:spPr>
          <a:xfrm>
            <a:off x="897975" y="2739242"/>
            <a:ext cx="1019413" cy="1631037"/>
          </a:xfrm>
          <a:prstGeom prst="rect">
            <a:avLst/>
          </a:prstGeom>
        </p:spPr>
      </p:pic>
      <p:sp>
        <p:nvSpPr>
          <p:cNvPr id="11" name="Text 6"/>
          <p:cNvSpPr/>
          <p:nvPr/>
        </p:nvSpPr>
        <p:spPr>
          <a:xfrm>
            <a:off x="2254091" y="2661999"/>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Data Quality</a:t>
            </a:r>
            <a:endParaRPr lang="en-US" sz="2007" dirty="0"/>
          </a:p>
        </p:txBody>
      </p:sp>
      <p:sp>
        <p:nvSpPr>
          <p:cNvPr id="12" name="Text 7"/>
          <p:cNvSpPr/>
          <p:nvPr/>
        </p:nvSpPr>
        <p:spPr>
          <a:xfrm>
            <a:off x="2254091" y="3102888"/>
            <a:ext cx="7789783" cy="326112"/>
          </a:xfrm>
          <a:prstGeom prst="rect">
            <a:avLst/>
          </a:prstGeom>
          <a:noFill/>
          <a:ln/>
        </p:spPr>
        <p:txBody>
          <a:bodyPr wrap="non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Obtaining reliable and comprehensive data from all countries can be challenging.</a:t>
            </a:r>
            <a:endParaRPr lang="en-US" sz="1605" dirty="0"/>
          </a:p>
        </p:txBody>
      </p:sp>
      <p:pic>
        <p:nvPicPr>
          <p:cNvPr id="13" name="Image 3" descr="preencoded.png"/>
          <p:cNvPicPr>
            <a:picLocks noChangeAspect="1"/>
          </p:cNvPicPr>
          <p:nvPr/>
        </p:nvPicPr>
        <p:blipFill>
          <a:blip r:embed="rId6"/>
          <a:stretch>
            <a:fillRect/>
          </a:stretch>
        </p:blipFill>
        <p:spPr>
          <a:xfrm>
            <a:off x="913629" y="4089202"/>
            <a:ext cx="1019413" cy="1631037"/>
          </a:xfrm>
          <a:prstGeom prst="rect">
            <a:avLst/>
          </a:prstGeom>
        </p:spPr>
      </p:pic>
      <p:sp>
        <p:nvSpPr>
          <p:cNvPr id="14" name="Text 8"/>
          <p:cNvSpPr/>
          <p:nvPr/>
        </p:nvSpPr>
        <p:spPr>
          <a:xfrm>
            <a:off x="2254091" y="4293037"/>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Debt Classification</a:t>
            </a:r>
            <a:endParaRPr lang="en-US" sz="2007" dirty="0"/>
          </a:p>
        </p:txBody>
      </p:sp>
      <p:sp>
        <p:nvSpPr>
          <p:cNvPr id="15" name="Text 9"/>
          <p:cNvSpPr/>
          <p:nvPr/>
        </p:nvSpPr>
        <p:spPr>
          <a:xfrm>
            <a:off x="2254091" y="4733925"/>
            <a:ext cx="7789783" cy="652224"/>
          </a:xfrm>
          <a:prstGeom prst="rect">
            <a:avLst/>
          </a:prstGeom>
          <a:noFill/>
          <a:ln/>
        </p:spPr>
        <p:txBody>
          <a:bodyPr wrap="squar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Issues with classifying and categorizing different types of debt present complexities.</a:t>
            </a:r>
            <a:endParaRPr lang="en-US" sz="1605" dirty="0"/>
          </a:p>
        </p:txBody>
      </p:sp>
      <p:pic>
        <p:nvPicPr>
          <p:cNvPr id="16" name="Image 4" descr="preencoded.png"/>
          <p:cNvPicPr>
            <a:picLocks noChangeAspect="1"/>
          </p:cNvPicPr>
          <p:nvPr/>
        </p:nvPicPr>
        <p:blipFill>
          <a:blip r:embed="rId7"/>
          <a:stretch>
            <a:fillRect/>
          </a:stretch>
        </p:blipFill>
        <p:spPr>
          <a:xfrm>
            <a:off x="897974" y="5471697"/>
            <a:ext cx="1019413" cy="1631037"/>
          </a:xfrm>
          <a:prstGeom prst="rect">
            <a:avLst/>
          </a:prstGeom>
        </p:spPr>
      </p:pic>
      <p:sp>
        <p:nvSpPr>
          <p:cNvPr id="17" name="Text 10"/>
          <p:cNvSpPr/>
          <p:nvPr/>
        </p:nvSpPr>
        <p:spPr>
          <a:xfrm>
            <a:off x="2254091" y="5924074"/>
            <a:ext cx="2548533" cy="318611"/>
          </a:xfrm>
          <a:prstGeom prst="rect">
            <a:avLst/>
          </a:prstGeom>
          <a:noFill/>
          <a:ln/>
        </p:spPr>
        <p:txBody>
          <a:bodyPr wrap="none" rtlCol="0" anchor="t"/>
          <a:lstStyle/>
          <a:p>
            <a:pPr marL="0" indent="0" algn="l">
              <a:lnSpc>
                <a:spcPts val="2508"/>
              </a:lnSpc>
              <a:buNone/>
            </a:pPr>
            <a:r>
              <a:rPr lang="en-US" sz="2007" dirty="0">
                <a:solidFill>
                  <a:srgbClr val="FFFFFF"/>
                </a:solidFill>
                <a:latin typeface="Kanit" pitchFamily="34" charset="0"/>
                <a:ea typeface="Kanit" pitchFamily="34" charset="-122"/>
                <a:cs typeface="Kanit" pitchFamily="34" charset="-120"/>
              </a:rPr>
              <a:t>Political Factors</a:t>
            </a:r>
            <a:endParaRPr lang="en-US" sz="2007" dirty="0"/>
          </a:p>
        </p:txBody>
      </p:sp>
      <p:sp>
        <p:nvSpPr>
          <p:cNvPr id="18" name="Text 11"/>
          <p:cNvSpPr/>
          <p:nvPr/>
        </p:nvSpPr>
        <p:spPr>
          <a:xfrm>
            <a:off x="2254091" y="6364962"/>
            <a:ext cx="7789783" cy="652224"/>
          </a:xfrm>
          <a:prstGeom prst="rect">
            <a:avLst/>
          </a:prstGeom>
          <a:noFill/>
          <a:ln/>
        </p:spPr>
        <p:txBody>
          <a:bodyPr wrap="square" rtlCol="0" anchor="t"/>
          <a:lstStyle/>
          <a:p>
            <a:pPr marL="0" indent="0" algn="l">
              <a:lnSpc>
                <a:spcPts val="2569"/>
              </a:lnSpc>
              <a:buNone/>
            </a:pPr>
            <a:r>
              <a:rPr lang="en-US" sz="1605" dirty="0">
                <a:solidFill>
                  <a:srgbClr val="D9E1FF"/>
                </a:solidFill>
                <a:latin typeface="Martel Sans" pitchFamily="34" charset="0"/>
                <a:ea typeface="Martel Sans" pitchFamily="34" charset="-122"/>
                <a:cs typeface="Martel Sans" pitchFamily="34" charset="-120"/>
              </a:rPr>
              <a:t>Political influences can impact the accuracy and transparency of reported debt data.</a:t>
            </a:r>
            <a:endParaRPr lang="en-US" sz="160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1947"/>
        </a:solidFill>
        <a:effectLst/>
      </p:bgPr>
    </p:bg>
    <p:spTree>
      <p:nvGrpSpPr>
        <p:cNvPr id="1" name=""/>
        <p:cNvGrpSpPr/>
        <p:nvPr/>
      </p:nvGrpSpPr>
      <p:grpSpPr>
        <a:xfrm>
          <a:off x="0" y="0"/>
          <a:ext cx="0" cy="0"/>
          <a:chOff x="0" y="0"/>
          <a:chExt cx="0" cy="0"/>
        </a:xfrm>
      </p:grpSpPr>
      <p:pic>
        <p:nvPicPr>
          <p:cNvPr id="3" name="Picture 2" descr="A group of men standing in a room&#10;&#10;Description automatically generated">
            <a:extLst>
              <a:ext uri="{FF2B5EF4-FFF2-40B4-BE49-F238E27FC236}">
                <a16:creationId xmlns:a16="http://schemas.microsoft.com/office/drawing/2014/main" id="{24419B4A-239B-3ABA-286A-5EDAA6088680}"/>
              </a:ext>
            </a:extLst>
          </p:cNvPr>
          <p:cNvPicPr>
            <a:picLocks noChangeAspect="1"/>
          </p:cNvPicPr>
          <p:nvPr/>
        </p:nvPicPr>
        <p:blipFill>
          <a:blip r:embed="rId2"/>
          <a:stretch>
            <a:fillRect/>
          </a:stretch>
        </p:blipFill>
        <p:spPr>
          <a:xfrm>
            <a:off x="1612232" y="637674"/>
            <a:ext cx="11983452" cy="6716210"/>
          </a:xfrm>
          <a:prstGeom prst="rect">
            <a:avLst/>
          </a:prstGeom>
        </p:spPr>
      </p:pic>
      <p:sp>
        <p:nvSpPr>
          <p:cNvPr id="4" name="Shape 1">
            <a:extLst>
              <a:ext uri="{FF2B5EF4-FFF2-40B4-BE49-F238E27FC236}">
                <a16:creationId xmlns:a16="http://schemas.microsoft.com/office/drawing/2014/main" id="{557741B4-2A3A-2075-00DA-2E9D3A9E4A75}"/>
              </a:ext>
            </a:extLst>
          </p:cNvPr>
          <p:cNvSpPr/>
          <p:nvPr/>
        </p:nvSpPr>
        <p:spPr>
          <a:xfrm>
            <a:off x="0" y="0"/>
            <a:ext cx="14630400" cy="8229600"/>
          </a:xfrm>
          <a:prstGeom prst="rect">
            <a:avLst/>
          </a:prstGeom>
          <a:solidFill>
            <a:srgbClr val="100C35"/>
          </a:solidFill>
          <a:ln/>
        </p:spPr>
        <p:txBody>
          <a:bodyPr/>
          <a:lstStyle/>
          <a:p>
            <a:endParaRPr lang="en-IN"/>
          </a:p>
        </p:txBody>
      </p:sp>
      <p:pic>
        <p:nvPicPr>
          <p:cNvPr id="6" name="Picture 5" descr="A group of men standing in a room&#10;&#10;Description automatically generated">
            <a:extLst>
              <a:ext uri="{FF2B5EF4-FFF2-40B4-BE49-F238E27FC236}">
                <a16:creationId xmlns:a16="http://schemas.microsoft.com/office/drawing/2014/main" id="{51D4A853-A776-593A-41F7-825FB46C4B82}"/>
              </a:ext>
            </a:extLst>
          </p:cNvPr>
          <p:cNvPicPr>
            <a:picLocks noChangeAspect="1"/>
          </p:cNvPicPr>
          <p:nvPr/>
        </p:nvPicPr>
        <p:blipFill>
          <a:blip r:embed="rId2"/>
          <a:stretch>
            <a:fillRect/>
          </a:stretch>
        </p:blipFill>
        <p:spPr>
          <a:xfrm>
            <a:off x="2045368" y="756694"/>
            <a:ext cx="10972800" cy="6716211"/>
          </a:xfrm>
          <a:prstGeom prst="rect">
            <a:avLst/>
          </a:prstGeom>
        </p:spPr>
      </p:pic>
    </p:spTree>
    <p:extLst>
      <p:ext uri="{BB962C8B-B14F-4D97-AF65-F5344CB8AC3E}">
        <p14:creationId xmlns:p14="http://schemas.microsoft.com/office/powerpoint/2010/main" val="398437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FE026-91F3-EADA-9C30-BC143C438EB7}"/>
              </a:ext>
            </a:extLst>
          </p:cNvPr>
          <p:cNvPicPr>
            <a:picLocks noChangeAspect="1"/>
          </p:cNvPicPr>
          <p:nvPr/>
        </p:nvPicPr>
        <p:blipFill>
          <a:blip r:embed="rId2"/>
          <a:stretch>
            <a:fillRect/>
          </a:stretch>
        </p:blipFill>
        <p:spPr>
          <a:xfrm>
            <a:off x="0" y="0"/>
            <a:ext cx="14630400" cy="8229600"/>
          </a:xfrm>
          <a:prstGeom prst="rect">
            <a:avLst/>
          </a:prstGeom>
        </p:spPr>
      </p:pic>
      <p:pic>
        <p:nvPicPr>
          <p:cNvPr id="5" name="Picture 4" descr="A blackboard with colorful letters and text&#10;&#10;Description automatically generated">
            <a:extLst>
              <a:ext uri="{FF2B5EF4-FFF2-40B4-BE49-F238E27FC236}">
                <a16:creationId xmlns:a16="http://schemas.microsoft.com/office/drawing/2014/main" id="{0D8D9836-FBEF-43A8-A28F-06A7F2F181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 y="0"/>
            <a:ext cx="14630400" cy="8229600"/>
          </a:xfrm>
          <a:prstGeom prst="rect">
            <a:avLst/>
          </a:prstGeom>
        </p:spPr>
      </p:pic>
    </p:spTree>
    <p:extLst>
      <p:ext uri="{BB962C8B-B14F-4D97-AF65-F5344CB8AC3E}">
        <p14:creationId xmlns:p14="http://schemas.microsoft.com/office/powerpoint/2010/main" val="66927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79022" y="0"/>
            <a:ext cx="14630400" cy="8229600"/>
          </a:xfrm>
          <a:prstGeom prst="rect">
            <a:avLst/>
          </a:prstGeom>
          <a:solidFill>
            <a:srgbClr val="100C3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970844"/>
            <a:ext cx="4944533" cy="6750756"/>
          </a:xfrm>
          <a:prstGeom prst="rect">
            <a:avLst/>
          </a:prstGeom>
        </p:spPr>
      </p:pic>
      <p:sp>
        <p:nvSpPr>
          <p:cNvPr id="5" name="Text 2"/>
          <p:cNvSpPr/>
          <p:nvPr/>
        </p:nvSpPr>
        <p:spPr>
          <a:xfrm>
            <a:off x="833199" y="1490424"/>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Kanit" pitchFamily="34" charset="0"/>
                <a:ea typeface="Kanit" pitchFamily="34" charset="-122"/>
                <a:cs typeface="Kanit" pitchFamily="34" charset="-120"/>
              </a:rPr>
              <a:t>Introduction to International Debt Statistics Analysis</a:t>
            </a:r>
            <a:endParaRPr lang="en-US" sz="5249" dirty="0"/>
          </a:p>
        </p:txBody>
      </p:sp>
      <p:sp>
        <p:nvSpPr>
          <p:cNvPr id="6" name="Text 3"/>
          <p:cNvSpPr/>
          <p:nvPr/>
        </p:nvSpPr>
        <p:spPr>
          <a:xfrm>
            <a:off x="833199" y="4323278"/>
            <a:ext cx="7768934" cy="3149966"/>
          </a:xfrm>
          <a:prstGeom prst="rect">
            <a:avLst/>
          </a:prstGeom>
          <a:noFill/>
          <a:ln/>
        </p:spPr>
        <p:txBody>
          <a:bodyPr wrap="square" rtlCol="0" anchor="t"/>
          <a:lstStyle/>
          <a:p>
            <a:pPr marL="0" indent="0">
              <a:lnSpc>
                <a:spcPts val="2799"/>
              </a:lnSpc>
              <a:buNone/>
            </a:pPr>
            <a:r>
              <a:rPr lang="en-US" sz="2000" dirty="0">
                <a:solidFill>
                  <a:srgbClr val="D9E1FF"/>
                </a:solidFill>
                <a:latin typeface="Martel Sans" pitchFamily="34" charset="0"/>
                <a:ea typeface="Martel Sans" pitchFamily="34" charset="-122"/>
                <a:cs typeface="Martel Sans" pitchFamily="34" charset="-120"/>
              </a:rPr>
              <a:t>International debt statistics analysis involves studying the borrowing and lending activities of countries on a global scale. It provides insights into economic stability, financial risks, and geopolitical implications of debt. By analyzing these statistics, we can understand the impact on global economy and develop informed strategies.</a:t>
            </a:r>
            <a:endParaRPr lang="en-US" sz="2000" dirty="0"/>
          </a:p>
        </p:txBody>
      </p:sp>
      <p:sp>
        <p:nvSpPr>
          <p:cNvPr id="9" name="Text 5"/>
          <p:cNvSpPr/>
          <p:nvPr/>
        </p:nvSpPr>
        <p:spPr>
          <a:xfrm>
            <a:off x="833200" y="6350197"/>
            <a:ext cx="2632490" cy="976291"/>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2348389" y="1290638"/>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Importance of analyzing international debt statistics</a:t>
            </a:r>
            <a:endParaRPr lang="en-US" sz="4374" dirty="0"/>
          </a:p>
        </p:txBody>
      </p:sp>
      <p:sp>
        <p:nvSpPr>
          <p:cNvPr id="5" name="Shape 3"/>
          <p:cNvSpPr/>
          <p:nvPr/>
        </p:nvSpPr>
        <p:spPr>
          <a:xfrm>
            <a:off x="2348389" y="3297317"/>
            <a:ext cx="499943" cy="499943"/>
          </a:xfrm>
          <a:prstGeom prst="roundRect">
            <a:avLst>
              <a:gd name="adj" fmla="val 13333"/>
            </a:avLst>
          </a:prstGeom>
          <a:solidFill>
            <a:srgbClr val="221D4C"/>
          </a:solidFill>
          <a:ln/>
        </p:spPr>
        <p:txBody>
          <a:bodyPr/>
          <a:lstStyle/>
          <a:p>
            <a:endParaRPr lang="en-IN"/>
          </a:p>
        </p:txBody>
      </p:sp>
      <p:sp>
        <p:nvSpPr>
          <p:cNvPr id="6" name="Text 4"/>
          <p:cNvSpPr/>
          <p:nvPr/>
        </p:nvSpPr>
        <p:spPr>
          <a:xfrm>
            <a:off x="2545199" y="3338989"/>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3070503" y="3373636"/>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Economic Stability</a:t>
            </a:r>
            <a:endParaRPr lang="en-US" sz="2187" dirty="0"/>
          </a:p>
        </p:txBody>
      </p:sp>
      <p:sp>
        <p:nvSpPr>
          <p:cNvPr id="8" name="Text 6"/>
          <p:cNvSpPr/>
          <p:nvPr/>
        </p:nvSpPr>
        <p:spPr>
          <a:xfrm>
            <a:off x="3070503" y="3854053"/>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Understanding debt statistics is crucial for maintaining global economic stability.</a:t>
            </a:r>
            <a:endParaRPr lang="en-US" sz="1750" dirty="0"/>
          </a:p>
        </p:txBody>
      </p:sp>
      <p:sp>
        <p:nvSpPr>
          <p:cNvPr id="9" name="Shape 7"/>
          <p:cNvSpPr/>
          <p:nvPr/>
        </p:nvSpPr>
        <p:spPr>
          <a:xfrm>
            <a:off x="7426285" y="3297317"/>
            <a:ext cx="499943" cy="499943"/>
          </a:xfrm>
          <a:prstGeom prst="roundRect">
            <a:avLst>
              <a:gd name="adj" fmla="val 13333"/>
            </a:avLst>
          </a:prstGeom>
          <a:solidFill>
            <a:srgbClr val="221D4C"/>
          </a:solidFill>
          <a:ln/>
        </p:spPr>
        <p:txBody>
          <a:bodyPr/>
          <a:lstStyle/>
          <a:p>
            <a:endParaRPr lang="en-IN"/>
          </a:p>
        </p:txBody>
      </p:sp>
      <p:sp>
        <p:nvSpPr>
          <p:cNvPr id="10" name="Text 8"/>
          <p:cNvSpPr/>
          <p:nvPr/>
        </p:nvSpPr>
        <p:spPr>
          <a:xfrm>
            <a:off x="7591425" y="3338989"/>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8148399" y="3373636"/>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Policy Decisions</a:t>
            </a:r>
            <a:endParaRPr lang="en-US" sz="2187" dirty="0"/>
          </a:p>
        </p:txBody>
      </p:sp>
      <p:sp>
        <p:nvSpPr>
          <p:cNvPr id="12" name="Text 10"/>
          <p:cNvSpPr/>
          <p:nvPr/>
        </p:nvSpPr>
        <p:spPr>
          <a:xfrm>
            <a:off x="8148399" y="3854053"/>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 analysis informs government policies and international financial decisions.</a:t>
            </a:r>
            <a:endParaRPr lang="en-US" sz="1750" dirty="0"/>
          </a:p>
        </p:txBody>
      </p:sp>
      <p:sp>
        <p:nvSpPr>
          <p:cNvPr id="13" name="Shape 11"/>
          <p:cNvSpPr/>
          <p:nvPr/>
        </p:nvSpPr>
        <p:spPr>
          <a:xfrm>
            <a:off x="2348389" y="5316022"/>
            <a:ext cx="499943" cy="499943"/>
          </a:xfrm>
          <a:prstGeom prst="roundRect">
            <a:avLst>
              <a:gd name="adj" fmla="val 13333"/>
            </a:avLst>
          </a:prstGeom>
          <a:solidFill>
            <a:srgbClr val="221D4C"/>
          </a:solidFill>
          <a:ln/>
        </p:spPr>
        <p:txBody>
          <a:bodyPr/>
          <a:lstStyle/>
          <a:p>
            <a:endParaRPr lang="en-IN"/>
          </a:p>
        </p:txBody>
      </p:sp>
      <p:sp>
        <p:nvSpPr>
          <p:cNvPr id="14" name="Text 12"/>
          <p:cNvSpPr/>
          <p:nvPr/>
        </p:nvSpPr>
        <p:spPr>
          <a:xfrm>
            <a:off x="2511862" y="5357693"/>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3070503" y="539234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Risk Assessment</a:t>
            </a:r>
            <a:endParaRPr lang="en-US" sz="2187" dirty="0"/>
          </a:p>
        </p:txBody>
      </p:sp>
      <p:sp>
        <p:nvSpPr>
          <p:cNvPr id="16" name="Text 14"/>
          <p:cNvSpPr/>
          <p:nvPr/>
        </p:nvSpPr>
        <p:spPr>
          <a:xfrm>
            <a:off x="3070503" y="5872758"/>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It helps in assessing the risk factors associated with international borrowing.</a:t>
            </a:r>
            <a:endParaRPr lang="en-US" sz="1750" dirty="0"/>
          </a:p>
        </p:txBody>
      </p:sp>
      <p:sp>
        <p:nvSpPr>
          <p:cNvPr id="17" name="Shape 15"/>
          <p:cNvSpPr/>
          <p:nvPr/>
        </p:nvSpPr>
        <p:spPr>
          <a:xfrm>
            <a:off x="7426285" y="5316022"/>
            <a:ext cx="499943" cy="499943"/>
          </a:xfrm>
          <a:prstGeom prst="roundRect">
            <a:avLst>
              <a:gd name="adj" fmla="val 13333"/>
            </a:avLst>
          </a:prstGeom>
          <a:solidFill>
            <a:srgbClr val="221D4C"/>
          </a:solidFill>
          <a:ln/>
        </p:spPr>
        <p:txBody>
          <a:bodyPr/>
          <a:lstStyle/>
          <a:p>
            <a:endParaRPr lang="en-IN"/>
          </a:p>
        </p:txBody>
      </p:sp>
      <p:sp>
        <p:nvSpPr>
          <p:cNvPr id="18" name="Text 16"/>
          <p:cNvSpPr/>
          <p:nvPr/>
        </p:nvSpPr>
        <p:spPr>
          <a:xfrm>
            <a:off x="7585710" y="5357693"/>
            <a:ext cx="180975"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4</a:t>
            </a:r>
            <a:endParaRPr lang="en-US" sz="2624" dirty="0"/>
          </a:p>
        </p:txBody>
      </p:sp>
      <p:sp>
        <p:nvSpPr>
          <p:cNvPr id="19" name="Text 17"/>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Investor Confidence</a:t>
            </a:r>
            <a:endParaRPr lang="en-US" sz="2187" dirty="0"/>
          </a:p>
        </p:txBody>
      </p:sp>
      <p:sp>
        <p:nvSpPr>
          <p:cNvPr id="20" name="Text 18"/>
          <p:cNvSpPr/>
          <p:nvPr/>
        </p:nvSpPr>
        <p:spPr>
          <a:xfrm>
            <a:off x="8148399" y="5872758"/>
            <a:ext cx="4133612"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International debt data impacts investor confidence and financial market trends.</a:t>
            </a:r>
            <a:endParaRPr lang="en-US" sz="1750"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dirty="0"/>
          </a:p>
        </p:txBody>
      </p:sp>
      <p:sp>
        <p:nvSpPr>
          <p:cNvPr id="4" name="Text 2"/>
          <p:cNvSpPr/>
          <p:nvPr/>
        </p:nvSpPr>
        <p:spPr>
          <a:xfrm>
            <a:off x="2348389" y="791529"/>
            <a:ext cx="8548568" cy="2168128"/>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		   METHODOLOGY</a:t>
            </a:r>
          </a:p>
          <a:p>
            <a:pPr marL="0" indent="0">
              <a:lnSpc>
                <a:spcPts val="5468"/>
              </a:lnSpc>
              <a:buNone/>
            </a:pPr>
            <a:r>
              <a:rPr lang="en-US" sz="4374" dirty="0">
                <a:solidFill>
                  <a:srgbClr val="FFFFFF"/>
                </a:solidFill>
                <a:latin typeface="Kanit" pitchFamily="34" charset="0"/>
                <a:ea typeface="Kanit" pitchFamily="34" charset="-122"/>
                <a:cs typeface="Kanit" pitchFamily="34" charset="-120"/>
              </a:rPr>
              <a:t>Sources of International Debt Data</a:t>
            </a:r>
            <a:endParaRPr lang="en-US" sz="4374" dirty="0"/>
          </a:p>
        </p:txBody>
      </p:sp>
      <p:pic>
        <p:nvPicPr>
          <p:cNvPr id="5" name="Image 0" descr="preencoded.png"/>
          <p:cNvPicPr>
            <a:picLocks noChangeAspect="1"/>
          </p:cNvPicPr>
          <p:nvPr/>
        </p:nvPicPr>
        <p:blipFill>
          <a:blip r:embed="rId3"/>
          <a:stretch>
            <a:fillRect/>
          </a:stretch>
        </p:blipFill>
        <p:spPr>
          <a:xfrm>
            <a:off x="2348389" y="3403997"/>
            <a:ext cx="444341" cy="444341"/>
          </a:xfrm>
          <a:prstGeom prst="rect">
            <a:avLst/>
          </a:prstGeom>
        </p:spPr>
      </p:pic>
      <p:sp>
        <p:nvSpPr>
          <p:cNvPr id="6" name="Text 3"/>
          <p:cNvSpPr/>
          <p:nvPr/>
        </p:nvSpPr>
        <p:spPr>
          <a:xfrm>
            <a:off x="2348389" y="4070509"/>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Government Agencies</a:t>
            </a:r>
            <a:endParaRPr lang="en-US" sz="2187" dirty="0"/>
          </a:p>
        </p:txBody>
      </p:sp>
      <p:sp>
        <p:nvSpPr>
          <p:cNvPr id="7" name="Text 4"/>
          <p:cNvSpPr/>
          <p:nvPr/>
        </p:nvSpPr>
        <p:spPr>
          <a:xfrm>
            <a:off x="2348389" y="4550926"/>
            <a:ext cx="3088958"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Official data from national treasury departments and central banks.</a:t>
            </a:r>
            <a:endParaRPr lang="en-US" sz="1750" dirty="0"/>
          </a:p>
        </p:txBody>
      </p:sp>
      <p:pic>
        <p:nvPicPr>
          <p:cNvPr id="8" name="Image 1" descr="preencoded.png"/>
          <p:cNvPicPr>
            <a:picLocks noChangeAspect="1"/>
          </p:cNvPicPr>
          <p:nvPr/>
        </p:nvPicPr>
        <p:blipFill>
          <a:blip r:embed="rId4"/>
          <a:stretch>
            <a:fillRect/>
          </a:stretch>
        </p:blipFill>
        <p:spPr>
          <a:xfrm>
            <a:off x="5770602" y="3403997"/>
            <a:ext cx="444341" cy="444341"/>
          </a:xfrm>
          <a:prstGeom prst="rect">
            <a:avLst/>
          </a:prstGeom>
        </p:spPr>
      </p:pic>
      <p:sp>
        <p:nvSpPr>
          <p:cNvPr id="9" name="Text 5"/>
          <p:cNvSpPr/>
          <p:nvPr/>
        </p:nvSpPr>
        <p:spPr>
          <a:xfrm>
            <a:off x="5770602" y="4070509"/>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Research Institutions</a:t>
            </a:r>
            <a:endParaRPr lang="en-US" sz="2187" dirty="0"/>
          </a:p>
        </p:txBody>
      </p:sp>
      <p:sp>
        <p:nvSpPr>
          <p:cNvPr id="10" name="Text 6"/>
          <p:cNvSpPr/>
          <p:nvPr/>
        </p:nvSpPr>
        <p:spPr>
          <a:xfrm>
            <a:off x="5770602" y="4550926"/>
            <a:ext cx="3088958"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Publications and reports by reputable economic research organizations.</a:t>
            </a:r>
            <a:endParaRPr lang="en-US" sz="1750" dirty="0"/>
          </a:p>
        </p:txBody>
      </p:sp>
      <p:pic>
        <p:nvPicPr>
          <p:cNvPr id="11" name="Image 2" descr="preencoded.png"/>
          <p:cNvPicPr>
            <a:picLocks noChangeAspect="1"/>
          </p:cNvPicPr>
          <p:nvPr/>
        </p:nvPicPr>
        <p:blipFill>
          <a:blip r:embed="rId5"/>
          <a:stretch>
            <a:fillRect/>
          </a:stretch>
        </p:blipFill>
        <p:spPr>
          <a:xfrm>
            <a:off x="9192816" y="3403997"/>
            <a:ext cx="444341" cy="444341"/>
          </a:xfrm>
          <a:prstGeom prst="rect">
            <a:avLst/>
          </a:prstGeom>
        </p:spPr>
      </p:pic>
      <p:sp>
        <p:nvSpPr>
          <p:cNvPr id="12" name="Text 7"/>
          <p:cNvSpPr/>
          <p:nvPr/>
        </p:nvSpPr>
        <p:spPr>
          <a:xfrm>
            <a:off x="9192816" y="4070509"/>
            <a:ext cx="3089077"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International Organizations</a:t>
            </a:r>
            <a:endParaRPr lang="en-US" sz="2187" dirty="0"/>
          </a:p>
        </p:txBody>
      </p:sp>
      <p:sp>
        <p:nvSpPr>
          <p:cNvPr id="13" name="Text 8"/>
          <p:cNvSpPr/>
          <p:nvPr/>
        </p:nvSpPr>
        <p:spPr>
          <a:xfrm>
            <a:off x="9192816" y="4898112"/>
            <a:ext cx="3089077" cy="1066205"/>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Data sets from organizations like the World Bank, IMF, and OECD.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2348389" y="1213247"/>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Key Indicators and Metrics Used in Debt Analysis</a:t>
            </a:r>
            <a:endParaRPr lang="en-US" sz="4374" dirty="0"/>
          </a:p>
        </p:txBody>
      </p:sp>
      <p:sp>
        <p:nvSpPr>
          <p:cNvPr id="5" name="Text 3"/>
          <p:cNvSpPr/>
          <p:nvPr/>
        </p:nvSpPr>
        <p:spPr>
          <a:xfrm>
            <a:off x="2570559" y="3187184"/>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Debt-to-GDP ratio</a:t>
            </a:r>
            <a:endParaRPr lang="en-US" sz="1750" dirty="0"/>
          </a:p>
        </p:txBody>
      </p:sp>
      <p:sp>
        <p:nvSpPr>
          <p:cNvPr id="6" name="Text 4"/>
          <p:cNvSpPr/>
          <p:nvPr/>
        </p:nvSpPr>
        <p:spPr>
          <a:xfrm>
            <a:off x="7541062" y="3187184"/>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Compares a country's debt to its economic output</a:t>
            </a:r>
            <a:endParaRPr lang="en-US" sz="1750" dirty="0"/>
          </a:p>
        </p:txBody>
      </p:sp>
      <p:sp>
        <p:nvSpPr>
          <p:cNvPr id="7" name="Shape 5"/>
          <p:cNvSpPr/>
          <p:nvPr/>
        </p:nvSpPr>
        <p:spPr>
          <a:xfrm>
            <a:off x="2348389" y="4038838"/>
            <a:ext cx="9933503" cy="992505"/>
          </a:xfrm>
          <a:prstGeom prst="rect">
            <a:avLst/>
          </a:prstGeom>
          <a:solidFill>
            <a:srgbClr val="221D4C"/>
          </a:solidFill>
          <a:ln/>
        </p:spPr>
        <p:txBody>
          <a:bodyPr/>
          <a:lstStyle/>
          <a:p>
            <a:endParaRPr lang="en-IN"/>
          </a:p>
        </p:txBody>
      </p:sp>
      <p:sp>
        <p:nvSpPr>
          <p:cNvPr id="8" name="Text 6"/>
          <p:cNvSpPr/>
          <p:nvPr/>
        </p:nvSpPr>
        <p:spPr>
          <a:xfrm>
            <a:off x="2570559" y="4179689"/>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External debt</a:t>
            </a:r>
            <a:endParaRPr lang="en-US" sz="1750" dirty="0"/>
          </a:p>
        </p:txBody>
      </p:sp>
      <p:sp>
        <p:nvSpPr>
          <p:cNvPr id="9" name="Text 7"/>
          <p:cNvSpPr/>
          <p:nvPr/>
        </p:nvSpPr>
        <p:spPr>
          <a:xfrm>
            <a:off x="7541062" y="4179689"/>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Includes loans from foreign entities and governments</a:t>
            </a:r>
            <a:endParaRPr lang="en-US" sz="1750" dirty="0"/>
          </a:p>
        </p:txBody>
      </p:sp>
      <p:sp>
        <p:nvSpPr>
          <p:cNvPr id="10" name="Text 8"/>
          <p:cNvSpPr/>
          <p:nvPr/>
        </p:nvSpPr>
        <p:spPr>
          <a:xfrm>
            <a:off x="2570559" y="5172194"/>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Debt service ratio</a:t>
            </a:r>
            <a:endParaRPr lang="en-US" sz="1750" dirty="0"/>
          </a:p>
        </p:txBody>
      </p:sp>
      <p:sp>
        <p:nvSpPr>
          <p:cNvPr id="11" name="Text 9"/>
          <p:cNvSpPr/>
          <p:nvPr/>
        </p:nvSpPr>
        <p:spPr>
          <a:xfrm>
            <a:off x="7541062" y="5172194"/>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Measures the ability to meet debt obligations</a:t>
            </a:r>
            <a:endParaRPr lang="en-US" sz="1750" dirty="0"/>
          </a:p>
        </p:txBody>
      </p:sp>
      <p:sp>
        <p:nvSpPr>
          <p:cNvPr id="12" name="Shape 10"/>
          <p:cNvSpPr/>
          <p:nvPr/>
        </p:nvSpPr>
        <p:spPr>
          <a:xfrm>
            <a:off x="2348389" y="6023848"/>
            <a:ext cx="9933503" cy="992505"/>
          </a:xfrm>
          <a:prstGeom prst="rect">
            <a:avLst/>
          </a:prstGeom>
          <a:solidFill>
            <a:srgbClr val="221D4C"/>
          </a:solidFill>
          <a:ln/>
        </p:spPr>
        <p:txBody>
          <a:bodyPr/>
          <a:lstStyle/>
          <a:p>
            <a:endParaRPr lang="en-IN"/>
          </a:p>
        </p:txBody>
      </p:sp>
      <p:sp>
        <p:nvSpPr>
          <p:cNvPr id="13" name="Text 11"/>
          <p:cNvSpPr/>
          <p:nvPr/>
        </p:nvSpPr>
        <p:spPr>
          <a:xfrm>
            <a:off x="2570559" y="6164699"/>
            <a:ext cx="4518541" cy="355402"/>
          </a:xfrm>
          <a:prstGeom prst="rect">
            <a:avLst/>
          </a:prstGeom>
          <a:noFill/>
          <a:ln/>
        </p:spPr>
        <p:txBody>
          <a:bodyPr wrap="non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Interest payments</a:t>
            </a:r>
            <a:endParaRPr lang="en-US" sz="1750" dirty="0"/>
          </a:p>
        </p:txBody>
      </p:sp>
      <p:sp>
        <p:nvSpPr>
          <p:cNvPr id="14" name="Text 12"/>
          <p:cNvSpPr/>
          <p:nvPr/>
        </p:nvSpPr>
        <p:spPr>
          <a:xfrm>
            <a:off x="7541062" y="6164699"/>
            <a:ext cx="4518541"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Amount paid on debt compared to total revenue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sp>
        <p:nvSpPr>
          <p:cNvPr id="4" name="Text 2"/>
          <p:cNvSpPr/>
          <p:nvPr/>
        </p:nvSpPr>
        <p:spPr>
          <a:xfrm>
            <a:off x="2348389" y="700445"/>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Analyzing Trends and Patterns in International Debt</a:t>
            </a:r>
            <a:endParaRPr lang="en-US" sz="4374" dirty="0"/>
          </a:p>
        </p:txBody>
      </p:sp>
      <p:sp>
        <p:nvSpPr>
          <p:cNvPr id="5" name="Shape 3"/>
          <p:cNvSpPr/>
          <p:nvPr/>
        </p:nvSpPr>
        <p:spPr>
          <a:xfrm>
            <a:off x="2667833" y="2533531"/>
            <a:ext cx="27742" cy="4995624"/>
          </a:xfrm>
          <a:prstGeom prst="rect">
            <a:avLst/>
          </a:prstGeom>
          <a:solidFill>
            <a:srgbClr val="FA2F5C"/>
          </a:solidFill>
          <a:ln/>
        </p:spPr>
        <p:txBody>
          <a:bodyPr/>
          <a:lstStyle/>
          <a:p>
            <a:endParaRPr lang="en-IN"/>
          </a:p>
        </p:txBody>
      </p:sp>
      <p:sp>
        <p:nvSpPr>
          <p:cNvPr id="6" name="Shape 4"/>
          <p:cNvSpPr/>
          <p:nvPr/>
        </p:nvSpPr>
        <p:spPr>
          <a:xfrm>
            <a:off x="2931616" y="2943165"/>
            <a:ext cx="777597" cy="27742"/>
          </a:xfrm>
          <a:prstGeom prst="rect">
            <a:avLst/>
          </a:prstGeom>
          <a:solidFill>
            <a:srgbClr val="FA2F5C"/>
          </a:solidFill>
          <a:ln/>
        </p:spPr>
        <p:txBody>
          <a:bodyPr/>
          <a:lstStyle/>
          <a:p>
            <a:endParaRPr lang="en-IN"/>
          </a:p>
        </p:txBody>
      </p:sp>
      <p:sp>
        <p:nvSpPr>
          <p:cNvPr id="7" name="Shape 5"/>
          <p:cNvSpPr/>
          <p:nvPr/>
        </p:nvSpPr>
        <p:spPr>
          <a:xfrm>
            <a:off x="2431673" y="2707124"/>
            <a:ext cx="499943" cy="499943"/>
          </a:xfrm>
          <a:prstGeom prst="roundRect">
            <a:avLst>
              <a:gd name="adj" fmla="val 13333"/>
            </a:avLst>
          </a:prstGeom>
          <a:solidFill>
            <a:srgbClr val="221D4C"/>
          </a:solidFill>
          <a:ln/>
        </p:spPr>
        <p:txBody>
          <a:bodyPr/>
          <a:lstStyle/>
          <a:p>
            <a:endParaRPr lang="en-IN"/>
          </a:p>
        </p:txBody>
      </p:sp>
      <p:sp>
        <p:nvSpPr>
          <p:cNvPr id="8" name="Text 6"/>
          <p:cNvSpPr/>
          <p:nvPr/>
        </p:nvSpPr>
        <p:spPr>
          <a:xfrm>
            <a:off x="2628483" y="2748796"/>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9" name="Text 7"/>
          <p:cNvSpPr/>
          <p:nvPr/>
        </p:nvSpPr>
        <p:spPr>
          <a:xfrm>
            <a:off x="3903702" y="275570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Debt Accumulation</a:t>
            </a:r>
            <a:endParaRPr lang="en-US" sz="2187" dirty="0"/>
          </a:p>
        </p:txBody>
      </p:sp>
      <p:sp>
        <p:nvSpPr>
          <p:cNvPr id="10" name="Text 8"/>
          <p:cNvSpPr/>
          <p:nvPr/>
        </p:nvSpPr>
        <p:spPr>
          <a:xfrm>
            <a:off x="3903702" y="3236119"/>
            <a:ext cx="8378190"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Initially, analyze the accumulation of debt over the years to identify long-term trends.</a:t>
            </a:r>
            <a:endParaRPr lang="en-US" sz="1750" dirty="0"/>
          </a:p>
        </p:txBody>
      </p:sp>
      <p:sp>
        <p:nvSpPr>
          <p:cNvPr id="11" name="Shape 9"/>
          <p:cNvSpPr/>
          <p:nvPr/>
        </p:nvSpPr>
        <p:spPr>
          <a:xfrm>
            <a:off x="2931616" y="4800898"/>
            <a:ext cx="777597" cy="27742"/>
          </a:xfrm>
          <a:prstGeom prst="rect">
            <a:avLst/>
          </a:prstGeom>
          <a:solidFill>
            <a:srgbClr val="FA2F5C"/>
          </a:solidFill>
          <a:ln/>
        </p:spPr>
        <p:txBody>
          <a:bodyPr/>
          <a:lstStyle/>
          <a:p>
            <a:endParaRPr lang="en-IN"/>
          </a:p>
        </p:txBody>
      </p:sp>
      <p:sp>
        <p:nvSpPr>
          <p:cNvPr id="12" name="Shape 10"/>
          <p:cNvSpPr/>
          <p:nvPr/>
        </p:nvSpPr>
        <p:spPr>
          <a:xfrm>
            <a:off x="2431673" y="4564856"/>
            <a:ext cx="499943" cy="499943"/>
          </a:xfrm>
          <a:prstGeom prst="roundRect">
            <a:avLst>
              <a:gd name="adj" fmla="val 13333"/>
            </a:avLst>
          </a:prstGeom>
          <a:solidFill>
            <a:srgbClr val="221D4C"/>
          </a:solidFill>
          <a:ln/>
        </p:spPr>
        <p:txBody>
          <a:bodyPr/>
          <a:lstStyle/>
          <a:p>
            <a:endParaRPr lang="en-IN"/>
          </a:p>
        </p:txBody>
      </p:sp>
      <p:sp>
        <p:nvSpPr>
          <p:cNvPr id="13" name="Text 11"/>
          <p:cNvSpPr/>
          <p:nvPr/>
        </p:nvSpPr>
        <p:spPr>
          <a:xfrm>
            <a:off x="2596813" y="4606528"/>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4" name="Text 12"/>
          <p:cNvSpPr/>
          <p:nvPr/>
        </p:nvSpPr>
        <p:spPr>
          <a:xfrm>
            <a:off x="3903702" y="4613434"/>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Regional Disparities</a:t>
            </a:r>
            <a:endParaRPr lang="en-US" sz="2187" dirty="0"/>
          </a:p>
        </p:txBody>
      </p:sp>
      <p:sp>
        <p:nvSpPr>
          <p:cNvPr id="15" name="Text 13"/>
          <p:cNvSpPr/>
          <p:nvPr/>
        </p:nvSpPr>
        <p:spPr>
          <a:xfrm>
            <a:off x="3903702" y="5093851"/>
            <a:ext cx="8378190"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Examine regional disparities in debt distribution to understand geographical patterns.</a:t>
            </a:r>
            <a:endParaRPr lang="en-US" sz="1750" dirty="0"/>
          </a:p>
        </p:txBody>
      </p:sp>
      <p:sp>
        <p:nvSpPr>
          <p:cNvPr id="16" name="Shape 14"/>
          <p:cNvSpPr/>
          <p:nvPr/>
        </p:nvSpPr>
        <p:spPr>
          <a:xfrm>
            <a:off x="2931616" y="6658630"/>
            <a:ext cx="777597" cy="27742"/>
          </a:xfrm>
          <a:prstGeom prst="rect">
            <a:avLst/>
          </a:prstGeom>
          <a:solidFill>
            <a:srgbClr val="FA2F5C"/>
          </a:solidFill>
          <a:ln/>
        </p:spPr>
        <p:txBody>
          <a:bodyPr/>
          <a:lstStyle/>
          <a:p>
            <a:endParaRPr lang="en-IN"/>
          </a:p>
        </p:txBody>
      </p:sp>
      <p:sp>
        <p:nvSpPr>
          <p:cNvPr id="17" name="Shape 15"/>
          <p:cNvSpPr/>
          <p:nvPr/>
        </p:nvSpPr>
        <p:spPr>
          <a:xfrm>
            <a:off x="2431673" y="6422588"/>
            <a:ext cx="499943" cy="499943"/>
          </a:xfrm>
          <a:prstGeom prst="roundRect">
            <a:avLst>
              <a:gd name="adj" fmla="val 13333"/>
            </a:avLst>
          </a:prstGeom>
          <a:solidFill>
            <a:srgbClr val="221D4C"/>
          </a:solidFill>
          <a:ln/>
        </p:spPr>
        <p:txBody>
          <a:bodyPr/>
          <a:lstStyle/>
          <a:p>
            <a:endParaRPr lang="en-IN"/>
          </a:p>
        </p:txBody>
      </p:sp>
      <p:sp>
        <p:nvSpPr>
          <p:cNvPr id="18" name="Text 16"/>
          <p:cNvSpPr/>
          <p:nvPr/>
        </p:nvSpPr>
        <p:spPr>
          <a:xfrm>
            <a:off x="2595146" y="6464260"/>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9" name="Text 17"/>
          <p:cNvSpPr/>
          <p:nvPr/>
        </p:nvSpPr>
        <p:spPr>
          <a:xfrm>
            <a:off x="3903702" y="6471166"/>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Economic Impact</a:t>
            </a:r>
            <a:endParaRPr lang="en-US" sz="2187" dirty="0"/>
          </a:p>
        </p:txBody>
      </p:sp>
      <p:sp>
        <p:nvSpPr>
          <p:cNvPr id="20" name="Text 18"/>
          <p:cNvSpPr/>
          <p:nvPr/>
        </p:nvSpPr>
        <p:spPr>
          <a:xfrm>
            <a:off x="3903702" y="6951583"/>
            <a:ext cx="8378190" cy="355402"/>
          </a:xfrm>
          <a:prstGeom prst="rect">
            <a:avLst/>
          </a:prstGeom>
          <a:noFill/>
          <a:ln/>
        </p:spPr>
        <p:txBody>
          <a:bodyPr wrap="non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Assess the economic impact of debt trends on various sectors and industries.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0"/>
            <a:ext cx="14630400" cy="8229600"/>
          </a:xfrm>
          <a:prstGeom prst="rect">
            <a:avLst/>
          </a:prstGeom>
          <a:solidFill>
            <a:srgbClr val="100C3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1365956"/>
            <a:ext cx="5486400" cy="5159022"/>
          </a:xfrm>
          <a:prstGeom prst="rect">
            <a:avLst/>
          </a:prstGeom>
        </p:spPr>
      </p:pic>
      <p:sp>
        <p:nvSpPr>
          <p:cNvPr id="5" name="Text 2"/>
          <p:cNvSpPr/>
          <p:nvPr/>
        </p:nvSpPr>
        <p:spPr>
          <a:xfrm>
            <a:off x="833199" y="349957"/>
            <a:ext cx="7477601" cy="1907822"/>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Case Studies of Countries with High and Low Debt Levels</a:t>
            </a:r>
            <a:endParaRPr lang="en-US" sz="4374" dirty="0"/>
          </a:p>
        </p:txBody>
      </p:sp>
      <p:sp>
        <p:nvSpPr>
          <p:cNvPr id="6" name="Text 3"/>
          <p:cNvSpPr/>
          <p:nvPr/>
        </p:nvSpPr>
        <p:spPr>
          <a:xfrm>
            <a:off x="833199" y="2528711"/>
            <a:ext cx="7477601" cy="4583289"/>
          </a:xfrm>
          <a:prstGeom prst="rect">
            <a:avLst/>
          </a:prstGeom>
          <a:noFill/>
          <a:ln/>
        </p:spPr>
        <p:txBody>
          <a:bodyPr wrap="square" rtlCol="0" anchor="t"/>
          <a:lstStyle/>
          <a:p>
            <a:pPr marL="0" indent="0">
              <a:lnSpc>
                <a:spcPts val="2799"/>
              </a:lnSpc>
              <a:buNone/>
            </a:pPr>
            <a:r>
              <a:rPr lang="en-US" sz="1600" dirty="0">
                <a:solidFill>
                  <a:schemeClr val="bg1">
                    <a:lumMod val="95000"/>
                  </a:schemeClr>
                </a:solidFill>
                <a:latin typeface="Martel Sans" pitchFamily="34" charset="0"/>
                <a:ea typeface="Martel Sans" pitchFamily="34" charset="-122"/>
                <a:cs typeface="Martel Sans" pitchFamily="34" charset="-120"/>
              </a:rPr>
              <a:t>When analyzing international debt statistics, it's essential to examine case studies of countries with contrasting debt levels. By comparing the experiences of nations with high and low debt burdens, insights can be gained into the impact of debt on economic growth and development.</a:t>
            </a:r>
          </a:p>
          <a:p>
            <a:pPr>
              <a:lnSpc>
                <a:spcPts val="2799"/>
              </a:lnSpc>
            </a:pPr>
            <a:r>
              <a:rPr lang="en-US" sz="1600" b="1" i="0" dirty="0">
                <a:solidFill>
                  <a:schemeClr val="bg1">
                    <a:lumMod val="95000"/>
                  </a:schemeClr>
                </a:solidFill>
                <a:effectLst/>
                <a:latin typeface="Google Sans"/>
              </a:rPr>
              <a:t>Japan (266.1% of GDP):</a:t>
            </a:r>
            <a:r>
              <a:rPr lang="en-US" sz="1600" b="0" i="0" dirty="0">
                <a:solidFill>
                  <a:schemeClr val="bg1">
                    <a:lumMod val="95000"/>
                  </a:schemeClr>
                </a:solidFill>
                <a:effectLst/>
                <a:latin typeface="Google Sans"/>
              </a:rPr>
              <a:t> Japan has the highest debt-to-GDP ratio globally. This is due to several factors, including an aging population, low economic growth, and large government stimulus packages to counter economic downturns. The high debt burden raises concerns about the country's long-term fiscal sustainability.</a:t>
            </a:r>
          </a:p>
          <a:p>
            <a:pPr>
              <a:lnSpc>
                <a:spcPts val="2799"/>
              </a:lnSpc>
            </a:pPr>
            <a:r>
              <a:rPr lang="en-US" sz="1600" b="1" i="0" dirty="0">
                <a:solidFill>
                  <a:schemeClr val="bg1">
                    <a:lumMod val="95000"/>
                  </a:schemeClr>
                </a:solidFill>
                <a:effectLst/>
                <a:latin typeface="Google Sans"/>
              </a:rPr>
              <a:t>Estonia (17.2% of GDP): </a:t>
            </a:r>
            <a:r>
              <a:rPr lang="en-US" sz="1600" b="0" i="0" dirty="0">
                <a:solidFill>
                  <a:schemeClr val="bg1">
                    <a:lumMod val="95000"/>
                  </a:schemeClr>
                </a:solidFill>
                <a:effectLst/>
                <a:latin typeface="Google Sans"/>
              </a:rPr>
              <a:t>Estonia has pursued prudent fiscal policies since regaining independence in 1991. The country maintains a balanced budget and a low debt-to-GDP ratio. This has helped Estonia attract foreign investment and maintain economic stability.</a:t>
            </a:r>
          </a:p>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7052"/>
            <a:ext cx="14630400" cy="8229600"/>
          </a:xfrm>
          <a:prstGeom prst="rect">
            <a:avLst/>
          </a:prstGeom>
          <a:solidFill>
            <a:srgbClr val="100C35"/>
          </a:solidFill>
          <a:ln/>
        </p:spPr>
        <p:txBody>
          <a:bodyPr/>
          <a:lstStyle/>
          <a:p>
            <a:endParaRPr lang="en-IN"/>
          </a:p>
        </p:txBody>
      </p:sp>
      <p:pic>
        <p:nvPicPr>
          <p:cNvPr id="4" name="Image 0" descr="Shanghai city skyline"/>
          <p:cNvPicPr>
            <a:picLocks noChangeAspect="1"/>
          </p:cNvPicPr>
          <p:nvPr/>
        </p:nvPicPr>
        <p:blipFill>
          <a:blip r:embed="rId3"/>
          <a:srcRect/>
          <a:stretch/>
        </p:blipFill>
        <p:spPr>
          <a:xfrm>
            <a:off x="9144000" y="1219201"/>
            <a:ext cx="5080000" cy="608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2"/>
          <p:cNvSpPr/>
          <p:nvPr/>
        </p:nvSpPr>
        <p:spPr>
          <a:xfrm>
            <a:off x="833199" y="497800"/>
            <a:ext cx="7477601" cy="2083118"/>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RESULTS AND DISCUSSION</a:t>
            </a:r>
            <a:endParaRPr lang="en-US" sz="4374" dirty="0"/>
          </a:p>
        </p:txBody>
      </p:sp>
      <p:sp>
        <p:nvSpPr>
          <p:cNvPr id="6" name="Text 3"/>
          <p:cNvSpPr/>
          <p:nvPr/>
        </p:nvSpPr>
        <p:spPr>
          <a:xfrm>
            <a:off x="833198" y="1395585"/>
            <a:ext cx="7477601" cy="6461482"/>
          </a:xfrm>
          <a:prstGeom prst="rect">
            <a:avLst/>
          </a:prstGeom>
          <a:noFill/>
          <a:ln/>
        </p:spPr>
        <p:txBody>
          <a:bodyPr wrap="square" rtlCol="0" anchor="t"/>
          <a:lstStyle/>
          <a:p>
            <a:pPr marL="0" indent="0">
              <a:lnSpc>
                <a:spcPts val="2799"/>
              </a:lnSpc>
              <a:buNone/>
            </a:pPr>
            <a:r>
              <a:rPr lang="en-US" dirty="0">
                <a:solidFill>
                  <a:schemeClr val="bg1"/>
                </a:solidFill>
              </a:rPr>
              <a:t>Understanding the Debt-to-GDP Ratio:</a:t>
            </a:r>
          </a:p>
          <a:p>
            <a:pPr marL="0" indent="0">
              <a:lnSpc>
                <a:spcPts val="2799"/>
              </a:lnSpc>
              <a:buNone/>
            </a:pPr>
            <a:endParaRPr lang="en-US" dirty="0">
              <a:solidFill>
                <a:schemeClr val="bg1"/>
              </a:solidFill>
            </a:endParaRPr>
          </a:p>
          <a:p>
            <a:pPr marL="0" indent="0">
              <a:lnSpc>
                <a:spcPts val="2799"/>
              </a:lnSpc>
              <a:buNone/>
            </a:pPr>
            <a:r>
              <a:rPr lang="en-US" dirty="0">
                <a:solidFill>
                  <a:schemeClr val="bg1"/>
                </a:solidFill>
              </a:rPr>
              <a:t>The debt-to-GDP ratio is a key metric for assessing a country's ability to manage its debt burden.</a:t>
            </a:r>
          </a:p>
          <a:p>
            <a:pPr marL="0" indent="0">
              <a:lnSpc>
                <a:spcPts val="2799"/>
              </a:lnSpc>
              <a:buNone/>
            </a:pPr>
            <a:r>
              <a:rPr lang="en-US" dirty="0">
                <a:solidFill>
                  <a:schemeClr val="bg1"/>
                </a:solidFill>
              </a:rPr>
              <a:t>It is calculated as: Debt-to-GDP Ratio = Total Debt / Gross Domestic Product (GDP)</a:t>
            </a:r>
          </a:p>
          <a:p>
            <a:pPr marL="0" indent="0">
              <a:lnSpc>
                <a:spcPts val="2799"/>
              </a:lnSpc>
              <a:buNone/>
            </a:pPr>
            <a:r>
              <a:rPr lang="en-US" dirty="0">
                <a:solidFill>
                  <a:schemeClr val="bg1"/>
                </a:solidFill>
              </a:rPr>
              <a:t>A higher ratio indicates a larger debt load relative to the country's economic output.</a:t>
            </a:r>
          </a:p>
          <a:p>
            <a:pPr marL="0" indent="0">
              <a:lnSpc>
                <a:spcPts val="2799"/>
              </a:lnSpc>
              <a:buNone/>
            </a:pPr>
            <a:r>
              <a:rPr lang="en-US" b="1" dirty="0">
                <a:solidFill>
                  <a:schemeClr val="bg1"/>
                </a:solidFill>
              </a:rPr>
              <a:t>Calculating and Visualizing the Ratio:</a:t>
            </a:r>
          </a:p>
          <a:p>
            <a:pPr marL="0" indent="0">
              <a:lnSpc>
                <a:spcPts val="2799"/>
              </a:lnSpc>
              <a:buNone/>
            </a:pPr>
            <a:endParaRPr lang="en-US" dirty="0">
              <a:solidFill>
                <a:schemeClr val="bg1"/>
              </a:solidFill>
            </a:endParaRPr>
          </a:p>
          <a:p>
            <a:pPr marL="0" indent="0">
              <a:lnSpc>
                <a:spcPts val="2799"/>
              </a:lnSpc>
              <a:buNone/>
            </a:pPr>
            <a:r>
              <a:rPr lang="en-US" b="1" dirty="0">
                <a:solidFill>
                  <a:schemeClr val="bg1"/>
                </a:solidFill>
              </a:rPr>
              <a:t>Calculate the Debt-to-GDP Ratio:</a:t>
            </a:r>
          </a:p>
          <a:p>
            <a:pPr marL="0" indent="0">
              <a:lnSpc>
                <a:spcPts val="2799"/>
              </a:lnSpc>
              <a:buNone/>
            </a:pPr>
            <a:r>
              <a:rPr lang="en-US" dirty="0">
                <a:solidFill>
                  <a:schemeClr val="bg1"/>
                </a:solidFill>
              </a:rPr>
              <a:t>If available, your data might already include this metric.</a:t>
            </a:r>
          </a:p>
          <a:p>
            <a:pPr marL="0" indent="0">
              <a:lnSpc>
                <a:spcPts val="2799"/>
              </a:lnSpc>
              <a:buNone/>
            </a:pPr>
            <a:r>
              <a:rPr lang="en-US" dirty="0">
                <a:solidFill>
                  <a:schemeClr val="bg1"/>
                </a:solidFill>
              </a:rPr>
              <a:t>Otherwise, calculate it using the formula mentioned above.</a:t>
            </a:r>
          </a:p>
          <a:p>
            <a:pPr marL="0" indent="0">
              <a:lnSpc>
                <a:spcPts val="2799"/>
              </a:lnSpc>
              <a:buNone/>
            </a:pPr>
            <a:r>
              <a:rPr lang="en-US" dirty="0">
                <a:solidFill>
                  <a:schemeClr val="bg1"/>
                </a:solidFill>
              </a:rPr>
              <a:t>Consider filtering or grouping the data by country or region for analysis.</a:t>
            </a:r>
          </a:p>
          <a:p>
            <a:pPr marL="0" indent="0">
              <a:lnSpc>
                <a:spcPts val="2799"/>
              </a:lnSpc>
              <a:buNone/>
            </a:pPr>
            <a:r>
              <a:rPr lang="en-US" dirty="0">
                <a:solidFill>
                  <a:schemeClr val="bg1"/>
                </a:solidFill>
              </a:rPr>
              <a:t>Visualization Options:</a:t>
            </a:r>
          </a:p>
          <a:p>
            <a:pPr marL="0" indent="0">
              <a:lnSpc>
                <a:spcPts val="2799"/>
              </a:lnSpc>
              <a:buNone/>
            </a:pPr>
            <a:endParaRPr lang="en-US" dirty="0"/>
          </a:p>
        </p:txBody>
      </p:sp>
    </p:spTree>
    <p:extLst>
      <p:ext uri="{BB962C8B-B14F-4D97-AF65-F5344CB8AC3E}">
        <p14:creationId xmlns:p14="http://schemas.microsoft.com/office/powerpoint/2010/main" val="178316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txBody>
          <a:bodyPr/>
          <a:lstStyle/>
          <a:p>
            <a:endParaRPr lang="en-IN"/>
          </a:p>
        </p:txBody>
      </p:sp>
      <p:sp>
        <p:nvSpPr>
          <p:cNvPr id="3" name="Shape 1"/>
          <p:cNvSpPr/>
          <p:nvPr/>
        </p:nvSpPr>
        <p:spPr>
          <a:xfrm>
            <a:off x="0" y="7052"/>
            <a:ext cx="14630400" cy="8229600"/>
          </a:xfrm>
          <a:prstGeom prst="rect">
            <a:avLst/>
          </a:prstGeom>
          <a:solidFill>
            <a:srgbClr val="100C35"/>
          </a:solidFill>
          <a:ln/>
        </p:spPr>
        <p:txBody>
          <a:bodyPr/>
          <a:lstStyle/>
          <a:p>
            <a:endParaRPr lang="en-IN"/>
          </a:p>
        </p:txBody>
      </p:sp>
      <p:pic>
        <p:nvPicPr>
          <p:cNvPr id="4" name="Image 0" descr="Shanghai city skyline"/>
          <p:cNvPicPr>
            <a:picLocks noChangeAspect="1"/>
          </p:cNvPicPr>
          <p:nvPr/>
        </p:nvPicPr>
        <p:blipFill>
          <a:blip r:embed="rId3"/>
          <a:srcRect/>
          <a:stretch/>
        </p:blipFill>
        <p:spPr>
          <a:xfrm>
            <a:off x="9144000" y="1219201"/>
            <a:ext cx="5080000" cy="608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2"/>
          <p:cNvSpPr/>
          <p:nvPr/>
        </p:nvSpPr>
        <p:spPr>
          <a:xfrm>
            <a:off x="833199" y="497800"/>
            <a:ext cx="7477601" cy="89778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KEY CONSIDERATIONS</a:t>
            </a:r>
            <a:endParaRPr lang="en-US" sz="4374" dirty="0"/>
          </a:p>
        </p:txBody>
      </p:sp>
      <p:sp>
        <p:nvSpPr>
          <p:cNvPr id="6" name="Text 3"/>
          <p:cNvSpPr/>
          <p:nvPr/>
        </p:nvSpPr>
        <p:spPr>
          <a:xfrm>
            <a:off x="833198" y="1772355"/>
            <a:ext cx="7477601" cy="6084711"/>
          </a:xfrm>
          <a:prstGeom prst="rect">
            <a:avLst/>
          </a:prstGeom>
          <a:noFill/>
          <a:ln/>
        </p:spPr>
        <p:txBody>
          <a:bodyPr wrap="square" rtlCol="0" anchor="t"/>
          <a:lstStyle/>
          <a:p>
            <a:pPr algn="l">
              <a:buFont typeface="Arial" panose="020B0604020202020204" pitchFamily="34" charset="0"/>
              <a:buChar char="•"/>
            </a:pPr>
            <a:r>
              <a:rPr lang="en-US" b="0" i="0" dirty="0">
                <a:solidFill>
                  <a:schemeClr val="bg1">
                    <a:lumMod val="95000"/>
                  </a:schemeClr>
                </a:solidFill>
                <a:effectLst/>
                <a:latin typeface="Google Sans"/>
              </a:rPr>
              <a:t>Debt levels alone don't tell the whole story. A country's ability to manage its debt depends on factors like economic growth, interest rates, and the composition of the debt (domestic vs. foreign).</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High debt levels can be sustainable if a country has strong economic growth and a credible plan for fiscal consolidation. Conversely, low debt levels can be risky if they are accompanied by weak economic fundamentals.</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Countries with high debt levels need to implement sound fiscal policies to reduce their debt burden and improve their long-term financial health.</a:t>
            </a:r>
          </a:p>
          <a:p>
            <a:pPr algn="l">
              <a:buFont typeface="Arial" panose="020B0604020202020204" pitchFamily="34" charset="0"/>
              <a:buChar char="•"/>
            </a:pPr>
            <a:endParaRPr lang="en-US" dirty="0">
              <a:solidFill>
                <a:schemeClr val="bg1">
                  <a:lumMod val="95000"/>
                </a:schemeClr>
              </a:solidFill>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The image you sent lists Venezuela as having a debt-to-GDP ratio of 165.4%. Venezuela's economic situation is complex, with hyperinflation and a severe recession significantly impacting its debt sustainability.</a:t>
            </a:r>
          </a:p>
          <a:p>
            <a:pPr algn="l"/>
            <a:endParaRPr lang="en-US" b="0" i="0" dirty="0">
              <a:solidFill>
                <a:schemeClr val="bg1">
                  <a:lumMod val="95000"/>
                </a:schemeClr>
              </a:solidFill>
              <a:effectLst/>
              <a:latin typeface="Google Sans"/>
            </a:endParaRPr>
          </a:p>
          <a:p>
            <a:pPr algn="l">
              <a:buFont typeface="Arial" panose="020B0604020202020204" pitchFamily="34" charset="0"/>
              <a:buChar char="•"/>
            </a:pPr>
            <a:r>
              <a:rPr lang="en-US" b="0" i="0" dirty="0">
                <a:solidFill>
                  <a:schemeClr val="bg1">
                    <a:lumMod val="95000"/>
                  </a:schemeClr>
                </a:solidFill>
                <a:effectLst/>
                <a:latin typeface="Google Sans"/>
              </a:rPr>
              <a:t>Debt management strategies need to be tailored to each country's specific circumstances. There's no one-size-fits-all approach.</a:t>
            </a:r>
          </a:p>
          <a:p>
            <a:pPr algn="l"/>
            <a:endParaRPr lang="en-US" b="0" i="0" dirty="0">
              <a:solidFill>
                <a:schemeClr val="bg1">
                  <a:lumMod val="95000"/>
                </a:schemeClr>
              </a:solidFill>
              <a:effectLst/>
              <a:latin typeface="Google Sans"/>
            </a:endParaRPr>
          </a:p>
        </p:txBody>
      </p:sp>
    </p:spTree>
    <p:extLst>
      <p:ext uri="{BB962C8B-B14F-4D97-AF65-F5344CB8AC3E}">
        <p14:creationId xmlns:p14="http://schemas.microsoft.com/office/powerpoint/2010/main" val="263067453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682</TotalTime>
  <Words>869</Words>
  <Application>Microsoft Office PowerPoint</Application>
  <PresentationFormat>Custom</PresentationFormat>
  <Paragraphs>107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Google Sans</vt:lpstr>
      <vt:lpstr>Inter, sans-serif</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Vijay Sarangeshwar</cp:lastModifiedBy>
  <cp:revision>3</cp:revision>
  <dcterms:created xsi:type="dcterms:W3CDTF">2024-03-19T02:31:41Z</dcterms:created>
  <dcterms:modified xsi:type="dcterms:W3CDTF">2024-03-20T12:32:14Z</dcterms:modified>
</cp:coreProperties>
</file>