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A460-BBD3-5741-5257-D5C663C24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F0249-05D0-907D-6156-C602EF3B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F94-28EA-9597-8CBB-B80C7082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9417-EA76-0696-F3DA-BF8630DE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BA63-BEC6-81C3-C654-1DC92EEF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39B8-991F-3255-C778-B12995FE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DDF1-3840-98C4-102A-65AFDA9A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8925-AF17-F9D5-E848-4D5144B5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88A0-9507-6885-3B9A-08196D99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45E4-EDE9-E31A-0195-4EEA5DD9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0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CBA5B-74EB-24D4-77EF-7A6AA804D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54B4-76DB-C3B0-FE58-CC84D59E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5B58-9B7D-003E-A38F-766F042B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C26B-B453-645C-8258-FDAD6402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5A51-A6C4-840C-DC26-D57AE934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7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6B97-59B2-4188-5F18-87E857A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7E22-2261-4710-42ED-06DFD984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C1BD-0B19-BAA1-DB6B-4CE16DBF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F48F-2158-8CC4-7E12-C77483A4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28A-27AB-786F-72E6-0D93856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14CC-EFD2-18B8-D108-4F375BDE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FFBBF-8DAC-6984-1993-FC107099E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2D8C-97D8-B5DF-3E8D-8BC4102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DE65-E93D-353D-A13C-7D69017F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7665-04E4-813B-C5FA-ACF6C1D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5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0ABA-42A9-4FB9-3C6E-3D9B4F38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C080-9085-5529-F52B-8D5478E96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F8783-B9C9-F050-ED91-0991B4AA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C160-A3C9-E4C6-43A4-1FF758BB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79CCE-69F9-7904-0BFA-2AEE06FA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1D151-F054-2CE2-79CE-FA114C7F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40A5-C31B-C711-56D6-2C76CA92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57B9-8170-34CE-6F57-7423CAB2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BE39A-9E30-BE21-6BE1-7DD53181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E19CE-0DEF-311B-88F7-11B7758C5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9DA0A-B48B-C152-0A92-BDE8E7487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B58CE-0AFF-344A-BE95-13F182F1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64168-1A59-A827-CF05-E335061A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9C9E2-FD28-67A6-D45E-0B953A8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F2F6-6DAA-8385-58EA-6B178C7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99EC4-2D86-A391-7975-C928B42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E7502-7F3B-6008-98D4-F439599C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77DD-0CC2-8D3E-1C61-1EA05253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638BD-B5BC-429E-1CA4-58381385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31FEC-2635-7064-042E-CB65F62B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2602A-83B7-1826-BFF8-E620386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7253-00C9-77AD-C487-14A8B6C1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AACD-66FA-2909-F7DF-30A648AC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4141-CB1E-ED4D-B4CD-B6205F62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DEA05-326C-B156-325C-8453DEDB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A2B0-8146-0431-AD2F-F6787394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C735-CAD0-2850-7FD2-5FD627D0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AEA3-66EE-A620-8D5B-AA3FF4AB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A6790-39E2-84E5-B935-C8AF7C29C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B6CB-27AC-1C7D-0423-04C9D9F7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44BF-4E88-A9DC-B461-04B9D1D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0F52-5EB7-6198-504C-E263B824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9FB9-E3B1-706F-537B-ACA2DD2E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9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76BC3-6BDD-5713-4DAF-027C6B94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5ED9-1D72-F764-F2DB-1E684712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6E70-5EB5-6AFF-663D-21C61D50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59258-3D79-4202-9FFE-1A36C4D8A904}" type="datetimeFigureOut">
              <a:rPr lang="en-IN" smtClean="0"/>
              <a:t>02--Jun-2024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B5F7-6BF3-20CD-99C2-7BCA027CF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722B-DB7D-999A-CC02-B8A60FFF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9BC2-074A-416B-AA73-4654B165D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7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03BAD-A7CA-CC5A-A49F-E1F336150C16}"/>
              </a:ext>
            </a:extLst>
          </p:cNvPr>
          <p:cNvSpPr txBox="1"/>
          <p:nvPr/>
        </p:nvSpPr>
        <p:spPr>
          <a:xfrm>
            <a:off x="637564" y="402672"/>
            <a:ext cx="615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Cost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6C617-4AC4-B5C3-C721-99CF9A90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5" y="900374"/>
            <a:ext cx="6725589" cy="18862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A4306E-19BE-856C-3047-81227B54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32108"/>
              </p:ext>
            </p:extLst>
          </p:nvPr>
        </p:nvGraphicFramePr>
        <p:xfrm>
          <a:off x="754310" y="2914957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077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481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Budgets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custom budgets to track costs and usage, and email or social media notifications when thresholds are exceeded.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and Usage Report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create cost and usage reports.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Explorer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Visualize, understand, and manage AWS costs and usage over time.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Savings Plans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 a discount by signing up for a one-year or three-year term. EC2, Lambda, Fargate, and SageMaker are eligible.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78DA-33C7-9B68-A992-CBFFA5B35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9550B-AEF9-6A62-97D0-2BEC4534F092}"/>
              </a:ext>
            </a:extLst>
          </p:cNvPr>
          <p:cNvSpPr txBox="1"/>
          <p:nvPr/>
        </p:nvSpPr>
        <p:spPr>
          <a:xfrm>
            <a:off x="637564" y="402672"/>
            <a:ext cx="615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Cost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8DF9E-BFC4-A693-CF5E-3E1484C7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5" y="900374"/>
            <a:ext cx="6725589" cy="18862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5103BB-15FB-AE20-A33B-7AAE6FD59A6A}"/>
              </a:ext>
            </a:extLst>
          </p:cNvPr>
          <p:cNvGraphicFramePr>
            <a:graphicFrameLocks noGrp="1"/>
          </p:cNvGraphicFramePr>
          <p:nvPr/>
        </p:nvGraphicFramePr>
        <p:xfrm>
          <a:off x="754310" y="2914957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077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481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Budgets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custom budgets to track costs and usage, and email or social media notifications when thresholds are exceeded.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and Usage Report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create cost and usage reports.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Explorer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Visualize, understand, and manage AWS costs and usage over time.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Savings Plans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 a discount by signing up for a one-year or three-year term. EC2, Lambda, Fargate, and SageMaker are eligible.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52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0BD7E-3F45-8694-6CED-04E4EE44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6FF185-F1B0-CCAF-BAE2-5C9456764001}"/>
              </a:ext>
            </a:extLst>
          </p:cNvPr>
          <p:cNvSpPr txBox="1"/>
          <p:nvPr/>
        </p:nvSpPr>
        <p:spPr>
          <a:xfrm>
            <a:off x="637564" y="402672"/>
            <a:ext cx="615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Cost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D124-F962-B00D-B8C4-084D4CDE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5" y="900374"/>
            <a:ext cx="6725589" cy="18862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7D5127-9984-CAAC-8434-44F1C12D74A6}"/>
              </a:ext>
            </a:extLst>
          </p:cNvPr>
          <p:cNvGraphicFramePr>
            <a:graphicFrameLocks noGrp="1"/>
          </p:cNvGraphicFramePr>
          <p:nvPr/>
        </p:nvGraphicFramePr>
        <p:xfrm>
          <a:off x="754310" y="2914957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077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481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Budgets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custom budgets to track costs and usage, and email or social media notifications when thresholds are exceeded.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and Usage Report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create cost and usage reports.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Explorer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Visualize, understand, and manage AWS costs and usage over time.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Savings Plans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 a discount by signing up for a one-year or three-year term. EC2, Lambda, Fargate, and SageMaker are eligible.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1CBEE-40DD-BED0-70B3-45D5C9F2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91D4E1-4966-E51F-743B-D44963F95180}"/>
              </a:ext>
            </a:extLst>
          </p:cNvPr>
          <p:cNvSpPr txBox="1"/>
          <p:nvPr/>
        </p:nvSpPr>
        <p:spPr>
          <a:xfrm>
            <a:off x="637564" y="402672"/>
            <a:ext cx="6155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computing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98ED4-2E0C-30E4-AB74-2B78CEA0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91" y="402672"/>
            <a:ext cx="7870050" cy="169878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8FCCB-FF19-FC84-1252-DB0380B0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04850"/>
              </p:ext>
            </p:extLst>
          </p:nvPr>
        </p:nvGraphicFramePr>
        <p:xfrm>
          <a:off x="665416" y="2101460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83178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31283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Essential Services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EC2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virtual machine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66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Elastic Beanstalk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Automatically build a template environment for your application to run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787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B1AD89-3BE6-5422-9DBA-4E74391F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32165"/>
              </p:ext>
            </p:extLst>
          </p:nvPr>
        </p:nvGraphicFramePr>
        <p:xfrm>
          <a:off x="665416" y="3694462"/>
          <a:ext cx="10515600" cy="2286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18210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32559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9395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EC2 Purchasing Options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use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57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On-Demand Instances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Pay-as-you-go billing for usage 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Development environment and short-term use system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Reserved Instances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use it at a low price by signing a long-term contract (1 year or 3 years).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system that has been decided to be used for a long 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128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Spot Instances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 price, but can be disrupted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system that can be interrupted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3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63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24AD-169E-8D50-3E87-386AD526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6B5362-4CB6-6D74-6977-B0E3CA39F738}"/>
              </a:ext>
            </a:extLst>
          </p:cNvPr>
          <p:cNvSpPr txBox="1"/>
          <p:nvPr/>
        </p:nvSpPr>
        <p:spPr>
          <a:xfrm>
            <a:off x="637564" y="402672"/>
            <a:ext cx="6155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container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31B89-880D-6438-396D-0EC58255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23" y="210083"/>
            <a:ext cx="5210902" cy="177189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70DA7D-95AB-2DB8-FB15-CE2490F984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375685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10744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Essential Services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5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ECS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There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are two types of services for running and managing containers: EC2 type and Fargate type, and Fargate is recommended, as it does not require the construction and management of servers.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8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ECR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Service for registering and managing container images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EKS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Services that run Kubernetes on AWS or on-premises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9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1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37C2-E68F-12E2-E5E0-1E1908146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4CA9BE-94D9-F3A3-AE15-0B248B913033}"/>
              </a:ext>
            </a:extLst>
          </p:cNvPr>
          <p:cNvSpPr txBox="1"/>
          <p:nvPr/>
        </p:nvSpPr>
        <p:spPr>
          <a:xfrm>
            <a:off x="637564" y="402672"/>
            <a:ext cx="6155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databases</a:t>
            </a:r>
          </a:p>
          <a:p>
            <a:br>
              <a:rPr lang="en-IN" dirty="0"/>
            </a:br>
            <a:endParaRPr lang="en-IN" b="1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19A0D-8C34-ADCE-CBF2-9FC9B26E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95" y="73525"/>
            <a:ext cx="6014906" cy="223447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70660-CEE8-978B-6897-AA4192C75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91341"/>
              </p:ext>
            </p:extLst>
          </p:nvPr>
        </p:nvGraphicFramePr>
        <p:xfrm>
          <a:off x="755008" y="2446877"/>
          <a:ext cx="10301682" cy="4206240"/>
        </p:xfrm>
        <a:graphic>
          <a:graphicData uri="http://schemas.openxmlformats.org/drawingml/2006/table">
            <a:tbl>
              <a:tblPr/>
              <a:tblGrid>
                <a:gridCol w="5150841">
                  <a:extLst>
                    <a:ext uri="{9D8B030D-6E8A-4147-A177-3AD203B41FA5}">
                      <a16:colId xmlns:a16="http://schemas.microsoft.com/office/drawing/2014/main" val="76109970"/>
                    </a:ext>
                  </a:extLst>
                </a:gridCol>
                <a:gridCol w="5150841">
                  <a:extLst>
                    <a:ext uri="{9D8B030D-6E8A-4147-A177-3AD203B41FA5}">
                      <a16:colId xmlns:a16="http://schemas.microsoft.com/office/drawing/2014/main" val="266729965"/>
                    </a:ext>
                  </a:extLst>
                </a:gridCol>
              </a:tblGrid>
              <a:tr h="31622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Essential Services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079130"/>
                  </a:ext>
                </a:extLst>
              </a:tr>
              <a:tr h="31622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RDS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Provides a common RDB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03239"/>
                  </a:ext>
                </a:extLst>
              </a:tr>
              <a:tr h="55340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Aurora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Provides RDB with better performance than RDS, with a choice of MySQL and PostgreSQL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25670"/>
                  </a:ext>
                </a:extLst>
              </a:tr>
              <a:tr h="31622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DynamoDB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Provides key-value type NoSQL.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91411"/>
                  </a:ext>
                </a:extLst>
              </a:tr>
              <a:tr h="55340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DocumentDB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Compatible with document data in JSON format, compatible with MongoDB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63642"/>
                  </a:ext>
                </a:extLst>
              </a:tr>
              <a:tr h="31622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Redshift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Mainly used for DWH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15158"/>
                  </a:ext>
                </a:extLst>
              </a:tr>
              <a:tr h="126491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ElastiCache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 can be used for temporary data storage such as caches, and can be accessed at high speed, Redis can persist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data, and Memcached is temporary and high-performance.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2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26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21BF6-FCCD-60F6-204E-EDDCF3B5F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23508F-4CA8-2E81-FF7E-98D7127EBBEB}"/>
              </a:ext>
            </a:extLst>
          </p:cNvPr>
          <p:cNvSpPr txBox="1"/>
          <p:nvPr/>
        </p:nvSpPr>
        <p:spPr>
          <a:xfrm>
            <a:off x="637564" y="402672"/>
            <a:ext cx="6155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storage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AB69F-59BF-4C3F-8ECD-84507AAD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9655"/>
            <a:ext cx="7930392" cy="132297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8DF08-0B4A-5268-89E8-6CFAEDAFE6A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7352693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14258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00261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54207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0092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Essential Services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format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capacity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Concurrent access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35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object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unlimitedness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passable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effectLst/>
                        </a:rPr>
                        <a:t>Access data via HTTP/HTTPS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3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EBS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Block Storage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16TB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bad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Local storage for EC2 instances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1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EFS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Storage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unlimitedness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passable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Available from multiple EC2 instances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66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FSx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Storage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64TB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passable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Windows type that supports CIFS and SMB protocols Lustre for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HPC environments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74B3-6887-5ED8-28D9-70A86866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4C8E1-B974-6BC4-4057-2DCA70FD3480}"/>
              </a:ext>
            </a:extLst>
          </p:cNvPr>
          <p:cNvSpPr txBox="1"/>
          <p:nvPr/>
        </p:nvSpPr>
        <p:spPr>
          <a:xfrm>
            <a:off x="525709" y="189858"/>
            <a:ext cx="5234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-apple-system"/>
              </a:rPr>
              <a:t>Security, Identity &amp; Compliance</a:t>
            </a:r>
          </a:p>
          <a:p>
            <a:pPr algn="l"/>
            <a:endParaRPr lang="en-IN" b="1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C2C7D-DD24-271E-79B5-1E9EA921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80" y="836189"/>
            <a:ext cx="7021131" cy="60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9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B986-20D6-60E7-58EC-F5B6195D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921F1-CF6B-2008-193D-14B580512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3543"/>
              </p:ext>
            </p:extLst>
          </p:nvPr>
        </p:nvGraphicFramePr>
        <p:xfrm>
          <a:off x="676368" y="282020"/>
          <a:ext cx="6762214" cy="4670182"/>
        </p:xfrm>
        <a:graphic>
          <a:graphicData uri="http://schemas.openxmlformats.org/drawingml/2006/table">
            <a:tbl>
              <a:tblPr/>
              <a:tblGrid>
                <a:gridCol w="3381107">
                  <a:extLst>
                    <a:ext uri="{9D8B030D-6E8A-4147-A177-3AD203B41FA5}">
                      <a16:colId xmlns:a16="http://schemas.microsoft.com/office/drawing/2014/main" val="1058162938"/>
                    </a:ext>
                  </a:extLst>
                </a:gridCol>
                <a:gridCol w="3381107">
                  <a:extLst>
                    <a:ext uri="{9D8B030D-6E8A-4147-A177-3AD203B41FA5}">
                      <a16:colId xmlns:a16="http://schemas.microsoft.com/office/drawing/2014/main" val="3470053611"/>
                    </a:ext>
                  </a:extLst>
                </a:gridCol>
              </a:tblGrid>
              <a:tr h="235207"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Essential Services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feature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23925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IAM(Identity and Access Management)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 fine-grained access control across all of AWS.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08613"/>
                  </a:ext>
                </a:extLst>
              </a:tr>
              <a:tr h="58801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Shield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Protect ELB and CloudFront from DDoS attacks.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There is a free Standard and an advanced one that provides advanced protection for a fee.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0959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WAF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Protect your web apps from cross-site scripting and SQL injection.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You can restrict the regions that can be accessed by Web ACL.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4929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Firewall Manager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Centrally set and manage firewall rules for multiple AWS accounts and services.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73103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Macie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Identify and classify sensitive data using machine learning and pattern matching for objects in S3.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0592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GuardDuty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Detect malicious activity or unauthorized behavior within your AWS account.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8888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Secrets Manager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Manage authentication information when accessing the DB, etc., with automatic update function.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48270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KMS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Create and manage S3 and EBS encryption keys.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94340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Cognito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Provides user authentication capabilities for mobile and web apps.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269006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ACM(AWS Certificate Manager)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Create and manage SSL/TLS certificates.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96423-26AD-BE39-82F3-0003F1B5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AA49D2-3643-7124-EFF8-99BC5853683A}"/>
              </a:ext>
            </a:extLst>
          </p:cNvPr>
          <p:cNvSpPr txBox="1"/>
          <p:nvPr/>
        </p:nvSpPr>
        <p:spPr>
          <a:xfrm>
            <a:off x="637564" y="402672"/>
            <a:ext cx="615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Cost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E94FD-3C79-D6CD-7A6D-ADD2BFF5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5" y="900374"/>
            <a:ext cx="6725589" cy="18862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36D1B5-F7A6-E01F-FD20-0337B769FF7D}"/>
              </a:ext>
            </a:extLst>
          </p:cNvPr>
          <p:cNvGraphicFramePr>
            <a:graphicFrameLocks noGrp="1"/>
          </p:cNvGraphicFramePr>
          <p:nvPr/>
        </p:nvGraphicFramePr>
        <p:xfrm>
          <a:off x="754310" y="2914957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077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481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Budgets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custom budgets to track costs and usage, and email or social media notifications when thresholds are exceeded.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and Usage Report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create cost and usage reports.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Explorer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Visualize, understand, and manage AWS costs and usage over time.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Savings Plans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 a discount by signing up for a one-year or three-year term. EC2, Lambda, Fargate, and SageMaker are eligible.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95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56615-8BB0-CB4A-41E1-39AAA739B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F3B9A2-B249-5545-E820-DAE58EB0C378}"/>
              </a:ext>
            </a:extLst>
          </p:cNvPr>
          <p:cNvSpPr txBox="1"/>
          <p:nvPr/>
        </p:nvSpPr>
        <p:spPr>
          <a:xfrm>
            <a:off x="637564" y="402672"/>
            <a:ext cx="615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-apple-system"/>
              </a:rPr>
              <a:t>Cost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4FF14-39E7-8C40-14D5-55A650F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5" y="900374"/>
            <a:ext cx="6725589" cy="18862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B153F2-BDA2-4D53-5227-31405D534062}"/>
              </a:ext>
            </a:extLst>
          </p:cNvPr>
          <p:cNvGraphicFramePr>
            <a:graphicFrameLocks noGrp="1"/>
          </p:cNvGraphicFramePr>
          <p:nvPr/>
        </p:nvGraphicFramePr>
        <p:xfrm>
          <a:off x="754310" y="2914957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1077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481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feature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Budgets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custom budgets to track costs and usage, and email or social media notifications when thresholds are exceeded.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1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and Usage Report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can create cost and usage reports.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Cost Explorer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Visualize, understand, and manage AWS costs and usage over time.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7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Savings Plans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 a discount by signing up for a one-year or three-year term. EC2, Lambda, Fargate, and SageMaker are eligible.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E3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79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845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 vjk</dc:creator>
  <cp:lastModifiedBy>ravindr vjk</cp:lastModifiedBy>
  <cp:revision>8</cp:revision>
  <dcterms:created xsi:type="dcterms:W3CDTF">2024-06-02T17:06:19Z</dcterms:created>
  <dcterms:modified xsi:type="dcterms:W3CDTF">2024-06-08T11:01:05Z</dcterms:modified>
</cp:coreProperties>
</file>