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0A06-48FA-484C-D924-07A46C1A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358E-B7B2-643F-FC21-5DD14C7B7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5BB7-663B-302D-B4E1-1001C2DA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D135-C4CD-4F0B-3AA6-0C2F735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F490-73F3-88F3-48F7-1B7A7D44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309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20F8-506A-E29E-4D35-C0BDABF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CC23C-09F8-4CDF-DC80-268DF5023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89F97-33B8-3106-38AC-600B8AB3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10E8-ED93-42E3-0670-983B34AA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AA56-D97F-04CC-42FC-32C3121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712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F990-89B4-323B-1DC5-88D422ED8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06B38-D3BE-9194-B005-37C53361B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1A8-31F3-C129-9810-1EDC9C0C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3FCE6-0844-3FB1-A6B5-400B23BA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F5FF8-9D7E-B20F-5F60-E7114AF1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8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313-24F6-8F21-7DEC-556DF5C4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EB3F-5CD2-BE69-ACBB-F42BD29C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17D9-574F-6312-6061-0E00A6CB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BC8F-4997-A8D5-DF1E-FEA5589D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E17B-6659-F49C-8241-6722C59E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70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A3CE-85DD-F9AF-A2ED-3BEB533D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79B77-67A1-FE76-8801-7E1BBD041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EE92-7DF4-AB7D-1CFA-11C1E262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E02D-9D88-6AC3-4457-B05D274E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A94D-1AA9-6378-0207-4DBD7F71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88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1606-5111-FAF6-028E-361D16CE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DCBA-2140-6023-7FBB-5754A5B7B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88806-97DB-3052-993A-B44898367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E576C-4C54-54F4-F94E-F6700972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B097C-7434-A71F-F8F3-0BFA1070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FE6D-74D4-C1DB-45A6-FABA2153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75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D066-3017-B318-A7D5-7D7E2021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E096-8337-7E3A-F7C8-C56842E8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35FF-E3E3-2E17-6620-1F5F6E81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504FD-8CF6-43A3-B068-71FD1C0A0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D1C14-731C-4634-09E2-C73B03FD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FD35-27A6-5C42-0E29-8E9B6B56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092F7-6B2F-440D-4B82-BC01A681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C5AC3-E695-6B87-C6CE-D1CD2C64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08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5D98-20B0-FAC0-04F5-64D62FE6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223A4-54F7-80B8-28E7-FB12824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153B2-10E8-8187-D81D-EF6F38B4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2C8F7-EAB0-880F-6773-A4CA21F8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89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DF174-C18C-10C1-7B69-C3FF8896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753F2-5BB0-5B7A-136F-BA938673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7C32A-A6A1-6CB7-26F7-52EDC390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42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96E4-6676-8C18-5F3D-58F928CF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2F66-C2D2-C1EA-576B-B92914AB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247C1-1EE3-F8C8-F30F-056A3125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313AD-2B84-D112-8783-5D9EC9C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42095-861F-E7B8-9589-AB32F41C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DE556-AF4F-B828-A07B-1B6FC48C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28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2EF6-A924-109C-BA07-4D3D20B8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79A08-4E75-A1AC-A95E-506C83A95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24A9-A9CA-1A8A-A965-D4919D537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C5A4-6801-46C9-C0BD-25A5085E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8E5B-50B9-2C5A-A751-07CCC32D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D437-8D4B-E337-2826-D445259C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9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BD15E-F3A9-4C66-CC22-B1D53D64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BB72-1C56-EC3C-8C23-C5F9C6B7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830D8-3EFC-542D-ADED-E1B49C9F2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BFD36-B617-4D13-898C-BF4B12A2A117}" type="datetimeFigureOut">
              <a:rPr lang="en-SG" smtClean="0"/>
              <a:t>19/6/2022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DFC8-88B5-FA60-AD29-CABF408A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3987-72C8-5C87-5F4C-B2C16CF4C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1E854-2F51-4D23-80E3-C02AD721EF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9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9265-5B0D-B1EB-7AA1-D43B9C0C7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processing in Cloud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54F71-7652-DE35-ACDA-59EC592F2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0846" y="5989638"/>
            <a:ext cx="1574307" cy="3929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Author: Vijay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25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39FB-2560-A232-DCCB-E510215D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863" y="561379"/>
            <a:ext cx="4062274" cy="65922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Image processing with Azure</a:t>
            </a:r>
            <a:endParaRPr lang="en-SG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01E8C-95D0-5552-90F3-68087546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79" y="1821147"/>
            <a:ext cx="495369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DC11F-15F3-0E18-AE7D-956ED71B0C7E}"/>
              </a:ext>
            </a:extLst>
          </p:cNvPr>
          <p:cNvSpPr txBox="1"/>
          <p:nvPr/>
        </p:nvSpPr>
        <p:spPr>
          <a:xfrm>
            <a:off x="1108841" y="1559537"/>
            <a:ext cx="449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User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9F8C7-FC72-A90B-AAC1-659B84CFCB4A}"/>
              </a:ext>
            </a:extLst>
          </p:cNvPr>
          <p:cNvSpPr txBox="1"/>
          <p:nvPr/>
        </p:nvSpPr>
        <p:spPr>
          <a:xfrm>
            <a:off x="2323146" y="2586789"/>
            <a:ext cx="142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Browser /</a:t>
            </a:r>
          </a:p>
          <a:p>
            <a:pPr algn="ctr"/>
            <a:r>
              <a:rPr lang="en-US" sz="1100" dirty="0"/>
              <a:t>Mobile application</a:t>
            </a:r>
            <a:endParaRPr lang="en-SG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3D34AA-CE4A-97AD-C9A6-20A728DB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83" y="3098030"/>
            <a:ext cx="955455" cy="5534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9AA7C6-EF90-5CE1-D929-114E8B465119}"/>
              </a:ext>
            </a:extLst>
          </p:cNvPr>
          <p:cNvSpPr txBox="1"/>
          <p:nvPr/>
        </p:nvSpPr>
        <p:spPr>
          <a:xfrm>
            <a:off x="5402937" y="2662485"/>
            <a:ext cx="6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Kafka</a:t>
            </a:r>
            <a:endParaRPr lang="en-SG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47A0A-8C29-814C-109E-2B99EC0B2AF0}"/>
              </a:ext>
            </a:extLst>
          </p:cNvPr>
          <p:cNvSpPr txBox="1"/>
          <p:nvPr/>
        </p:nvSpPr>
        <p:spPr>
          <a:xfrm>
            <a:off x="4209588" y="2573322"/>
            <a:ext cx="647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Web App</a:t>
            </a:r>
            <a:endParaRPr lang="en-SG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D88210-2C68-FACC-4087-64AFEB3E0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73" y="3052060"/>
            <a:ext cx="647791" cy="6592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45A327-73D0-2A6A-967E-CCC99EC88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841" y="3098030"/>
            <a:ext cx="666843" cy="5811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911C93-42FA-FB1D-1E86-552E862AC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647" y="3044817"/>
            <a:ext cx="771633" cy="6668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A74272-578C-6A35-595A-EC1C83C1DBDC}"/>
              </a:ext>
            </a:extLst>
          </p:cNvPr>
          <p:cNvSpPr txBox="1"/>
          <p:nvPr/>
        </p:nvSpPr>
        <p:spPr>
          <a:xfrm>
            <a:off x="6283277" y="2479587"/>
            <a:ext cx="1248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</a:t>
            </a:r>
          </a:p>
          <a:p>
            <a:pPr algn="ctr"/>
            <a:r>
              <a:rPr lang="en-US" sz="1100" dirty="0"/>
              <a:t>Data lake storage Gen2</a:t>
            </a:r>
            <a:endParaRPr lang="en-SG" sz="11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30EB84F-58C3-4FB9-07AF-FAA5A11D2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672" y="4687800"/>
            <a:ext cx="543001" cy="4763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EB6767-B6D8-41C2-5CC4-FB94CCF2241F}"/>
              </a:ext>
            </a:extLst>
          </p:cNvPr>
          <p:cNvSpPr txBox="1"/>
          <p:nvPr/>
        </p:nvSpPr>
        <p:spPr>
          <a:xfrm>
            <a:off x="4079268" y="5296511"/>
            <a:ext cx="142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</a:t>
            </a:r>
          </a:p>
          <a:p>
            <a:pPr algn="ctr"/>
            <a:r>
              <a:rPr lang="en-US" sz="1100" dirty="0"/>
              <a:t>Active directory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973E9F0-E18F-CD8C-339A-2F7F2DD6C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2305" y="4684944"/>
            <a:ext cx="771633" cy="7341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325868C-87C8-63DF-1854-780A99D1442E}"/>
              </a:ext>
            </a:extLst>
          </p:cNvPr>
          <p:cNvSpPr txBox="1"/>
          <p:nvPr/>
        </p:nvSpPr>
        <p:spPr>
          <a:xfrm>
            <a:off x="10073654" y="5482777"/>
            <a:ext cx="928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Synapse</a:t>
            </a:r>
            <a:endParaRPr lang="en-SG" sz="1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F9950F-39CE-C211-E07D-ECCF45C760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5812" y="2993709"/>
            <a:ext cx="647790" cy="7621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E54544D-B8D3-CDC2-8D37-7ECE4146C1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4970" y="4634490"/>
            <a:ext cx="847164" cy="8169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F00724E-C2D9-3F96-A795-901F6B15D5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0294" y="3079751"/>
            <a:ext cx="655656" cy="56013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506D275-3738-5946-DB8F-6289E228B2AE}"/>
              </a:ext>
            </a:extLst>
          </p:cNvPr>
          <p:cNvSpPr txBox="1"/>
          <p:nvPr/>
        </p:nvSpPr>
        <p:spPr>
          <a:xfrm>
            <a:off x="10152305" y="2752016"/>
            <a:ext cx="863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Databricks</a:t>
            </a:r>
            <a:endParaRPr lang="en-SG" sz="11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F515C64-D97F-7349-0BF3-1A69F2B1D3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2586" y="3599781"/>
            <a:ext cx="647792" cy="33167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A1ABE0-D5BA-A005-F137-7BB1078347C1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42263" y="2373674"/>
            <a:ext cx="1" cy="7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C6EEF08-04E9-B2B9-F6BA-54B2F067638D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1775684" y="3374762"/>
            <a:ext cx="883999" cy="1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3164ED-588F-4E28-8FAE-8A8350597877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3615138" y="3374762"/>
            <a:ext cx="680935" cy="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6B029C-09A3-BFD6-83AC-02141B79B994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4943864" y="3374762"/>
            <a:ext cx="451948" cy="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63FCD1-CFD6-15E1-3543-CA3552E051E4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6043602" y="3374762"/>
            <a:ext cx="462045" cy="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821499-A346-2494-2D59-D37C4C48165D}"/>
              </a:ext>
            </a:extLst>
          </p:cNvPr>
          <p:cNvCxnSpPr>
            <a:cxnSpLocks/>
            <a:stCxn id="32" idx="1"/>
            <a:endCxn id="40" idx="3"/>
          </p:cNvCxnSpPr>
          <p:nvPr/>
        </p:nvCxnSpPr>
        <p:spPr>
          <a:xfrm flipH="1" flipV="1">
            <a:off x="8012134" y="5042944"/>
            <a:ext cx="2140171" cy="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D0E7E-EDD3-9DC2-D300-B5363F1D7838}"/>
              </a:ext>
            </a:extLst>
          </p:cNvPr>
          <p:cNvSpPr txBox="1"/>
          <p:nvPr/>
        </p:nvSpPr>
        <p:spPr>
          <a:xfrm>
            <a:off x="7124085" y="5521746"/>
            <a:ext cx="928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PowerBI Dashboard</a:t>
            </a:r>
            <a:endParaRPr lang="en-SG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54766BC-A2E9-235B-37E7-9D28F558B3C0}"/>
              </a:ext>
            </a:extLst>
          </p:cNvPr>
          <p:cNvCxnSpPr>
            <a:stCxn id="13" idx="2"/>
            <a:endCxn id="29" idx="1"/>
          </p:cNvCxnSpPr>
          <p:nvPr/>
        </p:nvCxnSpPr>
        <p:spPr>
          <a:xfrm rot="16200000" flipH="1">
            <a:off x="3174309" y="3614595"/>
            <a:ext cx="1274464" cy="13482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BD56496-B964-D05C-45F1-C75AE50F4E6C}"/>
              </a:ext>
            </a:extLst>
          </p:cNvPr>
          <p:cNvSpPr/>
          <p:nvPr/>
        </p:nvSpPr>
        <p:spPr>
          <a:xfrm>
            <a:off x="4079268" y="1690342"/>
            <a:ext cx="7355168" cy="448221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604B840-952C-DD33-AE32-FE4F56736C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63902" y="3053716"/>
            <a:ext cx="655656" cy="62585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BDF6FDB-50B5-4BD3-E2A3-CCCDA17B2B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65704" y="3111341"/>
            <a:ext cx="530180" cy="505231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6FBE6A8-8A62-17CB-25C2-E5CAE56CC116}"/>
              </a:ext>
            </a:extLst>
          </p:cNvPr>
          <p:cNvCxnSpPr>
            <a:stCxn id="26" idx="3"/>
            <a:endCxn id="124" idx="1"/>
          </p:cNvCxnSpPr>
          <p:nvPr/>
        </p:nvCxnSpPr>
        <p:spPr>
          <a:xfrm flipV="1">
            <a:off x="7277280" y="3366643"/>
            <a:ext cx="586622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69821A6-D3A0-C5D9-8DE1-C894DB3D6722}"/>
              </a:ext>
            </a:extLst>
          </p:cNvPr>
          <p:cNvCxnSpPr>
            <a:cxnSpLocks/>
            <a:stCxn id="124" idx="3"/>
            <a:endCxn id="134" idx="1"/>
          </p:cNvCxnSpPr>
          <p:nvPr/>
        </p:nvCxnSpPr>
        <p:spPr>
          <a:xfrm flipV="1">
            <a:off x="8519558" y="3363957"/>
            <a:ext cx="646146" cy="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7E05AF8-8E91-9104-352D-B5959792B607}"/>
              </a:ext>
            </a:extLst>
          </p:cNvPr>
          <p:cNvCxnSpPr>
            <a:cxnSpLocks/>
            <a:stCxn id="134" idx="3"/>
            <a:endCxn id="47" idx="1"/>
          </p:cNvCxnSpPr>
          <p:nvPr/>
        </p:nvCxnSpPr>
        <p:spPr>
          <a:xfrm flipV="1">
            <a:off x="9695884" y="3359816"/>
            <a:ext cx="514410" cy="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C7CA7DF-16FC-09FC-E907-4C88BA0274A8}"/>
              </a:ext>
            </a:extLst>
          </p:cNvPr>
          <p:cNvCxnSpPr>
            <a:cxnSpLocks/>
            <a:stCxn id="47" idx="2"/>
            <a:endCxn id="32" idx="0"/>
          </p:cNvCxnSpPr>
          <p:nvPr/>
        </p:nvCxnSpPr>
        <p:spPr>
          <a:xfrm>
            <a:off x="10538122" y="3639881"/>
            <a:ext cx="0" cy="104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B78E3D3-A51B-686F-2FE8-85C5F740F5D0}"/>
              </a:ext>
            </a:extLst>
          </p:cNvPr>
          <p:cNvSpPr txBox="1"/>
          <p:nvPr/>
        </p:nvSpPr>
        <p:spPr>
          <a:xfrm>
            <a:off x="9005753" y="2735341"/>
            <a:ext cx="863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Functions</a:t>
            </a:r>
            <a:endParaRPr lang="en-SG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D1ED5C-FD69-010B-056C-E5ADEF61C576}"/>
              </a:ext>
            </a:extLst>
          </p:cNvPr>
          <p:cNvSpPr txBox="1"/>
          <p:nvPr/>
        </p:nvSpPr>
        <p:spPr>
          <a:xfrm>
            <a:off x="7834811" y="2646974"/>
            <a:ext cx="863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trigger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68026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F77-A15D-CC5D-8C2C-241716E5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4009008" cy="797850"/>
          </a:xfrm>
        </p:spPr>
        <p:txBody>
          <a:bodyPr/>
          <a:lstStyle/>
          <a:p>
            <a:r>
              <a:rPr lang="en-US" sz="2400" b="1" dirty="0"/>
              <a:t>Image processing with Azure</a:t>
            </a:r>
            <a:endParaRPr lang="en-SG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6976-EDE2-273D-9495-FEE84EE5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712463"/>
          </a:xfrm>
        </p:spPr>
        <p:txBody>
          <a:bodyPr>
            <a:normAutofit/>
          </a:bodyPr>
          <a:lstStyle/>
          <a:p>
            <a:r>
              <a:rPr lang="en-US" sz="1800" dirty="0"/>
              <a:t>We use azure cloud services to process and store the image and image classifications information</a:t>
            </a:r>
          </a:p>
          <a:p>
            <a:r>
              <a:rPr lang="en-US" sz="1800" dirty="0"/>
              <a:t>When user connect to the web application, they are authenticated through azure active directory</a:t>
            </a:r>
          </a:p>
          <a:p>
            <a:r>
              <a:rPr lang="en-US" sz="1800" dirty="0"/>
              <a:t>Upon successful login, uses can upload the image to web application</a:t>
            </a:r>
          </a:p>
          <a:p>
            <a:r>
              <a:rPr lang="en-US" sz="1800" dirty="0"/>
              <a:t>Once the image uploaded, </a:t>
            </a:r>
            <a:r>
              <a:rPr lang="en-US" sz="1800" dirty="0" err="1"/>
              <a:t>kafka</a:t>
            </a:r>
            <a:r>
              <a:rPr lang="en-US" sz="1800" dirty="0"/>
              <a:t> streaming web application streams the image and stores into azure data lake storage. Azure data lake storage used as both data archival(7 days) and data processing</a:t>
            </a:r>
          </a:p>
          <a:p>
            <a:r>
              <a:rPr lang="en-US" sz="1800" dirty="0"/>
              <a:t>Once image written to azure data lake storage, event hub will automatically trigger an event with azure storage information</a:t>
            </a:r>
          </a:p>
          <a:p>
            <a:r>
              <a:rPr lang="en-US" sz="1800" dirty="0"/>
              <a:t>Upon receiving an event, azure function will be automatically called(input would be azure storage information)</a:t>
            </a:r>
          </a:p>
          <a:p>
            <a:r>
              <a:rPr lang="en-US" sz="1800" dirty="0"/>
              <a:t>Azure function will trigger the application that was developed for image classification and deployed into </a:t>
            </a:r>
            <a:r>
              <a:rPr lang="en-US" sz="1800" dirty="0" err="1"/>
              <a:t>databricks</a:t>
            </a:r>
            <a:r>
              <a:rPr lang="en-US" sz="1800" dirty="0"/>
              <a:t> to process the images through spark</a:t>
            </a:r>
          </a:p>
          <a:p>
            <a:r>
              <a:rPr lang="en-US" sz="1800" dirty="0"/>
              <a:t>Once image processed by the image processor, image characteristics stored into azure synapse.</a:t>
            </a:r>
          </a:p>
          <a:p>
            <a:r>
              <a:rPr lang="en-US" sz="1800" dirty="0"/>
              <a:t>PowerBI to connect to azure synapse for creating dashboard based on the requirement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898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F34E-A3D9-050F-D881-2922D9FF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Assumptions</a:t>
            </a:r>
            <a:endParaRPr lang="en-SG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3EE9-F993-2481-76E4-9E215C45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1157272"/>
          </a:xfrm>
        </p:spPr>
        <p:txBody>
          <a:bodyPr/>
          <a:lstStyle/>
          <a:p>
            <a:r>
              <a:rPr lang="en-US" sz="1800" dirty="0"/>
              <a:t>Kafka web application receives input through REST API/Web socket from web application where user uploads image</a:t>
            </a:r>
          </a:p>
          <a:p>
            <a:r>
              <a:rPr lang="en-US" sz="1800" dirty="0"/>
              <a:t>Image processing application developed in python/</a:t>
            </a:r>
            <a:r>
              <a:rPr lang="en-US" sz="1800" dirty="0" err="1"/>
              <a:t>scala</a:t>
            </a:r>
            <a:r>
              <a:rPr lang="en-US" sz="1800" dirty="0"/>
              <a:t>/java to deploy in Spark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9501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2193-55EB-1F23-8AF9-DD276099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52565" cy="682440"/>
          </a:xfrm>
        </p:spPr>
        <p:txBody>
          <a:bodyPr/>
          <a:lstStyle/>
          <a:p>
            <a:r>
              <a:rPr lang="en-US" sz="2400" b="1" dirty="0"/>
              <a:t>Pros and Cons</a:t>
            </a:r>
            <a:endParaRPr lang="en-SG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D38D-9C60-3026-DDB8-84266200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Images processed with fault tolerant cloud services.</a:t>
            </a:r>
          </a:p>
          <a:p>
            <a:pPr lvl="1"/>
            <a:r>
              <a:rPr lang="en-US" dirty="0"/>
              <a:t>Images processed with modern data architecture and latest tools and technologies</a:t>
            </a:r>
          </a:p>
          <a:p>
            <a:pPr lvl="1"/>
            <a:r>
              <a:rPr lang="en-US" dirty="0"/>
              <a:t>Provides integrated capability of both real-time data processing and analytics</a:t>
            </a:r>
          </a:p>
          <a:p>
            <a:pPr lvl="1"/>
            <a:r>
              <a:rPr lang="en-US" dirty="0"/>
              <a:t>Secured access to the application</a:t>
            </a:r>
          </a:p>
          <a:p>
            <a:pPr lvl="1"/>
            <a:r>
              <a:rPr lang="en-US" dirty="0"/>
              <a:t>End to end automation of services</a:t>
            </a:r>
          </a:p>
          <a:p>
            <a:pPr lvl="1"/>
            <a:r>
              <a:rPr lang="en-US" dirty="0"/>
              <a:t>If any issue with downstream will not disrupt the frontend application </a:t>
            </a:r>
          </a:p>
          <a:p>
            <a:pPr lvl="1"/>
            <a:r>
              <a:rPr lang="en-US" dirty="0"/>
              <a:t>Distributed data processing</a:t>
            </a:r>
          </a:p>
          <a:p>
            <a:pPr lvl="1"/>
            <a:r>
              <a:rPr lang="en-US" dirty="0"/>
              <a:t>No additional infrastructure maintenance cost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Minor changes to existing application to deploy into cloud. (</a:t>
            </a:r>
            <a:r>
              <a:rPr lang="en-US" dirty="0" err="1"/>
              <a:t>kafka</a:t>
            </a:r>
            <a:r>
              <a:rPr lang="en-US" dirty="0"/>
              <a:t> sink to azure data lake storage and deploy image processing application in </a:t>
            </a:r>
            <a:r>
              <a:rPr lang="en-US" dirty="0" err="1"/>
              <a:t>databricks</a:t>
            </a:r>
            <a:r>
              <a:rPr lang="en-US" dirty="0"/>
              <a:t> with spark).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694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331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 processing in Cloud</vt:lpstr>
      <vt:lpstr>Image processing with Azure</vt:lpstr>
      <vt:lpstr>Image processing with Azure</vt:lpstr>
      <vt:lpstr>Assumptions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Vijayakumar Sekar</dc:creator>
  <cp:lastModifiedBy>Vijayakumar Sekar</cp:lastModifiedBy>
  <cp:revision>6</cp:revision>
  <dcterms:created xsi:type="dcterms:W3CDTF">2022-06-19T01:44:54Z</dcterms:created>
  <dcterms:modified xsi:type="dcterms:W3CDTF">2022-06-19T04:45:05Z</dcterms:modified>
</cp:coreProperties>
</file>