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8" r:id="rId3"/>
    <p:sldId id="263" r:id="rId4"/>
    <p:sldId id="259" r:id="rId5"/>
    <p:sldId id="260" r:id="rId6"/>
    <p:sldId id="261" r:id="rId7"/>
    <p:sldId id="264" r:id="rId8"/>
    <p:sldId id="265" r:id="rId9"/>
    <p:sldId id="270"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94624" autoAdjust="0"/>
  </p:normalViewPr>
  <p:slideViewPr>
    <p:cSldViewPr>
      <p:cViewPr varScale="1">
        <p:scale>
          <a:sx n="69" d="100"/>
          <a:sy n="69" d="100"/>
        </p:scale>
        <p:origin x="-140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3615A9-6F6C-467A-90E3-5CBA0F2B7331}" type="datetimeFigureOut">
              <a:rPr lang="en-US"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D3F81F-4ACC-47DF-BB92-7BE28220FEED}"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F5EF7FFB-C792-4901-B6BC-FB6283E053AB}" type="datetimeFigureOut">
              <a:rPr lang="en-US" smtClean="0"/>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DDC9502-FF3D-4948-9C33-B41662272BD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EF7FFB-C792-4901-B6BC-FB6283E053AB}"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DC9502-FF3D-4948-9C33-B41662272BDE}"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EF7FFB-C792-4901-B6BC-FB6283E053AB}"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DC9502-FF3D-4948-9C33-B41662272BDE}"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F5EF7FFB-C792-4901-B6BC-FB6283E053AB}" type="datetimeFigureOut">
              <a:rPr lang="en-US" smtClean="0"/>
            </a:fld>
            <a:endParaRPr lang="en-IN"/>
          </a:p>
        </p:txBody>
      </p:sp>
      <p:sp>
        <p:nvSpPr>
          <p:cNvPr id="9" name="Slide Number Placeholder 8"/>
          <p:cNvSpPr>
            <a:spLocks noGrp="1"/>
          </p:cNvSpPr>
          <p:nvPr>
            <p:ph type="sldNum" sz="quarter" idx="15"/>
          </p:nvPr>
        </p:nvSpPr>
        <p:spPr/>
        <p:txBody>
          <a:bodyPr rtlCol="0"/>
          <a:lstStyle/>
          <a:p>
            <a:fld id="{0DDC9502-FF3D-4948-9C33-B41662272BDE}" type="slidenum">
              <a:rPr lang="en-IN" smtClean="0"/>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bwMode="auto">
          <a:xfrm rot="5400000">
            <a:off x="7763256" y="1170432"/>
            <a:ext cx="2286000" cy="381000"/>
          </a:xfrm>
        </p:spPr>
        <p:txBody>
          <a:bodyPr/>
          <a:lstStyle/>
          <a:p>
            <a:fld id="{F5EF7FFB-C792-4901-B6BC-FB6283E053AB}" type="datetimeFigureOut">
              <a:rPr lang="en-US" smtClean="0"/>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DDC9502-FF3D-4948-9C33-B41662272BDE}" type="slidenum">
              <a:rPr lang="en-IN" smtClean="0"/>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5EF7FFB-C792-4901-B6BC-FB6283E053AB}" type="datetimeFigureOut">
              <a:rPr lang="en-US"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DC9502-FF3D-4948-9C33-B41662272BDE}" type="slidenum">
              <a:rPr lang="en-IN" smtClean="0"/>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5EF7FFB-C792-4901-B6BC-FB6283E053AB}" type="datetimeFigureOut">
              <a:rPr lang="en-US"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DC9502-FF3D-4948-9C33-B41662272BDE}" type="slidenum">
              <a:rPr lang="en-IN" smtClean="0"/>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F5EF7FFB-C792-4901-B6BC-FB6283E053AB}" type="datetimeFigureOut">
              <a:rPr lang="en-US" smtClean="0"/>
            </a:fld>
            <a:endParaRPr lang="en-IN"/>
          </a:p>
        </p:txBody>
      </p:sp>
      <p:sp>
        <p:nvSpPr>
          <p:cNvPr id="7" name="Slide Number Placeholder 6"/>
          <p:cNvSpPr>
            <a:spLocks noGrp="1"/>
          </p:cNvSpPr>
          <p:nvPr>
            <p:ph type="sldNum" sz="quarter" idx="11"/>
          </p:nvPr>
        </p:nvSpPr>
        <p:spPr/>
        <p:txBody>
          <a:bodyPr rtlCol="0"/>
          <a:lstStyle/>
          <a:p>
            <a:fld id="{0DDC9502-FF3D-4948-9C33-B41662272BDE}" type="slidenum">
              <a:rPr lang="en-IN" smtClean="0"/>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EF7FFB-C792-4901-B6BC-FB6283E053AB}" type="datetimeFigureOut">
              <a:rPr lang="en-US"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DC9502-FF3D-4948-9C33-B41662272BDE}"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F5EF7FFB-C792-4901-B6BC-FB6283E053AB}" type="datetimeFigureOut">
              <a:rPr lang="en-US" smtClean="0"/>
            </a:fld>
            <a:endParaRPr lang="en-IN"/>
          </a:p>
        </p:txBody>
      </p:sp>
      <p:sp>
        <p:nvSpPr>
          <p:cNvPr id="22" name="Slide Number Placeholder 21"/>
          <p:cNvSpPr>
            <a:spLocks noGrp="1"/>
          </p:cNvSpPr>
          <p:nvPr>
            <p:ph type="sldNum" sz="quarter" idx="15"/>
          </p:nvPr>
        </p:nvSpPr>
        <p:spPr/>
        <p:txBody>
          <a:bodyPr rtlCol="0"/>
          <a:lstStyle/>
          <a:p>
            <a:fld id="{0DDC9502-FF3D-4948-9C33-B41662272BDE}" type="slidenum">
              <a:rPr lang="en-IN" smtClean="0"/>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5EF7FFB-C792-4901-B6BC-FB6283E053AB}" type="datetimeFigureOut">
              <a:rPr lang="en-US" smtClean="0"/>
            </a:fld>
            <a:endParaRPr lang="en-IN"/>
          </a:p>
        </p:txBody>
      </p:sp>
      <p:sp>
        <p:nvSpPr>
          <p:cNvPr id="18" name="Slide Number Placeholder 17"/>
          <p:cNvSpPr>
            <a:spLocks noGrp="1"/>
          </p:cNvSpPr>
          <p:nvPr>
            <p:ph type="sldNum" sz="quarter" idx="11"/>
          </p:nvPr>
        </p:nvSpPr>
        <p:spPr/>
        <p:txBody>
          <a:bodyPr rtlCol="0"/>
          <a:lstStyle/>
          <a:p>
            <a:fld id="{0DDC9502-FF3D-4948-9C33-B41662272BDE}" type="slidenum">
              <a:rPr lang="en-IN" smtClean="0"/>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5EF7FFB-C792-4901-B6BC-FB6283E053AB}" type="datetimeFigureOut">
              <a:rPr lang="en-US" smtClean="0"/>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DDC9502-FF3D-4948-9C33-B41662272BDE}"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86182" y="357166"/>
            <a:ext cx="2525051" cy="461665"/>
          </a:xfrm>
          <a:prstGeom prst="rect">
            <a:avLst/>
          </a:prstGeom>
          <a:noFill/>
        </p:spPr>
        <p:txBody>
          <a:bodyPr wrap="none" lIns="91440" tIns="45720" rIns="91440" bIns="45720">
            <a:spAutoFit/>
          </a:bodyPr>
          <a:lstStyle/>
          <a:p>
            <a:pPr algn="ctr"/>
            <a:r>
              <a:rPr lang="en-US" sz="2400" b="0" cap="none" spc="0" dirty="0" smtClean="0">
                <a:ln w="18415" cmpd="sng">
                  <a:solidFill>
                    <a:schemeClr val="tx1">
                      <a:lumMod val="95000"/>
                      <a:lumOff val="5000"/>
                    </a:schemeClr>
                  </a:solidFill>
                  <a:prstDash val="solid"/>
                </a:ln>
                <a:solidFill>
                  <a:schemeClr val="tx1">
                    <a:lumMod val="95000"/>
                    <a:lumOff val="5000"/>
                  </a:schemeClr>
                </a:solidFill>
                <a:effectLst>
                  <a:outerShdw blurRad="63500" dir="3600000" algn="tl" rotWithShape="0">
                    <a:srgbClr val="000000">
                      <a:alpha val="70000"/>
                    </a:srgbClr>
                  </a:outerShdw>
                </a:effectLst>
              </a:rPr>
              <a:t>Presentation On</a:t>
            </a:r>
            <a:endParaRPr lang="en-US" sz="2400" b="0" cap="none" spc="0" dirty="0">
              <a:ln w="18415" cmpd="sng">
                <a:solidFill>
                  <a:schemeClr val="tx1">
                    <a:lumMod val="95000"/>
                    <a:lumOff val="5000"/>
                  </a:schemeClr>
                </a:solidFill>
                <a:prstDash val="solid"/>
              </a:ln>
              <a:solidFill>
                <a:schemeClr val="tx1">
                  <a:lumMod val="95000"/>
                  <a:lumOff val="5000"/>
                </a:schemeClr>
              </a:solidFill>
              <a:effectLst>
                <a:outerShdw blurRad="63500" dir="3600000" algn="tl" rotWithShape="0">
                  <a:srgbClr val="000000">
                    <a:alpha val="70000"/>
                  </a:srgbClr>
                </a:outerShdw>
              </a:effectLst>
            </a:endParaRPr>
          </a:p>
        </p:txBody>
      </p:sp>
      <p:sp>
        <p:nvSpPr>
          <p:cNvPr id="7" name="Rectangle 6"/>
          <p:cNvSpPr/>
          <p:nvPr/>
        </p:nvSpPr>
        <p:spPr>
          <a:xfrm>
            <a:off x="2285984" y="1071546"/>
            <a:ext cx="5634877" cy="1200329"/>
          </a:xfrm>
          <a:prstGeom prst="rect">
            <a:avLst/>
          </a:prstGeom>
          <a:solidFill>
            <a:schemeClr val="bg1"/>
          </a:solidFill>
        </p:spPr>
        <p:txBody>
          <a:bodyPr wrap="none" lIns="91440" tIns="45720" rIns="91440" bIns="45720">
            <a:spAutoFit/>
          </a:bodyPr>
          <a:lstStyle/>
          <a:p>
            <a:pPr algn="ctr"/>
            <a:r>
              <a:rPr lang="en-US" sz="3600" b="1" dirty="0" smtClean="0">
                <a:ln w="19050">
                  <a:solidFill>
                    <a:srgbClr val="C00000"/>
                  </a:solidFill>
                  <a:prstDash val="solid"/>
                </a:ln>
                <a:solidFill>
                  <a:srgbClr val="C00000"/>
                </a:solidFill>
                <a:effectLst>
                  <a:outerShdw blurRad="50000" dist="50800" dir="7500000" algn="tl">
                    <a:srgbClr val="000000">
                      <a:shade val="5000"/>
                      <a:alpha val="35000"/>
                    </a:srgbClr>
                  </a:outerShdw>
                </a:effectLst>
              </a:rPr>
              <a:t>VIRTUAL ASSISTANT </a:t>
            </a:r>
            <a:endParaRPr lang="en-US" sz="3600" b="1" dirty="0" smtClean="0">
              <a:ln w="19050">
                <a:solidFill>
                  <a:srgbClr val="C00000"/>
                </a:solidFill>
                <a:prstDash val="solid"/>
              </a:ln>
              <a:solidFill>
                <a:srgbClr val="C00000"/>
              </a:solidFill>
              <a:effectLst>
                <a:outerShdw blurRad="50000" dist="50800" dir="7500000" algn="tl">
                  <a:srgbClr val="000000">
                    <a:shade val="5000"/>
                    <a:alpha val="35000"/>
                  </a:srgbClr>
                </a:outerShdw>
              </a:effectLst>
            </a:endParaRPr>
          </a:p>
          <a:p>
            <a:pPr algn="ctr"/>
            <a:r>
              <a:rPr lang="en-US" sz="3600" b="1" dirty="0" smtClean="0">
                <a:ln w="19050">
                  <a:solidFill>
                    <a:srgbClr val="C00000"/>
                  </a:solidFill>
                  <a:prstDash val="solid"/>
                </a:ln>
                <a:solidFill>
                  <a:srgbClr val="C00000"/>
                </a:solidFill>
                <a:effectLst>
                  <a:outerShdw blurRad="50000" dist="50800" dir="7500000" algn="tl">
                    <a:srgbClr val="000000">
                      <a:shade val="5000"/>
                      <a:alpha val="35000"/>
                    </a:srgbClr>
                  </a:outerShdw>
                </a:effectLst>
              </a:rPr>
              <a:t>IN PYTHON</a:t>
            </a:r>
            <a:endParaRPr lang="en-US" sz="3600" b="1" dirty="0">
              <a:ln w="19050">
                <a:solidFill>
                  <a:srgbClr val="C00000"/>
                </a:solidFill>
                <a:prstDash val="solid"/>
              </a:ln>
              <a:solidFill>
                <a:srgbClr val="C00000"/>
              </a:solidFill>
              <a:effectLst>
                <a:outerShdw blurRad="50000" dist="50800" dir="7500000" algn="tl">
                  <a:srgbClr val="000000">
                    <a:shade val="5000"/>
                    <a:alpha val="35000"/>
                  </a:srgbClr>
                </a:outerShdw>
              </a:effectLst>
            </a:endParaRPr>
          </a:p>
        </p:txBody>
      </p:sp>
      <p:sp>
        <p:nvSpPr>
          <p:cNvPr id="10" name="Rectangle 9"/>
          <p:cNvSpPr/>
          <p:nvPr/>
        </p:nvSpPr>
        <p:spPr>
          <a:xfrm>
            <a:off x="4286248" y="2786058"/>
            <a:ext cx="1741181" cy="369332"/>
          </a:xfrm>
          <a:prstGeom prst="rect">
            <a:avLst/>
          </a:prstGeom>
          <a:noFill/>
        </p:spPr>
        <p:txBody>
          <a:bodyPr wrap="none" lIns="91440" tIns="45720" rIns="91440" bIns="45720">
            <a:spAutoFit/>
          </a:bodyPr>
          <a:lstStyle/>
          <a:p>
            <a:pPr algn="ctr"/>
            <a:r>
              <a:rPr lang="en-US" b="0" cap="none" spc="0" dirty="0" smtClean="0">
                <a:ln w="18415" cmpd="sng">
                  <a:solidFill>
                    <a:schemeClr val="tx1">
                      <a:lumMod val="95000"/>
                      <a:lumOff val="5000"/>
                    </a:schemeClr>
                  </a:solidFill>
                  <a:prstDash val="solid"/>
                </a:ln>
                <a:solidFill>
                  <a:schemeClr val="tx1">
                    <a:lumMod val="95000"/>
                    <a:lumOff val="5000"/>
                  </a:schemeClr>
                </a:solidFill>
                <a:effectLst>
                  <a:outerShdw blurRad="63500" dir="3600000" algn="tl" rotWithShape="0">
                    <a:srgbClr val="000000">
                      <a:alpha val="70000"/>
                    </a:srgbClr>
                  </a:outerShdw>
                </a:effectLst>
              </a:rPr>
              <a:t>Presented By :</a:t>
            </a:r>
            <a:endParaRPr lang="en-US" b="0" cap="none" spc="0" dirty="0">
              <a:ln w="18415" cmpd="sng">
                <a:solidFill>
                  <a:schemeClr val="tx1">
                    <a:lumMod val="95000"/>
                    <a:lumOff val="5000"/>
                  </a:schemeClr>
                </a:solidFill>
                <a:prstDash val="solid"/>
              </a:ln>
              <a:solidFill>
                <a:schemeClr val="tx1">
                  <a:lumMod val="95000"/>
                  <a:lumOff val="5000"/>
                </a:schemeClr>
              </a:solidFill>
              <a:effectLst>
                <a:outerShdw blurRad="63500" dir="3600000" algn="tl" rotWithShape="0">
                  <a:srgbClr val="000000">
                    <a:alpha val="70000"/>
                  </a:srgbClr>
                </a:outerShdw>
              </a:effectLst>
            </a:endParaRPr>
          </a:p>
        </p:txBody>
      </p:sp>
      <p:sp>
        <p:nvSpPr>
          <p:cNvPr id="11" name="TextBox 10"/>
          <p:cNvSpPr txBox="1"/>
          <p:nvPr/>
        </p:nvSpPr>
        <p:spPr>
          <a:xfrm>
            <a:off x="2357422" y="3286124"/>
            <a:ext cx="6572296" cy="1477328"/>
          </a:xfrm>
          <a:prstGeom prst="rect">
            <a:avLst/>
          </a:prstGeom>
          <a:noFill/>
        </p:spPr>
        <p:txBody>
          <a:bodyPr wrap="square" rtlCol="0">
            <a:spAutoFit/>
          </a:bodyPr>
          <a:lstStyle/>
          <a:p>
            <a:r>
              <a:rPr lang="en-IN" b="1" dirty="0" smtClean="0"/>
              <a:t>Name</a:t>
            </a:r>
            <a:r>
              <a:rPr lang="en-IN" sz="1600" b="1" dirty="0" smtClean="0"/>
              <a:t>  </a:t>
            </a:r>
            <a:r>
              <a:rPr lang="en-IN" dirty="0" smtClean="0"/>
              <a:t>                                                               </a:t>
            </a:r>
            <a:r>
              <a:rPr lang="en-IN" b="1" dirty="0" smtClean="0"/>
              <a:t>Roll no</a:t>
            </a:r>
            <a:r>
              <a:rPr lang="en-IN" dirty="0" smtClean="0"/>
              <a:t>.</a:t>
            </a:r>
            <a:endParaRPr lang="en-IN" dirty="0" smtClean="0"/>
          </a:p>
          <a:p>
            <a:r>
              <a:rPr lang="en-IN" dirty="0" smtClean="0"/>
              <a:t>Mr. </a:t>
            </a:r>
            <a:r>
              <a:rPr lang="en-IN" dirty="0" err="1" smtClean="0"/>
              <a:t>Meghraj</a:t>
            </a:r>
            <a:r>
              <a:rPr lang="en-IN" dirty="0" smtClean="0"/>
              <a:t> </a:t>
            </a:r>
            <a:r>
              <a:rPr lang="en-IN" dirty="0" err="1" smtClean="0"/>
              <a:t>Fand</a:t>
            </a:r>
            <a:r>
              <a:rPr lang="en-IN" dirty="0" smtClean="0"/>
              <a:t>                                                313</a:t>
            </a:r>
            <a:endParaRPr lang="en-IN" dirty="0" smtClean="0"/>
          </a:p>
          <a:p>
            <a:r>
              <a:rPr lang="en-IN" dirty="0" smtClean="0"/>
              <a:t>Mr. </a:t>
            </a:r>
            <a:r>
              <a:rPr lang="en-IN" dirty="0" err="1" smtClean="0"/>
              <a:t>Vaibhav</a:t>
            </a:r>
            <a:r>
              <a:rPr lang="en-IN" dirty="0" smtClean="0"/>
              <a:t> Kale                                                 336</a:t>
            </a:r>
            <a:endParaRPr lang="en-IN" dirty="0" smtClean="0"/>
          </a:p>
          <a:p>
            <a:r>
              <a:rPr lang="en-IN" dirty="0" smtClean="0"/>
              <a:t>Mr. </a:t>
            </a:r>
            <a:r>
              <a:rPr lang="en-IN" dirty="0" err="1" smtClean="0"/>
              <a:t>Saurabh</a:t>
            </a:r>
            <a:r>
              <a:rPr lang="en-IN" dirty="0" smtClean="0"/>
              <a:t> </a:t>
            </a:r>
            <a:r>
              <a:rPr lang="en-IN" dirty="0" err="1" smtClean="0"/>
              <a:t>Pawar</a:t>
            </a:r>
            <a:r>
              <a:rPr lang="en-IN" dirty="0" smtClean="0"/>
              <a:t>                                             356</a:t>
            </a:r>
            <a:endParaRPr lang="en-IN" dirty="0" smtClean="0"/>
          </a:p>
          <a:p>
            <a:r>
              <a:rPr lang="en-IN" dirty="0" smtClean="0"/>
              <a:t>Mr. Vijay </a:t>
            </a:r>
            <a:r>
              <a:rPr lang="en-IN" dirty="0" err="1" smtClean="0"/>
              <a:t>Shete</a:t>
            </a:r>
            <a:r>
              <a:rPr lang="en-IN" dirty="0" smtClean="0"/>
              <a:t>                                                    368</a:t>
            </a:r>
            <a:endParaRPr lang="en-IN" dirty="0"/>
          </a:p>
        </p:txBody>
      </p:sp>
      <p:sp>
        <p:nvSpPr>
          <p:cNvPr id="13" name="Rectangle 12"/>
          <p:cNvSpPr/>
          <p:nvPr/>
        </p:nvSpPr>
        <p:spPr>
          <a:xfrm>
            <a:off x="3000364" y="6143644"/>
            <a:ext cx="4265912" cy="369332"/>
          </a:xfrm>
          <a:prstGeom prst="rect">
            <a:avLst/>
          </a:prstGeom>
          <a:noFill/>
        </p:spPr>
        <p:txBody>
          <a:bodyPr wrap="none" lIns="91440" tIns="45720" rIns="91440" bIns="45720">
            <a:spAutoFit/>
          </a:bodyPr>
          <a:lstStyle/>
          <a:p>
            <a:pPr algn="ctr"/>
            <a:r>
              <a:rPr lang="en-US" dirty="0" smtClean="0">
                <a:ln w="18415" cmpd="sng">
                  <a:solidFill>
                    <a:schemeClr val="tx1">
                      <a:lumMod val="95000"/>
                      <a:lumOff val="5000"/>
                    </a:schemeClr>
                  </a:solidFill>
                  <a:prstDash val="solid"/>
                </a:ln>
                <a:solidFill>
                  <a:schemeClr val="tx1">
                    <a:lumMod val="95000"/>
                    <a:lumOff val="5000"/>
                  </a:schemeClr>
                </a:solidFill>
                <a:effectLst>
                  <a:outerShdw blurRad="63500" dir="3600000" algn="tl" rotWithShape="0">
                    <a:srgbClr val="000000">
                      <a:alpha val="70000"/>
                    </a:srgbClr>
                  </a:outerShdw>
                </a:effectLst>
              </a:rPr>
              <a:t>Department of Computer Engineering</a:t>
            </a:r>
            <a:endParaRPr lang="en-US" b="0" cap="none" spc="0" dirty="0">
              <a:ln w="18415" cmpd="sng">
                <a:solidFill>
                  <a:schemeClr val="tx1">
                    <a:lumMod val="95000"/>
                    <a:lumOff val="5000"/>
                  </a:schemeClr>
                </a:solidFill>
                <a:prstDash val="solid"/>
              </a:ln>
              <a:solidFill>
                <a:schemeClr val="tx1">
                  <a:lumMod val="95000"/>
                  <a:lumOff val="5000"/>
                </a:schemeClr>
              </a:solidFill>
              <a:effectLst>
                <a:outerShdw blurRad="63500" dir="3600000" algn="tl" rotWithShape="0">
                  <a:srgbClr val="000000">
                    <a:alpha val="70000"/>
                  </a:srgbClr>
                </a:outerShdw>
              </a:effectLst>
            </a:endParaRPr>
          </a:p>
        </p:txBody>
      </p:sp>
      <p:sp>
        <p:nvSpPr>
          <p:cNvPr id="14" name="Rectangle 13"/>
          <p:cNvSpPr/>
          <p:nvPr/>
        </p:nvSpPr>
        <p:spPr>
          <a:xfrm>
            <a:off x="4500562" y="4857760"/>
            <a:ext cx="1313181" cy="369332"/>
          </a:xfrm>
          <a:prstGeom prst="rect">
            <a:avLst/>
          </a:prstGeom>
          <a:noFill/>
        </p:spPr>
        <p:txBody>
          <a:bodyPr wrap="none" lIns="91440" tIns="45720" rIns="91440" bIns="45720">
            <a:spAutoFit/>
          </a:bodyPr>
          <a:lstStyle/>
          <a:p>
            <a:pPr algn="ctr"/>
            <a:r>
              <a:rPr lang="en-US" dirty="0">
                <a:ln w="18415" cmpd="sng">
                  <a:solidFill>
                    <a:schemeClr val="tx1">
                      <a:lumMod val="95000"/>
                      <a:lumOff val="5000"/>
                    </a:schemeClr>
                  </a:solidFill>
                  <a:prstDash val="solid"/>
                </a:ln>
                <a:solidFill>
                  <a:schemeClr val="tx1">
                    <a:lumMod val="95000"/>
                    <a:lumOff val="5000"/>
                  </a:schemeClr>
                </a:solidFill>
                <a:effectLst>
                  <a:outerShdw blurRad="63500" dir="3600000" algn="tl" rotWithShape="0">
                    <a:srgbClr val="000000">
                      <a:alpha val="70000"/>
                    </a:srgbClr>
                  </a:outerShdw>
                </a:effectLst>
              </a:rPr>
              <a:t>G</a:t>
            </a:r>
            <a:r>
              <a:rPr lang="en-US" dirty="0" smtClean="0">
                <a:ln w="18415" cmpd="sng">
                  <a:solidFill>
                    <a:schemeClr val="tx1">
                      <a:lumMod val="95000"/>
                      <a:lumOff val="5000"/>
                    </a:schemeClr>
                  </a:solidFill>
                  <a:prstDash val="solid"/>
                </a:ln>
                <a:solidFill>
                  <a:schemeClr val="tx1">
                    <a:lumMod val="95000"/>
                    <a:lumOff val="5000"/>
                  </a:schemeClr>
                </a:solidFill>
                <a:effectLst>
                  <a:outerShdw blurRad="63500" dir="3600000" algn="tl" rotWithShape="0">
                    <a:srgbClr val="000000">
                      <a:alpha val="70000"/>
                    </a:srgbClr>
                  </a:outerShdw>
                </a:effectLst>
              </a:rPr>
              <a:t>uided By</a:t>
            </a:r>
            <a:endParaRPr lang="en-US" dirty="0" smtClean="0">
              <a:ln w="18415" cmpd="sng">
                <a:solidFill>
                  <a:schemeClr val="tx1">
                    <a:lumMod val="95000"/>
                    <a:lumOff val="5000"/>
                  </a:schemeClr>
                </a:solidFill>
                <a:prstDash val="solid"/>
              </a:ln>
              <a:solidFill>
                <a:schemeClr val="tx1">
                  <a:lumMod val="95000"/>
                  <a:lumOff val="5000"/>
                </a:schemeClr>
              </a:solidFill>
              <a:effectLst>
                <a:outerShdw blurRad="63500" dir="3600000" algn="tl" rotWithShape="0">
                  <a:srgbClr val="000000">
                    <a:alpha val="70000"/>
                  </a:srgbClr>
                </a:outerShdw>
              </a:effectLst>
            </a:endParaRPr>
          </a:p>
        </p:txBody>
      </p:sp>
      <p:sp>
        <p:nvSpPr>
          <p:cNvPr id="15" name="TextBox 14"/>
          <p:cNvSpPr txBox="1"/>
          <p:nvPr/>
        </p:nvSpPr>
        <p:spPr>
          <a:xfrm>
            <a:off x="3929058" y="5500702"/>
            <a:ext cx="2669320" cy="369332"/>
          </a:xfrm>
          <a:prstGeom prst="rect">
            <a:avLst/>
          </a:prstGeom>
          <a:noFill/>
        </p:spPr>
        <p:txBody>
          <a:bodyPr wrap="none" rtlCol="0">
            <a:spAutoFit/>
          </a:bodyPr>
          <a:lstStyle/>
          <a:p>
            <a:r>
              <a:rPr lang="en-IN" b="1" dirty="0" smtClean="0"/>
              <a:t>Prof S. N. </a:t>
            </a:r>
            <a:r>
              <a:rPr lang="en-IN" b="1" dirty="0" err="1" smtClean="0"/>
              <a:t>Nimbalkar</a:t>
            </a:r>
            <a:endParaRPr lang="en-IN"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457200" y="274638"/>
            <a:ext cx="7467600" cy="1143000"/>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IN" sz="4400" b="1" i="0" u="none" strike="noStrike" kern="1200" cap="small" spc="0" normalizeH="0" baseline="0" noProof="0" dirty="0" smtClean="0">
                <a:ln>
                  <a:noFill/>
                </a:ln>
                <a:solidFill>
                  <a:schemeClr val="tx2"/>
                </a:solidFill>
                <a:effectLst/>
                <a:uLnTx/>
                <a:uFillTx/>
                <a:latin typeface="+mj-lt"/>
                <a:ea typeface="+mj-ea"/>
                <a:cs typeface="+mj-cs"/>
              </a:rPr>
              <a:t>Conclusion:</a:t>
            </a:r>
            <a:endParaRPr kumimoji="0" lang="en-IN" sz="4400" b="1" i="0" u="none" strike="noStrike" kern="1200" cap="small" spc="0" normalizeH="0" baseline="0" noProof="0" dirty="0">
              <a:ln>
                <a:noFill/>
              </a:ln>
              <a:solidFill>
                <a:schemeClr val="tx2"/>
              </a:solidFill>
              <a:effectLst/>
              <a:uLnTx/>
              <a:uFillTx/>
              <a:latin typeface="+mj-lt"/>
              <a:ea typeface="+mj-ea"/>
              <a:cs typeface="+mj-cs"/>
            </a:endParaRPr>
          </a:p>
        </p:txBody>
      </p:sp>
      <p:sp>
        <p:nvSpPr>
          <p:cNvPr id="3" name="TextBox 2"/>
          <p:cNvSpPr txBox="1"/>
          <p:nvPr/>
        </p:nvSpPr>
        <p:spPr>
          <a:xfrm>
            <a:off x="500034" y="1571612"/>
            <a:ext cx="8072494" cy="4401205"/>
          </a:xfrm>
          <a:prstGeom prst="rect">
            <a:avLst/>
          </a:prstGeom>
          <a:noFill/>
        </p:spPr>
        <p:txBody>
          <a:bodyPr wrap="square" rtlCol="0">
            <a:spAutoFit/>
          </a:bodyPr>
          <a:lstStyle/>
          <a:p>
            <a:r>
              <a:rPr lang="en-IN" sz="2800" dirty="0"/>
              <a:t>Through this voice assistant, we have automated various services using a single </a:t>
            </a:r>
            <a:endParaRPr lang="en-IN" sz="2800" dirty="0" smtClean="0"/>
          </a:p>
          <a:p>
            <a:r>
              <a:rPr lang="en-IN" sz="2800" dirty="0"/>
              <a:t>line command. It eases most of the tasks of the user like searching the web, </a:t>
            </a:r>
            <a:endParaRPr lang="en-IN" sz="2800" dirty="0" smtClean="0"/>
          </a:p>
          <a:p>
            <a:r>
              <a:rPr lang="en-IN" sz="2800" dirty="0"/>
              <a:t>retrieving weather forecast details, vocabulary help and medical related queries. </a:t>
            </a:r>
            <a:endParaRPr lang="en-IN" sz="2800" dirty="0" smtClean="0"/>
          </a:p>
          <a:p>
            <a:r>
              <a:rPr lang="en-IN" sz="2800" dirty="0"/>
              <a:t>We aim to make this project a complete server assistant and make it smart </a:t>
            </a:r>
            <a:endParaRPr lang="en-IN" sz="2800" dirty="0" smtClean="0"/>
          </a:p>
          <a:p>
            <a:r>
              <a:rPr lang="en-IN" sz="2800" dirty="0"/>
              <a:t>enough to act as a replacement for a general server administration.</a:t>
            </a:r>
            <a:endParaRPr lang="en-IN" sz="28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457200" y="274638"/>
            <a:ext cx="7467600" cy="1143000"/>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IN" sz="4400" b="0" i="0" u="none" strike="noStrike" kern="1200" cap="small" spc="0" normalizeH="0" baseline="0" noProof="0" dirty="0" smtClean="0">
                <a:ln>
                  <a:noFill/>
                </a:ln>
                <a:solidFill>
                  <a:schemeClr val="tx2"/>
                </a:solidFill>
                <a:effectLst/>
                <a:uLnTx/>
                <a:uFillTx/>
                <a:latin typeface="+mj-lt"/>
                <a:ea typeface="+mj-ea"/>
                <a:cs typeface="+mj-cs"/>
              </a:rPr>
              <a:t>References  :</a:t>
            </a:r>
            <a:endParaRPr kumimoji="0" lang="en-IN" sz="4400" b="0" i="0" u="none" strike="noStrike" kern="1200" cap="small" spc="0" normalizeH="0" baseline="0" noProof="0" dirty="0">
              <a:ln>
                <a:noFill/>
              </a:ln>
              <a:solidFill>
                <a:schemeClr val="tx2"/>
              </a:solidFill>
              <a:effectLst/>
              <a:uLnTx/>
              <a:uFillTx/>
              <a:latin typeface="+mj-lt"/>
              <a:ea typeface="+mj-ea"/>
              <a:cs typeface="+mj-cs"/>
            </a:endParaRPr>
          </a:p>
        </p:txBody>
      </p:sp>
      <p:sp>
        <p:nvSpPr>
          <p:cNvPr id="4" name="TextBox 3"/>
          <p:cNvSpPr txBox="1"/>
          <p:nvPr/>
        </p:nvSpPr>
        <p:spPr>
          <a:xfrm>
            <a:off x="357158" y="1142984"/>
            <a:ext cx="8215370" cy="3693319"/>
          </a:xfrm>
          <a:prstGeom prst="rect">
            <a:avLst/>
          </a:prstGeom>
          <a:noFill/>
        </p:spPr>
        <p:txBody>
          <a:bodyPr wrap="square" rtlCol="0">
            <a:spAutoFit/>
          </a:bodyPr>
          <a:lstStyle/>
          <a:p>
            <a:r>
              <a:rPr lang="en-IN" dirty="0" smtClean="0"/>
              <a:t>[1] </a:t>
            </a:r>
            <a:r>
              <a:rPr lang="en-IN" dirty="0" err="1" smtClean="0"/>
              <a:t>Yash</a:t>
            </a:r>
            <a:r>
              <a:rPr lang="en-IN" dirty="0" smtClean="0"/>
              <a:t> </a:t>
            </a:r>
            <a:r>
              <a:rPr lang="en-IN" dirty="0" err="1" smtClean="0"/>
              <a:t>Mittal</a:t>
            </a:r>
            <a:r>
              <a:rPr lang="en-IN" dirty="0" smtClean="0"/>
              <a:t>, </a:t>
            </a:r>
            <a:r>
              <a:rPr lang="en-IN" dirty="0" err="1" smtClean="0"/>
              <a:t>Pradhi</a:t>
            </a:r>
            <a:r>
              <a:rPr lang="en-IN" dirty="0" smtClean="0"/>
              <a:t> </a:t>
            </a:r>
            <a:r>
              <a:rPr lang="en-IN" dirty="0" err="1" smtClean="0"/>
              <a:t>Toshniwal</a:t>
            </a:r>
            <a:r>
              <a:rPr lang="en-IN" dirty="0" smtClean="0"/>
              <a:t> “A voice-controlled multifunctional </a:t>
            </a:r>
            <a:endParaRPr lang="en-IN" dirty="0" smtClean="0"/>
          </a:p>
          <a:p>
            <a:r>
              <a:rPr lang="en-IN" dirty="0"/>
              <a:t> </a:t>
            </a:r>
            <a:r>
              <a:rPr lang="en-IN" dirty="0" smtClean="0"/>
              <a:t>     Smart Home Automation System”, 2015 India Conference (INDICON), </a:t>
            </a:r>
            <a:endParaRPr lang="en-IN" dirty="0" smtClean="0"/>
          </a:p>
          <a:p>
            <a:r>
              <a:rPr lang="en-IN" dirty="0"/>
              <a:t> </a:t>
            </a:r>
            <a:r>
              <a:rPr lang="en-IN" dirty="0" smtClean="0"/>
              <a:t>     IEEE. </a:t>
            </a:r>
            <a:endParaRPr lang="en-IN" dirty="0" smtClean="0"/>
          </a:p>
          <a:p>
            <a:r>
              <a:rPr lang="en-IN" dirty="0" smtClean="0"/>
              <a:t>[2] </a:t>
            </a:r>
            <a:r>
              <a:rPr lang="en-IN" dirty="0" err="1" smtClean="0"/>
              <a:t>Prerna</a:t>
            </a:r>
            <a:r>
              <a:rPr lang="en-IN" dirty="0" smtClean="0"/>
              <a:t> </a:t>
            </a:r>
            <a:r>
              <a:rPr lang="en-IN" dirty="0" err="1" smtClean="0"/>
              <a:t>Wadikar</a:t>
            </a:r>
            <a:r>
              <a:rPr lang="en-IN" dirty="0" smtClean="0"/>
              <a:t>, </a:t>
            </a:r>
            <a:r>
              <a:rPr lang="en-IN" dirty="0" err="1" smtClean="0"/>
              <a:t>Nidhi</a:t>
            </a:r>
            <a:r>
              <a:rPr lang="en-IN" dirty="0" smtClean="0"/>
              <a:t> </a:t>
            </a:r>
            <a:r>
              <a:rPr lang="en-IN" dirty="0" err="1" smtClean="0"/>
              <a:t>Sargar</a:t>
            </a:r>
            <a:r>
              <a:rPr lang="en-IN" dirty="0" smtClean="0"/>
              <a:t>, </a:t>
            </a:r>
            <a:r>
              <a:rPr lang="en-IN" dirty="0" err="1" smtClean="0"/>
              <a:t>Rahool</a:t>
            </a:r>
            <a:r>
              <a:rPr lang="en-IN" dirty="0" smtClean="0"/>
              <a:t> </a:t>
            </a:r>
            <a:r>
              <a:rPr lang="en-IN" dirty="0" err="1" smtClean="0"/>
              <a:t>Rangnekar</a:t>
            </a:r>
            <a:r>
              <a:rPr lang="en-IN" dirty="0" smtClean="0"/>
              <a:t>, </a:t>
            </a:r>
            <a:r>
              <a:rPr lang="en-IN" dirty="0" err="1" smtClean="0"/>
              <a:t>Prof.Pankaj</a:t>
            </a:r>
            <a:r>
              <a:rPr lang="en-IN" dirty="0" smtClean="0"/>
              <a:t> </a:t>
            </a:r>
            <a:endParaRPr lang="en-IN" dirty="0" smtClean="0"/>
          </a:p>
          <a:p>
            <a:r>
              <a:rPr lang="en-IN" dirty="0"/>
              <a:t> </a:t>
            </a:r>
            <a:r>
              <a:rPr lang="en-IN" dirty="0" smtClean="0"/>
              <a:t>    </a:t>
            </a:r>
            <a:r>
              <a:rPr lang="en-IN" dirty="0" err="1" smtClean="0"/>
              <a:t>Kunekar</a:t>
            </a:r>
            <a:r>
              <a:rPr lang="en-IN" dirty="0" smtClean="0"/>
              <a:t> “Home Automation using Voice Commands in the Hindi </a:t>
            </a:r>
            <a:endParaRPr lang="en-IN" dirty="0" smtClean="0"/>
          </a:p>
          <a:p>
            <a:r>
              <a:rPr lang="en-IN" dirty="0"/>
              <a:t> </a:t>
            </a:r>
            <a:r>
              <a:rPr lang="en-IN" dirty="0" smtClean="0"/>
              <a:t>    Language”, 2020, IRJET. </a:t>
            </a:r>
            <a:endParaRPr lang="en-IN" dirty="0" smtClean="0"/>
          </a:p>
          <a:p>
            <a:r>
              <a:rPr lang="en-IN" dirty="0" smtClean="0"/>
              <a:t>[3] </a:t>
            </a:r>
            <a:r>
              <a:rPr lang="en-IN" dirty="0" err="1" smtClean="0"/>
              <a:t>Nagesh</a:t>
            </a:r>
            <a:r>
              <a:rPr lang="en-IN" dirty="0" smtClean="0"/>
              <a:t> Singh </a:t>
            </a:r>
            <a:r>
              <a:rPr lang="en-IN" dirty="0" err="1" smtClean="0"/>
              <a:t>Chauhan,“Build</a:t>
            </a:r>
            <a:r>
              <a:rPr lang="en-IN" dirty="0" smtClean="0"/>
              <a:t> Your  First Voice Assistant”,March,2019 </a:t>
            </a:r>
            <a:endParaRPr lang="en-IN" dirty="0" smtClean="0"/>
          </a:p>
          <a:p>
            <a:r>
              <a:rPr lang="en-IN" dirty="0"/>
              <a:t> </a:t>
            </a:r>
            <a:r>
              <a:rPr lang="en-IN" dirty="0" smtClean="0"/>
              <a:t>    https://towardsdatascience.com/build-your-first-voiceassistant. </a:t>
            </a:r>
            <a:endParaRPr lang="en-IN" dirty="0" smtClean="0"/>
          </a:p>
          <a:p>
            <a:r>
              <a:rPr lang="en-IN" dirty="0" smtClean="0"/>
              <a:t>[4] </a:t>
            </a:r>
            <a:r>
              <a:rPr lang="en-IN" dirty="0" err="1" smtClean="0"/>
              <a:t>Manohar</a:t>
            </a:r>
            <a:r>
              <a:rPr lang="en-IN" dirty="0" smtClean="0"/>
              <a:t> </a:t>
            </a:r>
            <a:r>
              <a:rPr lang="en-IN" dirty="0" err="1" smtClean="0"/>
              <a:t>Swamynathan</a:t>
            </a:r>
            <a:r>
              <a:rPr lang="en-IN" dirty="0" smtClean="0"/>
              <a:t>, “Mastering Machine Learning with Python”, </a:t>
            </a:r>
            <a:endParaRPr lang="en-IN" dirty="0" smtClean="0"/>
          </a:p>
          <a:p>
            <a:r>
              <a:rPr lang="en-IN" dirty="0"/>
              <a:t> </a:t>
            </a:r>
            <a:r>
              <a:rPr lang="en-IN" dirty="0" smtClean="0"/>
              <a:t>    Karnataka: </a:t>
            </a:r>
            <a:r>
              <a:rPr lang="en-IN" dirty="0" err="1" smtClean="0"/>
              <a:t>Apress</a:t>
            </a:r>
            <a:r>
              <a:rPr lang="en-IN" dirty="0" smtClean="0"/>
              <a:t>, 2017. </a:t>
            </a:r>
            <a:endParaRPr lang="en-IN" dirty="0" smtClean="0"/>
          </a:p>
          <a:p>
            <a:r>
              <a:rPr lang="en-IN" dirty="0" smtClean="0"/>
              <a:t>[5] Yu </a:t>
            </a:r>
            <a:r>
              <a:rPr lang="en-IN" dirty="0" err="1" smtClean="0"/>
              <a:t>Zhong</a:t>
            </a:r>
            <a:r>
              <a:rPr lang="en-IN" dirty="0" smtClean="0"/>
              <a:t>, T. V. Raman, Casey </a:t>
            </a:r>
            <a:r>
              <a:rPr lang="en-IN" dirty="0" err="1" smtClean="0"/>
              <a:t>Burkhardt</a:t>
            </a:r>
            <a:r>
              <a:rPr lang="en-IN" dirty="0" smtClean="0"/>
              <a:t>, </a:t>
            </a:r>
            <a:r>
              <a:rPr lang="en-IN" dirty="0" err="1" smtClean="0"/>
              <a:t>FadiBiadsy</a:t>
            </a:r>
            <a:r>
              <a:rPr lang="en-IN" dirty="0" smtClean="0"/>
              <a:t> and </a:t>
            </a:r>
            <a:endParaRPr lang="en-IN" dirty="0" smtClean="0"/>
          </a:p>
          <a:p>
            <a:r>
              <a:rPr lang="en-IN" dirty="0"/>
              <a:t> </a:t>
            </a:r>
            <a:r>
              <a:rPr lang="en-IN" dirty="0" smtClean="0"/>
              <a:t>    </a:t>
            </a:r>
            <a:r>
              <a:rPr lang="en-IN" dirty="0" err="1" smtClean="0"/>
              <a:t>Jerey</a:t>
            </a:r>
            <a:r>
              <a:rPr lang="en-IN" dirty="0" smtClean="0"/>
              <a:t> P. </a:t>
            </a:r>
            <a:r>
              <a:rPr lang="en-IN" dirty="0" err="1" smtClean="0"/>
              <a:t>Bigham</a:t>
            </a:r>
            <a:r>
              <a:rPr lang="en-IN" dirty="0" smtClean="0"/>
              <a:t>, "</a:t>
            </a:r>
            <a:r>
              <a:rPr lang="en-IN" dirty="0" err="1" smtClean="0"/>
              <a:t>JustSpeak</a:t>
            </a:r>
            <a:r>
              <a:rPr lang="en-IN" dirty="0" smtClean="0"/>
              <a:t>: Enabling Universal Voice </a:t>
            </a:r>
            <a:endParaRPr lang="en-IN" dirty="0" smtClean="0"/>
          </a:p>
          <a:p>
            <a:r>
              <a:rPr lang="en-IN" dirty="0"/>
              <a:t> </a:t>
            </a:r>
            <a:r>
              <a:rPr lang="en-IN" dirty="0" smtClean="0"/>
              <a:t>    Control on Android", April 2014.</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5984" y="2714620"/>
            <a:ext cx="4807726" cy="923330"/>
          </a:xfrm>
          <a:prstGeom prst="rect">
            <a:avLst/>
          </a:prstGeom>
          <a:noFill/>
        </p:spPr>
        <p:txBody>
          <a:bodyPr wrap="none" lIns="91440" tIns="45720" rIns="91440" bIns="45720">
            <a:spAutoFit/>
            <a:scene3d>
              <a:camera prst="isometricOffAxis1Right"/>
              <a:lightRig rig="threePt" dir="t"/>
            </a:scene3d>
          </a:bodyPr>
          <a:lstStyle/>
          <a:p>
            <a:pPr algn="ctr"/>
            <a:r>
              <a:rPr lang="en-US" sz="5400" b="1" cap="all" dirty="0" smtClean="0">
                <a:ln w="9000" cmpd="sng">
                  <a:solidFill>
                    <a:schemeClr val="tx1">
                      <a:lumMod val="95000"/>
                      <a:lumOff val="5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6350" stA="55000" endA="300" endPos="45500" dir="5400000" sy="-100000" algn="bl" rotWithShape="0"/>
                </a:effectLst>
              </a:rPr>
              <a:t>Thank You</a:t>
            </a:r>
            <a:endParaRPr lang="en-US" sz="5400" b="1" cap="all" dirty="0">
              <a:ln w="9000" cmpd="sng">
                <a:solidFill>
                  <a:schemeClr val="tx1">
                    <a:lumMod val="95000"/>
                    <a:lumOff val="5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6350" stA="55000" endA="300" endPos="45500" dir="5400000" sy="-100000" algn="bl" rotWithShape="0"/>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IN" sz="4400" dirty="0" smtClean="0"/>
              <a:t>Introduction :</a:t>
            </a:r>
            <a:endParaRPr lang="en-IN" sz="4400" dirty="0"/>
          </a:p>
        </p:txBody>
      </p:sp>
      <p:sp>
        <p:nvSpPr>
          <p:cNvPr id="5" name="Title 1"/>
          <p:cNvSpPr>
            <a:spLocks noGrp="1"/>
          </p:cNvSpPr>
          <p:nvPr>
            <p:ph sz="quarter" idx="1"/>
          </p:nvPr>
        </p:nvSpPr>
        <p:spPr/>
        <p:txBody>
          <a:bodyPr>
            <a:normAutofit fontScale="47500" lnSpcReduction="20000"/>
          </a:bodyPr>
          <a:lstStyle/>
          <a:p>
            <a:r>
              <a:rPr lang="en-IN" sz="4400" dirty="0" smtClean="0">
                <a:latin typeface="Century" panose="02040604050505020304" pitchFamily="18" charset="0"/>
              </a:rPr>
              <a:t>The rise of automation, along with increased computational power, novel application of statistical algorithms, and improved accessibility to data, have resulted in the birth of the personal digital assistant market, popularly represented by Apple’s </a:t>
            </a:r>
            <a:r>
              <a:rPr lang="en-IN" sz="4400" dirty="0" err="1" smtClean="0">
                <a:latin typeface="Century" panose="02040604050505020304" pitchFamily="18" charset="0"/>
              </a:rPr>
              <a:t>Siri</a:t>
            </a:r>
            <a:r>
              <a:rPr lang="en-IN" sz="4400" dirty="0" smtClean="0">
                <a:latin typeface="Century" panose="02040604050505020304" pitchFamily="18" charset="0"/>
              </a:rPr>
              <a:t>, Microsoft’s </a:t>
            </a:r>
            <a:r>
              <a:rPr lang="en-IN" sz="4400" dirty="0" err="1" smtClean="0">
                <a:latin typeface="Century" panose="02040604050505020304" pitchFamily="18" charset="0"/>
              </a:rPr>
              <a:t>Cortana</a:t>
            </a:r>
            <a:r>
              <a:rPr lang="en-IN" sz="4400" dirty="0" smtClean="0">
                <a:latin typeface="Century" panose="02040604050505020304" pitchFamily="18" charset="0"/>
              </a:rPr>
              <a:t>, Google’s Google Assistant, and Amazon’s </a:t>
            </a:r>
            <a:r>
              <a:rPr lang="en-IN" sz="4400" dirty="0" err="1" smtClean="0">
                <a:latin typeface="Century" panose="02040604050505020304" pitchFamily="18" charset="0"/>
              </a:rPr>
              <a:t>Alexa</a:t>
            </a:r>
            <a:r>
              <a:rPr lang="en-IN" sz="4400" dirty="0" smtClean="0">
                <a:latin typeface="Century" panose="02040604050505020304" pitchFamily="18" charset="0"/>
              </a:rPr>
              <a:t>.</a:t>
            </a:r>
            <a:endParaRPr lang="en-IN" sz="4400" dirty="0" smtClean="0">
              <a:latin typeface="Century" panose="02040604050505020304" pitchFamily="18" charset="0"/>
            </a:endParaRPr>
          </a:p>
          <a:p>
            <a:r>
              <a:rPr lang="en-IN" sz="4400" dirty="0" smtClean="0">
                <a:latin typeface="Century" panose="02040604050505020304" pitchFamily="18" charset="0"/>
              </a:rPr>
              <a:t>While each assistant may specialize in slightly different tasks, they all seek to make the user’s life easier through verbal interactions so you don’t have to search out a keyboard to find answers to questions like “What’s the weather today?” or “Where is Switzerland?”. Despite the inherent “cool” factor that comes with using a digital assistant, you may find that the aforementioned digital assistants don’t cater to your specific needs. Fortunately, it’s relatively easy to build </a:t>
            </a:r>
            <a:r>
              <a:rPr lang="en-IN" sz="4400" dirty="0" smtClean="0">
                <a:latin typeface="Century" panose="02040604050505020304" pitchFamily="18" charset="0"/>
              </a:rPr>
              <a:t>our </a:t>
            </a:r>
            <a:r>
              <a:rPr lang="en-IN" sz="4400" dirty="0" smtClean="0">
                <a:latin typeface="Century" panose="02040604050505020304" pitchFamily="18" charset="0"/>
              </a:rPr>
              <a:t>own</a:t>
            </a:r>
            <a:r>
              <a:rPr lang="en-IN" sz="4400" dirty="0" smtClean="0">
                <a:latin typeface="Century" panose="02040604050505020304" pitchFamily="18" charset="0"/>
              </a:rPr>
              <a:t>.</a:t>
            </a:r>
            <a:endParaRPr lang="en-IN" sz="4400" dirty="0" smtClean="0">
              <a:latin typeface="Century" panose="020406040505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8596" y="1984248"/>
            <a:ext cx="7467600" cy="4873752"/>
          </a:xfrm>
        </p:spPr>
        <p:txBody>
          <a:bodyPr/>
          <a:lstStyle/>
          <a:p>
            <a:r>
              <a:rPr lang="en-IN" b="1" i="1" dirty="0" smtClean="0"/>
              <a:t>In this project we have build our </a:t>
            </a:r>
            <a:r>
              <a:rPr lang="en-IN" b="1" i="1" dirty="0" smtClean="0"/>
              <a:t>own </a:t>
            </a:r>
            <a:r>
              <a:rPr lang="en-IN" b="1" i="1" dirty="0" smtClean="0"/>
              <a:t>digital </a:t>
            </a:r>
            <a:r>
              <a:rPr lang="en-IN" b="1" i="1" dirty="0" smtClean="0"/>
              <a:t>virtual assistant in Python, </a:t>
            </a:r>
            <a:r>
              <a:rPr lang="en-IN" b="1" i="1" dirty="0" smtClean="0"/>
              <a:t>complete </a:t>
            </a:r>
            <a:r>
              <a:rPr lang="en-IN" b="1" i="1" dirty="0" smtClean="0"/>
              <a:t>with voice activation plus response to a few basic inquiries. From </a:t>
            </a:r>
            <a:r>
              <a:rPr lang="en-IN" b="1" i="1" dirty="0" smtClean="0"/>
              <a:t>here</a:t>
            </a:r>
            <a:r>
              <a:rPr lang="en-IN" b="1" i="1" dirty="0" smtClean="0"/>
              <a:t>, </a:t>
            </a:r>
            <a:r>
              <a:rPr lang="en-IN" b="1" i="1" dirty="0" smtClean="0"/>
              <a:t>we </a:t>
            </a:r>
            <a:r>
              <a:rPr lang="en-IN" b="1" i="1" dirty="0" smtClean="0"/>
              <a:t>can customize it to perform whatever tasks </a:t>
            </a:r>
            <a:r>
              <a:rPr lang="en-IN" b="1" i="1" dirty="0" smtClean="0"/>
              <a:t>we </a:t>
            </a:r>
            <a:r>
              <a:rPr lang="en-IN" b="1" i="1" dirty="0" smtClean="0"/>
              <a:t>need most.</a:t>
            </a:r>
            <a:endParaRPr lang="en-IN" dirty="0"/>
          </a:p>
        </p:txBody>
      </p:sp>
      <p:sp>
        <p:nvSpPr>
          <p:cNvPr id="6" name="Title 1"/>
          <p:cNvSpPr>
            <a:spLocks noGrp="1"/>
          </p:cNvSpPr>
          <p:nvPr>
            <p:ph type="title"/>
          </p:nvPr>
        </p:nvSpPr>
        <p:spPr/>
        <p:txBody>
          <a:bodyPr>
            <a:normAutofit/>
          </a:bodyPr>
          <a:lstStyle/>
          <a:p>
            <a:r>
              <a:rPr lang="en-IN" sz="4400" dirty="0" smtClean="0"/>
              <a:t>Objective :</a:t>
            </a:r>
            <a:endParaRPr lang="en-IN" sz="4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338"/>
            <a:ext cx="7467600" cy="1143000"/>
          </a:xfrm>
        </p:spPr>
        <p:txBody>
          <a:bodyPr>
            <a:noAutofit/>
          </a:bodyPr>
          <a:lstStyle/>
          <a:p>
            <a:r>
              <a:rPr lang="en-IN" sz="3200" b="1" cap="none" dirty="0" smtClean="0">
                <a:ln w="17780" cmpd="sng">
                  <a:solidFill>
                    <a:schemeClr val="tx1"/>
                  </a:solidFill>
                  <a:prstDash val="solid"/>
                  <a:miter lim="800000"/>
                </a:ln>
                <a:solidFill>
                  <a:schemeClr val="tx1"/>
                </a:solidFill>
                <a:effectLst>
                  <a:outerShdw blurRad="50800" algn="tl" rotWithShape="0">
                    <a:srgbClr val="000000"/>
                  </a:outerShdw>
                </a:effectLst>
              </a:rPr>
              <a:t>Steps to build virtual assistant : </a:t>
            </a:r>
            <a:endParaRPr lang="en-IN" sz="3200" b="1" cap="none" dirty="0">
              <a:ln w="17780" cmpd="sng">
                <a:solidFill>
                  <a:schemeClr val="tx1"/>
                </a:solidFill>
                <a:prstDash val="solid"/>
                <a:miter lim="800000"/>
              </a:ln>
              <a:solidFill>
                <a:schemeClr val="tx1"/>
              </a:solidFill>
              <a:effectLst>
                <a:outerShdw blurRad="50800" algn="tl" rotWithShape="0">
                  <a:srgbClr val="000000"/>
                </a:outerShdw>
              </a:effectLst>
            </a:endParaRPr>
          </a:p>
        </p:txBody>
      </p:sp>
      <p:sp>
        <p:nvSpPr>
          <p:cNvPr id="3" name="TextBox 2"/>
          <p:cNvSpPr txBox="1"/>
          <p:nvPr/>
        </p:nvSpPr>
        <p:spPr>
          <a:xfrm>
            <a:off x="357158" y="1071546"/>
            <a:ext cx="8281035" cy="5692775"/>
          </a:xfrm>
          <a:prstGeom prst="rect">
            <a:avLst/>
          </a:prstGeom>
          <a:noFill/>
        </p:spPr>
        <p:txBody>
          <a:bodyPr wrap="none" rtlCol="0">
            <a:spAutoFit/>
          </a:bodyPr>
          <a:lstStyle/>
          <a:p>
            <a:pPr algn="l"/>
            <a:r>
              <a:rPr lang="en-IN" sz="2000" b="1" dirty="0" smtClean="0"/>
              <a:t>Step 1 </a:t>
            </a:r>
            <a:r>
              <a:rPr lang="en-IN" dirty="0" smtClean="0"/>
              <a:t>:   Install Python</a:t>
            </a:r>
            <a:endParaRPr lang="en-IN" dirty="0" smtClean="0"/>
          </a:p>
          <a:p>
            <a:pPr algn="l"/>
            <a:endParaRPr lang="en-IN" dirty="0" smtClean="0"/>
          </a:p>
          <a:p>
            <a:pPr algn="l"/>
            <a:r>
              <a:rPr lang="en-IN" sz="2000" b="1" dirty="0" smtClean="0"/>
              <a:t>Step 2 </a:t>
            </a:r>
            <a:r>
              <a:rPr lang="en-IN" dirty="0" smtClean="0"/>
              <a:t>:   Import third party packages required for the project –</a:t>
            </a:r>
            <a:endParaRPr lang="en-IN" dirty="0" smtClean="0"/>
          </a:p>
          <a:p>
            <a:pPr algn="l"/>
            <a:r>
              <a:rPr lang="en-IN" dirty="0" smtClean="0"/>
              <a:t>              </a:t>
            </a:r>
            <a:r>
              <a:rPr lang="en-IN" b="1" dirty="0" smtClean="0"/>
              <a:t>Speech Recognition Package – </a:t>
            </a:r>
            <a:r>
              <a:rPr lang="en-IN" dirty="0" smtClean="0"/>
              <a:t>when you voice a question, </a:t>
            </a:r>
            <a:endParaRPr lang="en-IN" dirty="0" smtClean="0"/>
          </a:p>
          <a:p>
            <a:pPr algn="l"/>
            <a:r>
              <a:rPr lang="en-IN" dirty="0" smtClean="0"/>
              <a:t>                   we’ll </a:t>
            </a:r>
            <a:r>
              <a:rPr lang="en-IN" dirty="0"/>
              <a:t>need something that can capture it. The </a:t>
            </a:r>
            <a:r>
              <a:rPr lang="en-IN" dirty="0" err="1"/>
              <a:t>SpeechRecognition</a:t>
            </a:r>
            <a:r>
              <a:rPr lang="en-IN" dirty="0"/>
              <a:t> </a:t>
            </a:r>
            <a:endParaRPr lang="en-IN" dirty="0" smtClean="0"/>
          </a:p>
          <a:p>
            <a:pPr algn="l"/>
            <a:r>
              <a:rPr lang="en-IN" dirty="0"/>
              <a:t> </a:t>
            </a:r>
            <a:r>
              <a:rPr lang="en-IN" dirty="0" smtClean="0"/>
              <a:t>                  package </a:t>
            </a:r>
            <a:r>
              <a:rPr lang="en-IN" dirty="0"/>
              <a:t>allows Python to access audio from your machine’s </a:t>
            </a:r>
            <a:endParaRPr lang="en-IN" dirty="0" smtClean="0"/>
          </a:p>
          <a:p>
            <a:pPr algn="l"/>
            <a:r>
              <a:rPr lang="en-IN" dirty="0"/>
              <a:t> </a:t>
            </a:r>
            <a:r>
              <a:rPr lang="en-IN" dirty="0" smtClean="0"/>
              <a:t>                  microphone</a:t>
            </a:r>
            <a:r>
              <a:rPr lang="en-IN" dirty="0"/>
              <a:t>, transcribe audio, save audio to an audio file, </a:t>
            </a:r>
            <a:r>
              <a:rPr lang="en-IN" dirty="0" smtClean="0"/>
              <a:t>and</a:t>
            </a:r>
            <a:endParaRPr lang="en-IN" dirty="0" smtClean="0"/>
          </a:p>
          <a:p>
            <a:pPr algn="l"/>
            <a:r>
              <a:rPr lang="en-IN" dirty="0"/>
              <a:t> </a:t>
            </a:r>
            <a:r>
              <a:rPr lang="en-IN" dirty="0" smtClean="0"/>
              <a:t>                  other similar </a:t>
            </a:r>
            <a:r>
              <a:rPr lang="en-IN" dirty="0"/>
              <a:t>tasks.</a:t>
            </a:r>
            <a:endParaRPr lang="en-IN" dirty="0"/>
          </a:p>
          <a:p>
            <a:pPr algn="l"/>
            <a:r>
              <a:rPr lang="en-IN" b="1" dirty="0" smtClean="0"/>
              <a:t>             Text </a:t>
            </a:r>
            <a:r>
              <a:rPr lang="en-IN" b="1" dirty="0"/>
              <a:t>to Speech Package – </a:t>
            </a:r>
            <a:r>
              <a:rPr lang="en-IN" dirty="0"/>
              <a:t>our assistant will need to convert </a:t>
            </a:r>
            <a:r>
              <a:rPr lang="en-IN" dirty="0" smtClean="0"/>
              <a:t>your</a:t>
            </a:r>
            <a:endParaRPr lang="en-IN" dirty="0" smtClean="0"/>
          </a:p>
          <a:p>
            <a:pPr algn="l"/>
            <a:r>
              <a:rPr lang="en-IN" dirty="0"/>
              <a:t> </a:t>
            </a:r>
            <a:r>
              <a:rPr lang="en-IN" dirty="0" smtClean="0"/>
              <a:t>                  voiced </a:t>
            </a:r>
            <a:r>
              <a:rPr lang="en-IN" dirty="0"/>
              <a:t>question to a text one. And then, once the assistant </a:t>
            </a:r>
            <a:r>
              <a:rPr lang="en-IN" dirty="0" smtClean="0"/>
              <a:t>looks</a:t>
            </a:r>
            <a:endParaRPr lang="en-IN" dirty="0" smtClean="0"/>
          </a:p>
          <a:p>
            <a:pPr algn="l"/>
            <a:r>
              <a:rPr lang="en-IN" dirty="0"/>
              <a:t> </a:t>
            </a:r>
            <a:r>
              <a:rPr lang="en-IN" dirty="0" smtClean="0"/>
              <a:t>                  </a:t>
            </a:r>
            <a:r>
              <a:rPr lang="en-IN" dirty="0"/>
              <a:t>up an answer online, it will need to convert the response into </a:t>
            </a:r>
            <a:r>
              <a:rPr lang="en-IN" dirty="0" smtClean="0"/>
              <a:t>a</a:t>
            </a:r>
            <a:endParaRPr lang="en-IN" dirty="0" smtClean="0"/>
          </a:p>
          <a:p>
            <a:pPr algn="l"/>
            <a:r>
              <a:rPr lang="en-IN" dirty="0"/>
              <a:t> </a:t>
            </a:r>
            <a:r>
              <a:rPr lang="en-IN" dirty="0" smtClean="0"/>
              <a:t>                  </a:t>
            </a:r>
            <a:r>
              <a:rPr lang="en-IN" dirty="0" err="1" smtClean="0"/>
              <a:t>voiceable</a:t>
            </a:r>
            <a:r>
              <a:rPr lang="en-IN" dirty="0" smtClean="0"/>
              <a:t> </a:t>
            </a:r>
            <a:r>
              <a:rPr lang="en-IN" dirty="0"/>
              <a:t>phrase. For this purpose, we’ll use the </a:t>
            </a:r>
            <a:r>
              <a:rPr lang="en-IN" dirty="0" err="1"/>
              <a:t>pyttsx3</a:t>
            </a:r>
            <a:r>
              <a:rPr lang="en-IN" dirty="0"/>
              <a:t> package.</a:t>
            </a:r>
            <a:endParaRPr lang="en-IN" dirty="0"/>
          </a:p>
          <a:p>
            <a:pPr algn="l"/>
            <a:r>
              <a:rPr lang="en-IN" dirty="0"/>
              <a:t>                   </a:t>
            </a:r>
            <a:endParaRPr lang="en-IN" dirty="0"/>
          </a:p>
          <a:p>
            <a:pPr algn="l"/>
            <a:r>
              <a:rPr lang="en-IN" dirty="0"/>
              <a:t> </a:t>
            </a:r>
            <a:r>
              <a:rPr lang="en-IN" dirty="0" smtClean="0"/>
              <a:t>            </a:t>
            </a:r>
            <a:r>
              <a:rPr lang="en-IN" b="1" dirty="0" smtClean="0"/>
              <a:t>Audio Playback Package – </a:t>
            </a:r>
            <a:r>
              <a:rPr lang="en-IN" dirty="0" smtClean="0"/>
              <a:t>All that’s left is to give voice to the </a:t>
            </a:r>
            <a:endParaRPr lang="en-IN" dirty="0" smtClean="0"/>
          </a:p>
          <a:p>
            <a:pPr algn="l"/>
            <a:r>
              <a:rPr lang="en-IN" dirty="0"/>
              <a:t> </a:t>
            </a:r>
            <a:r>
              <a:rPr lang="en-IN" dirty="0" smtClean="0"/>
              <a:t>                   </a:t>
            </a:r>
            <a:r>
              <a:rPr lang="en-IN" dirty="0" smtClean="0"/>
              <a:t>answer. The mpyg321 package allows for Python to play</a:t>
            </a:r>
            <a:endParaRPr lang="en-IN" dirty="0" smtClean="0"/>
          </a:p>
          <a:p>
            <a:pPr algn="l"/>
            <a:r>
              <a:rPr lang="en-IN" dirty="0"/>
              <a:t> </a:t>
            </a:r>
            <a:r>
              <a:rPr lang="en-IN" dirty="0" smtClean="0"/>
              <a:t>                  </a:t>
            </a:r>
            <a:r>
              <a:rPr lang="en-IN" dirty="0" smtClean="0"/>
              <a:t> MP3 files.</a:t>
            </a:r>
            <a:endParaRPr lang="en-IN" dirty="0" smtClean="0"/>
          </a:p>
          <a:p>
            <a:pPr algn="l"/>
            <a:endParaRPr lang="en-IN" dirty="0"/>
          </a:p>
          <a:p>
            <a:pPr algn="l"/>
            <a:endParaRPr lang="en-IN" dirty="0" smtClean="0"/>
          </a:p>
          <a:p>
            <a:pPr algn="l"/>
            <a:r>
              <a:rPr lang="en-IN" dirty="0"/>
              <a:t> </a:t>
            </a:r>
            <a:r>
              <a:rPr lang="en-IN" dirty="0" smtClean="0"/>
              <a:t>               </a:t>
            </a:r>
            <a:endParaRPr lang="en-IN" dirty="0" smtClean="0"/>
          </a:p>
          <a:p>
            <a:pPr algn="l"/>
            <a:r>
              <a:rPr lang="en-IN" dirty="0"/>
              <a:t> </a:t>
            </a:r>
            <a:r>
              <a:rPr lang="en-IN" dirty="0" smtClean="0"/>
              <a:t>                </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571480"/>
            <a:ext cx="8429652" cy="4801314"/>
          </a:xfrm>
          <a:prstGeom prst="rect">
            <a:avLst/>
          </a:prstGeom>
          <a:noFill/>
        </p:spPr>
        <p:txBody>
          <a:bodyPr wrap="square" rtlCol="0">
            <a:spAutoFit/>
          </a:bodyPr>
          <a:lstStyle/>
          <a:p>
            <a:r>
              <a:rPr lang="en-IN" b="1" dirty="0" smtClean="0"/>
              <a:t>Step 3 </a:t>
            </a:r>
            <a:r>
              <a:rPr lang="en-IN" dirty="0" smtClean="0"/>
              <a:t>:  </a:t>
            </a:r>
            <a:r>
              <a:rPr lang="en-IN" b="1" dirty="0" smtClean="0"/>
              <a:t>Voice input </a:t>
            </a:r>
            <a:r>
              <a:rPr lang="en-IN" dirty="0" smtClean="0"/>
              <a:t>–</a:t>
            </a:r>
            <a:endParaRPr lang="en-IN" dirty="0" smtClean="0"/>
          </a:p>
          <a:p>
            <a:r>
              <a:rPr lang="en-IN" dirty="0"/>
              <a:t> </a:t>
            </a:r>
            <a:r>
              <a:rPr lang="en-IN" dirty="0" smtClean="0"/>
              <a:t>              </a:t>
            </a:r>
            <a:r>
              <a:rPr lang="en-IN" dirty="0"/>
              <a:t>The first step in creating </a:t>
            </a:r>
            <a:r>
              <a:rPr lang="en-IN" dirty="0" smtClean="0"/>
              <a:t>our </a:t>
            </a:r>
            <a:r>
              <a:rPr lang="en-IN" dirty="0"/>
              <a:t>own personal digital assistant </a:t>
            </a:r>
            <a:r>
              <a:rPr lang="en-IN" dirty="0" smtClean="0"/>
              <a:t>is</a:t>
            </a:r>
            <a:endParaRPr lang="en-IN" dirty="0" smtClean="0"/>
          </a:p>
          <a:p>
            <a:r>
              <a:rPr lang="en-IN" dirty="0"/>
              <a:t> </a:t>
            </a:r>
            <a:r>
              <a:rPr lang="en-IN" dirty="0" smtClean="0"/>
              <a:t>              establishing </a:t>
            </a:r>
            <a:r>
              <a:rPr lang="en-IN" dirty="0"/>
              <a:t>voice communication. </a:t>
            </a:r>
            <a:r>
              <a:rPr lang="en-IN" dirty="0" smtClean="0"/>
              <a:t>We’ve created </a:t>
            </a:r>
            <a:r>
              <a:rPr lang="en-IN" dirty="0"/>
              <a:t>two </a:t>
            </a:r>
            <a:r>
              <a:rPr lang="en-IN" dirty="0" smtClean="0"/>
              <a:t>functions</a:t>
            </a:r>
            <a:endParaRPr lang="en-IN" dirty="0" smtClean="0"/>
          </a:p>
          <a:p>
            <a:r>
              <a:rPr lang="en-IN" dirty="0"/>
              <a:t> </a:t>
            </a:r>
            <a:r>
              <a:rPr lang="en-IN" dirty="0" smtClean="0"/>
              <a:t>              </a:t>
            </a:r>
            <a:r>
              <a:rPr lang="en-IN" dirty="0"/>
              <a:t>using the libraries we just installed: one for listening and </a:t>
            </a:r>
            <a:endParaRPr lang="en-IN" dirty="0" smtClean="0"/>
          </a:p>
          <a:p>
            <a:r>
              <a:rPr lang="en-IN" dirty="0"/>
              <a:t> </a:t>
            </a:r>
            <a:r>
              <a:rPr lang="en-IN" dirty="0" smtClean="0"/>
              <a:t>              another for responding </a:t>
            </a:r>
            <a:r>
              <a:rPr lang="en-IN" dirty="0"/>
              <a:t>along with a few of the standard Python </a:t>
            </a:r>
            <a:r>
              <a:rPr lang="en-IN" dirty="0" smtClean="0"/>
              <a:t>              </a:t>
            </a:r>
            <a:endParaRPr lang="en-IN" dirty="0" smtClean="0"/>
          </a:p>
          <a:p>
            <a:r>
              <a:rPr lang="en-IN" dirty="0"/>
              <a:t> </a:t>
            </a:r>
            <a:r>
              <a:rPr lang="en-IN" dirty="0" smtClean="0"/>
              <a:t>              libraries</a:t>
            </a:r>
            <a:endParaRPr lang="en-IN" dirty="0" smtClean="0"/>
          </a:p>
          <a:p>
            <a:r>
              <a:rPr lang="en-IN" dirty="0"/>
              <a:t> </a:t>
            </a:r>
            <a:r>
              <a:rPr lang="en-IN" dirty="0" smtClean="0"/>
              <a:t>               1. </a:t>
            </a:r>
            <a:r>
              <a:rPr lang="en-IN" b="1" dirty="0" smtClean="0"/>
              <a:t>def listen()</a:t>
            </a:r>
            <a:endParaRPr lang="en-IN" b="1" dirty="0" smtClean="0"/>
          </a:p>
          <a:p>
            <a:r>
              <a:rPr lang="en-IN" dirty="0"/>
              <a:t> </a:t>
            </a:r>
            <a:r>
              <a:rPr lang="en-IN" dirty="0" smtClean="0"/>
              <a:t>                        </a:t>
            </a:r>
            <a:r>
              <a:rPr lang="en-IN" dirty="0"/>
              <a:t>This uses the </a:t>
            </a:r>
            <a:r>
              <a:rPr lang="en-IN" dirty="0" err="1" smtClean="0"/>
              <a:t>SpeechRecognition</a:t>
            </a:r>
            <a:r>
              <a:rPr lang="en-IN" dirty="0"/>
              <a:t> library to activate </a:t>
            </a:r>
            <a:r>
              <a:rPr lang="en-IN" dirty="0" smtClean="0"/>
              <a:t>your</a:t>
            </a:r>
            <a:endParaRPr lang="en-IN" dirty="0" smtClean="0"/>
          </a:p>
          <a:p>
            <a:r>
              <a:rPr lang="en-IN" dirty="0"/>
              <a:t> </a:t>
            </a:r>
            <a:r>
              <a:rPr lang="en-IN" dirty="0" smtClean="0"/>
              <a:t>                        machine’s </a:t>
            </a:r>
            <a:r>
              <a:rPr lang="en-IN" dirty="0"/>
              <a:t>microphone, and then converts the audio to </a:t>
            </a:r>
            <a:endParaRPr lang="en-IN" dirty="0" smtClean="0"/>
          </a:p>
          <a:p>
            <a:r>
              <a:rPr lang="en-IN" dirty="0"/>
              <a:t> </a:t>
            </a:r>
            <a:r>
              <a:rPr lang="en-IN" dirty="0" smtClean="0"/>
              <a:t>                        text </a:t>
            </a:r>
            <a:r>
              <a:rPr lang="en-IN" dirty="0"/>
              <a:t>in the form of a string</a:t>
            </a:r>
            <a:endParaRPr lang="en-IN" dirty="0" smtClean="0"/>
          </a:p>
          <a:p>
            <a:r>
              <a:rPr lang="en-IN" dirty="0"/>
              <a:t> </a:t>
            </a:r>
            <a:r>
              <a:rPr lang="en-IN" dirty="0" smtClean="0"/>
              <a:t>               2. </a:t>
            </a:r>
            <a:r>
              <a:rPr lang="en-IN" b="1" dirty="0" smtClean="0"/>
              <a:t>def respond()</a:t>
            </a:r>
            <a:endParaRPr lang="en-IN" b="1" dirty="0" smtClean="0"/>
          </a:p>
          <a:p>
            <a:r>
              <a:rPr lang="en-IN" dirty="0"/>
              <a:t> </a:t>
            </a:r>
            <a:r>
              <a:rPr lang="en-IN" dirty="0" smtClean="0"/>
              <a:t>                        </a:t>
            </a:r>
            <a:r>
              <a:rPr lang="en-IN" dirty="0"/>
              <a:t>This uses the </a:t>
            </a:r>
            <a:r>
              <a:rPr lang="en-IN" dirty="0" err="1" smtClean="0"/>
              <a:t>gTTS</a:t>
            </a:r>
            <a:r>
              <a:rPr lang="en-IN" dirty="0" smtClean="0"/>
              <a:t> library take </a:t>
            </a:r>
            <a:r>
              <a:rPr lang="en-IN" dirty="0"/>
              <a:t>a string input, prints it</a:t>
            </a:r>
            <a:r>
              <a:rPr lang="en-IN" dirty="0" smtClean="0"/>
              <a:t>,</a:t>
            </a:r>
            <a:endParaRPr lang="en-IN" dirty="0" smtClean="0"/>
          </a:p>
          <a:p>
            <a:r>
              <a:rPr lang="en-IN" dirty="0"/>
              <a:t> </a:t>
            </a:r>
            <a:r>
              <a:rPr lang="en-IN" dirty="0" smtClean="0"/>
              <a:t>                        </a:t>
            </a:r>
            <a:r>
              <a:rPr lang="en-IN" dirty="0"/>
              <a:t>then </a:t>
            </a:r>
            <a:r>
              <a:rPr lang="en-IN" dirty="0" smtClean="0"/>
              <a:t>convert the </a:t>
            </a:r>
            <a:r>
              <a:rPr lang="en-IN" dirty="0"/>
              <a:t>string to an audio </a:t>
            </a:r>
            <a:r>
              <a:rPr lang="en-IN" dirty="0" smtClean="0"/>
              <a:t>file.</a:t>
            </a:r>
            <a:r>
              <a:rPr lang="en-IN" dirty="0"/>
              <a:t>  This audio file </a:t>
            </a:r>
            <a:endParaRPr lang="en-IN" dirty="0" smtClean="0"/>
          </a:p>
          <a:p>
            <a:r>
              <a:rPr lang="en-IN" dirty="0"/>
              <a:t> </a:t>
            </a:r>
            <a:r>
              <a:rPr lang="en-IN" dirty="0" smtClean="0"/>
              <a:t>                        is </a:t>
            </a:r>
            <a:r>
              <a:rPr lang="en-IN" dirty="0"/>
              <a:t>saved to the local directory and then played by </a:t>
            </a:r>
            <a:r>
              <a:rPr lang="en-IN" dirty="0" smtClean="0"/>
              <a:t>our</a:t>
            </a:r>
            <a:endParaRPr lang="en-IN" dirty="0" smtClean="0"/>
          </a:p>
          <a:p>
            <a:r>
              <a:rPr lang="en-IN" dirty="0"/>
              <a:t> </a:t>
            </a:r>
            <a:r>
              <a:rPr lang="en-IN" dirty="0" smtClean="0"/>
              <a:t>                        operating </a:t>
            </a:r>
            <a:r>
              <a:rPr lang="en-IN" dirty="0"/>
              <a:t>system.</a:t>
            </a:r>
            <a:endParaRPr lang="en-IN" dirty="0" smtClean="0"/>
          </a:p>
          <a:p>
            <a:endParaRPr lang="en-IN" dirty="0" smtClean="0"/>
          </a:p>
          <a:p>
            <a:r>
              <a:rPr lang="en-IN" dirty="0"/>
              <a:t> </a:t>
            </a:r>
            <a:r>
              <a:rPr lang="en-IN" dirty="0" smtClean="0"/>
              <a:t>                  </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1357298"/>
            <a:ext cx="6758581" cy="2585323"/>
          </a:xfrm>
          <a:prstGeom prst="rect">
            <a:avLst/>
          </a:prstGeom>
          <a:noFill/>
        </p:spPr>
        <p:txBody>
          <a:bodyPr wrap="none" rtlCol="0">
            <a:spAutoFit/>
          </a:bodyPr>
          <a:lstStyle/>
          <a:p>
            <a:r>
              <a:rPr lang="en-IN" sz="2400" dirty="0" smtClean="0"/>
              <a:t>The listen and respond functions establish the</a:t>
            </a:r>
            <a:endParaRPr lang="en-IN" sz="2400" dirty="0" smtClean="0"/>
          </a:p>
          <a:p>
            <a:r>
              <a:rPr lang="en-IN" sz="2400" dirty="0" smtClean="0"/>
              <a:t>most important aspects of a digital virtual </a:t>
            </a:r>
            <a:endParaRPr lang="en-IN" sz="2400" dirty="0" smtClean="0"/>
          </a:p>
          <a:p>
            <a:r>
              <a:rPr lang="en-IN" sz="2400" dirty="0" smtClean="0"/>
              <a:t>assistant: </a:t>
            </a:r>
            <a:r>
              <a:rPr lang="en-IN" sz="2400" b="1" dirty="0" smtClean="0"/>
              <a:t>the verbal interaction</a:t>
            </a:r>
            <a:r>
              <a:rPr lang="en-IN" sz="2400" dirty="0" smtClean="0"/>
              <a:t>. Now that</a:t>
            </a:r>
            <a:endParaRPr lang="en-IN" sz="2400" dirty="0" smtClean="0"/>
          </a:p>
          <a:p>
            <a:r>
              <a:rPr lang="en-IN" sz="2400" dirty="0" smtClean="0"/>
              <a:t>we’ve got the basic building blocks in place,</a:t>
            </a:r>
            <a:endParaRPr lang="en-IN" sz="2400" dirty="0" smtClean="0"/>
          </a:p>
          <a:p>
            <a:r>
              <a:rPr lang="en-IN" sz="2400" dirty="0" smtClean="0"/>
              <a:t>we can build our digital assistant and add in </a:t>
            </a:r>
            <a:endParaRPr lang="en-IN" sz="2400" dirty="0" smtClean="0"/>
          </a:p>
          <a:p>
            <a:r>
              <a:rPr lang="en-IN" sz="2400" dirty="0" smtClean="0"/>
              <a:t>some basic features</a:t>
            </a:r>
            <a:r>
              <a:rPr lang="en-IN" sz="2400" b="1" dirty="0" smtClean="0"/>
              <a:t>.</a:t>
            </a:r>
            <a:endParaRPr lang="en-IN" sz="2400" b="1" dirty="0" smtClean="0"/>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714356"/>
            <a:ext cx="6715172" cy="3139321"/>
          </a:xfrm>
          <a:prstGeom prst="rect">
            <a:avLst/>
          </a:prstGeom>
          <a:noFill/>
        </p:spPr>
        <p:txBody>
          <a:bodyPr wrap="square" rtlCol="0">
            <a:spAutoFit/>
          </a:bodyPr>
          <a:lstStyle/>
          <a:p>
            <a:r>
              <a:rPr lang="en-IN" b="1" dirty="0" smtClean="0"/>
              <a:t>Step 3 </a:t>
            </a:r>
            <a:r>
              <a:rPr lang="en-IN" dirty="0" smtClean="0"/>
              <a:t>:   Voiced Response</a:t>
            </a:r>
            <a:endParaRPr lang="en-IN" dirty="0" smtClean="0"/>
          </a:p>
          <a:p>
            <a:r>
              <a:rPr lang="en-IN" dirty="0"/>
              <a:t> </a:t>
            </a:r>
            <a:r>
              <a:rPr lang="en-IN" dirty="0" smtClean="0"/>
              <a:t>               </a:t>
            </a:r>
            <a:r>
              <a:rPr lang="en-IN" dirty="0"/>
              <a:t>To construct our digital assistant, we’ll </a:t>
            </a:r>
            <a:r>
              <a:rPr lang="en-IN" dirty="0" smtClean="0"/>
              <a:t>define</a:t>
            </a:r>
            <a:endParaRPr lang="en-IN" dirty="0" smtClean="0"/>
          </a:p>
          <a:p>
            <a:r>
              <a:rPr lang="en-IN" dirty="0"/>
              <a:t> </a:t>
            </a:r>
            <a:r>
              <a:rPr lang="en-IN" dirty="0" smtClean="0"/>
              <a:t>               another </a:t>
            </a:r>
            <a:r>
              <a:rPr lang="en-IN" dirty="0"/>
              <a:t>function called </a:t>
            </a:r>
            <a:r>
              <a:rPr lang="en-IN" dirty="0" smtClean="0"/>
              <a:t>digital assistant </a:t>
            </a:r>
            <a:r>
              <a:rPr lang="en-IN" dirty="0"/>
              <a:t>and </a:t>
            </a:r>
            <a:br>
              <a:rPr lang="en-IN" dirty="0" smtClean="0"/>
            </a:br>
            <a:r>
              <a:rPr lang="en-IN" dirty="0" smtClean="0"/>
              <a:t>                provide </a:t>
            </a:r>
            <a:r>
              <a:rPr lang="en-IN" dirty="0"/>
              <a:t>it with a couple of basic responses:</a:t>
            </a:r>
            <a:r>
              <a:rPr lang="en-IN" dirty="0" smtClean="0"/>
              <a:t> </a:t>
            </a:r>
            <a:endParaRPr lang="en-IN" dirty="0" smtClean="0"/>
          </a:p>
          <a:p>
            <a:r>
              <a:rPr lang="en-IN" dirty="0"/>
              <a:t> </a:t>
            </a:r>
            <a:r>
              <a:rPr lang="en-IN" dirty="0" smtClean="0"/>
              <a:t>            1 . How are you?</a:t>
            </a:r>
            <a:endParaRPr lang="en-IN" dirty="0" smtClean="0"/>
          </a:p>
          <a:p>
            <a:r>
              <a:rPr lang="en-IN" dirty="0"/>
              <a:t> </a:t>
            </a:r>
            <a:r>
              <a:rPr lang="en-IN" dirty="0" smtClean="0"/>
              <a:t>             -&gt; I’m fine.</a:t>
            </a:r>
            <a:endParaRPr lang="en-IN" dirty="0" smtClean="0"/>
          </a:p>
          <a:p>
            <a:r>
              <a:rPr lang="en-IN" dirty="0"/>
              <a:t> </a:t>
            </a:r>
            <a:r>
              <a:rPr lang="en-IN" dirty="0" smtClean="0"/>
              <a:t>            2. What is time?</a:t>
            </a:r>
            <a:endParaRPr lang="en-IN" dirty="0" smtClean="0"/>
          </a:p>
          <a:p>
            <a:r>
              <a:rPr lang="en-IN" dirty="0"/>
              <a:t> </a:t>
            </a:r>
            <a:r>
              <a:rPr lang="en-IN" dirty="0" smtClean="0"/>
              <a:t>             -&gt; respond(time)</a:t>
            </a:r>
            <a:endParaRPr lang="en-IN" dirty="0" smtClean="0"/>
          </a:p>
          <a:p>
            <a:r>
              <a:rPr lang="en-IN" dirty="0"/>
              <a:t> </a:t>
            </a:r>
            <a:r>
              <a:rPr lang="en-IN" dirty="0" smtClean="0"/>
              <a:t>            3. stop listening.</a:t>
            </a:r>
            <a:endParaRPr lang="en-IN" dirty="0" smtClean="0"/>
          </a:p>
          <a:p>
            <a:r>
              <a:rPr lang="en-IN" dirty="0"/>
              <a:t> </a:t>
            </a:r>
            <a:r>
              <a:rPr lang="en-IN" dirty="0" smtClean="0"/>
              <a:t>             -&gt; Listening stopped</a:t>
            </a:r>
            <a:endParaRPr lang="en-IN" dirty="0" smtClean="0"/>
          </a:p>
          <a:p>
            <a:endParaRPr lang="en-IN"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476).png"/>
          <p:cNvPicPr>
            <a:picLocks noChangeAspect="1"/>
          </p:cNvPicPr>
          <p:nvPr/>
        </p:nvPicPr>
        <p:blipFill>
          <a:blip r:embed="rId1"/>
          <a:srcRect l="40625" t="12297" r="7812" b="13294"/>
          <a:stretch>
            <a:fillRect/>
          </a:stretch>
        </p:blipFill>
        <p:spPr>
          <a:xfrm>
            <a:off x="1142976" y="357166"/>
            <a:ext cx="7572428" cy="6143668"/>
          </a:xfrm>
          <a:prstGeom prst="rect">
            <a:avLst/>
          </a:prstGeom>
        </p:spPr>
      </p:pic>
      <p:sp>
        <p:nvSpPr>
          <p:cNvPr id="4" name="Title 1"/>
          <p:cNvSpPr txBox="1"/>
          <p:nvPr/>
        </p:nvSpPr>
        <p:spPr>
          <a:xfrm>
            <a:off x="214282" y="285728"/>
            <a:ext cx="7467600" cy="1143000"/>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IN" sz="2800" b="1" i="0" u="none" strike="noStrike" kern="1200" cap="small" spc="0" normalizeH="0" baseline="0" noProof="0" dirty="0" smtClean="0">
                <a:ln>
                  <a:noFill/>
                </a:ln>
                <a:solidFill>
                  <a:schemeClr val="tx2"/>
                </a:solidFill>
                <a:effectLst/>
                <a:uLnTx/>
                <a:uFillTx/>
                <a:latin typeface="+mj-lt"/>
                <a:ea typeface="+mj-ea"/>
                <a:cs typeface="+mj-cs"/>
              </a:rPr>
              <a:t>System Flowchart :</a:t>
            </a:r>
            <a:endParaRPr kumimoji="0" lang="en-IN" sz="2800" b="1"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8662" y="1428736"/>
            <a:ext cx="6572296" cy="2677656"/>
          </a:xfrm>
          <a:prstGeom prst="rect">
            <a:avLst/>
          </a:prstGeom>
          <a:noFill/>
        </p:spPr>
        <p:txBody>
          <a:bodyPr wrap="square" rtlCol="0">
            <a:spAutoFit/>
          </a:bodyPr>
          <a:lstStyle/>
          <a:p>
            <a:endParaRPr lang="en-IN" sz="2400" b="1" dirty="0" smtClean="0"/>
          </a:p>
          <a:p>
            <a:endParaRPr lang="en-IN" sz="2400" b="1" dirty="0" smtClean="0"/>
          </a:p>
          <a:p>
            <a:r>
              <a:rPr lang="en-IN" sz="2400" dirty="0"/>
              <a:t>Digital Assistant Google Maps Query</a:t>
            </a:r>
            <a:endParaRPr lang="en-IN" sz="2400" dirty="0"/>
          </a:p>
          <a:p>
            <a:endParaRPr lang="en-IN" sz="2400" b="1" dirty="0"/>
          </a:p>
          <a:p>
            <a:r>
              <a:rPr lang="en-IN" sz="2400" dirty="0"/>
              <a:t>Digital Assistant Weather Query</a:t>
            </a:r>
            <a:endParaRPr lang="en-IN" sz="2400" dirty="0"/>
          </a:p>
          <a:p>
            <a:endParaRPr lang="en-IN" sz="2400" b="1" dirty="0" smtClean="0"/>
          </a:p>
          <a:p>
            <a:r>
              <a:rPr lang="en-IN" sz="2400" b="1" dirty="0" smtClean="0"/>
              <a:t> </a:t>
            </a:r>
            <a:endParaRPr lang="en-IN" sz="2400" b="1" dirty="0"/>
          </a:p>
        </p:txBody>
      </p:sp>
      <p:sp>
        <p:nvSpPr>
          <p:cNvPr id="4" name="Title 1"/>
          <p:cNvSpPr txBox="1"/>
          <p:nvPr/>
        </p:nvSpPr>
        <p:spPr>
          <a:xfrm>
            <a:off x="428596" y="1071546"/>
            <a:ext cx="7467600" cy="1143000"/>
          </a:xfrm>
          <a:prstGeom prst="rect">
            <a:avLst/>
          </a:prstGeom>
        </p:spPr>
        <p:txBody>
          <a:bodyPr>
            <a:noAutofit/>
          </a:bodyPr>
          <a:lstStyle/>
          <a:p>
            <a:pPr lvl="0">
              <a:spcBef>
                <a:spcPct val="0"/>
              </a:spcBef>
            </a:pPr>
            <a:r>
              <a:rPr lang="en-IN" sz="3200" b="1" dirty="0" smtClean="0"/>
              <a:t>Different query we have created </a:t>
            </a:r>
            <a:r>
              <a:rPr kumimoji="0" lang="en-IN" sz="3200" b="0" i="0" u="none" strike="noStrike" kern="1200" cap="small" spc="0" normalizeH="0" baseline="0" noProof="0" dirty="0" smtClean="0">
                <a:ln>
                  <a:noFill/>
                </a:ln>
                <a:solidFill>
                  <a:schemeClr val="tx2"/>
                </a:solidFill>
                <a:effectLst/>
                <a:uLnTx/>
                <a:uFillTx/>
                <a:latin typeface="+mj-lt"/>
                <a:ea typeface="+mj-ea"/>
                <a:cs typeface="+mj-cs"/>
              </a:rPr>
              <a:t>:</a:t>
            </a:r>
            <a:endParaRPr kumimoji="0" lang="en-IN" sz="3200" b="0"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0</TotalTime>
  <Words>5381</Words>
  <Application>WPS Presentation</Application>
  <PresentationFormat>On-screen Show (4:3)</PresentationFormat>
  <Paragraphs>125</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Wingdings</vt:lpstr>
      <vt:lpstr>Wingdings 2</vt:lpstr>
      <vt:lpstr>Century</vt:lpstr>
      <vt:lpstr>Century Schoolbook</vt:lpstr>
      <vt:lpstr>Microsoft YaHei</vt:lpstr>
      <vt:lpstr>Arial Unicode MS</vt:lpstr>
      <vt:lpstr>Calibri</vt:lpstr>
      <vt:lpstr>Oriel</vt:lpstr>
      <vt:lpstr>PowerPoint 演示文稿</vt:lpstr>
      <vt:lpstr>Introduction :</vt:lpstr>
      <vt:lpstr>Objective :</vt:lpstr>
      <vt:lpstr>Steps to build virtual assistant :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Harishsing</dc:creator>
  <cp:lastModifiedBy>Harishsing</cp:lastModifiedBy>
  <cp:revision>20</cp:revision>
  <dcterms:created xsi:type="dcterms:W3CDTF">2021-05-02T15:55:00Z</dcterms:created>
  <dcterms:modified xsi:type="dcterms:W3CDTF">2021-05-03T16:47:15Z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1033-11.2.0.10114</vt:lpwstr>
  </property>
</Properties>
</file>