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cap="none" dirty="0">
                <a:solidFill>
                  <a:schemeClr val="accent1"/>
                </a:solidFill>
                <a:latin typeface="Arial" panose="020B0604020202020204" pitchFamily="34" charset="0"/>
                <a:cs typeface="Arial" panose="020B0604020202020204" pitchFamily="34" charset="0"/>
              </a:rPr>
              <a:t>Image-Based Steganography for Secure Message Encryption and Decryption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258206" y="4023478"/>
            <a:ext cx="7981880" cy="2343655"/>
          </a:xfrm>
          <a:prstGeom prst="rect">
            <a:avLst/>
          </a:prstGeom>
          <a:noFill/>
        </p:spPr>
        <p:txBody>
          <a:bodyPr wrap="square" lIns="91440" tIns="45720" rIns="91440" bIns="45720" rtlCol="0" anchor="t">
            <a:spAutoFit/>
          </a:bodyPr>
          <a:lstStyle/>
          <a:p>
            <a:pPr>
              <a:lnSpc>
                <a:spcPct val="150000"/>
              </a:lnSpc>
            </a:pPr>
            <a:r>
              <a:rPr lang="en-US" sz="2000" b="1" dirty="0">
                <a:solidFill>
                  <a:schemeClr val="accent1">
                    <a:lumMod val="75000"/>
                  </a:schemeClr>
                </a:solidFill>
                <a:latin typeface="Arial" pitchFamily="34" charset="0"/>
                <a:cs typeface="Arial" pitchFamily="34" charset="0"/>
              </a:rPr>
              <a:t>Presented By: Vijay </a:t>
            </a:r>
            <a:r>
              <a:rPr lang="en-US" sz="2000" b="1" dirty="0" err="1">
                <a:solidFill>
                  <a:schemeClr val="accent1">
                    <a:lumMod val="75000"/>
                  </a:schemeClr>
                </a:solidFill>
                <a:latin typeface="Arial" pitchFamily="34" charset="0"/>
                <a:cs typeface="Arial" pitchFamily="34" charset="0"/>
              </a:rPr>
              <a:t>Shikhre</a:t>
            </a:r>
            <a:endParaRPr lang="en-US" sz="2000" b="1" dirty="0">
              <a:solidFill>
                <a:schemeClr val="accent1">
                  <a:lumMod val="75000"/>
                </a:schemeClr>
              </a:solidFill>
              <a:latin typeface="Arial" pitchFamily="34" charset="0"/>
              <a:cs typeface="Arial" pitchFamily="34" charset="0"/>
            </a:endParaRPr>
          </a:p>
          <a:p>
            <a:pPr>
              <a:lnSpc>
                <a:spcPct val="150000"/>
              </a:lnSpc>
            </a:pPr>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Vijay </a:t>
            </a:r>
            <a:r>
              <a:rPr lang="en-US" sz="2000" b="1" dirty="0" err="1">
                <a:solidFill>
                  <a:schemeClr val="accent1">
                    <a:lumMod val="75000"/>
                  </a:schemeClr>
                </a:solidFill>
                <a:latin typeface="Arial" pitchFamily="34" charset="0"/>
                <a:cs typeface="Arial" pitchFamily="34" charset="0"/>
              </a:rPr>
              <a:t>Shikhre</a:t>
            </a:r>
            <a:endParaRPr lang="en-US" sz="2000" b="1" dirty="0">
              <a:solidFill>
                <a:schemeClr val="accent1">
                  <a:lumMod val="75000"/>
                </a:schemeClr>
              </a:solidFill>
              <a:latin typeface="Arial" pitchFamily="34" charset="0"/>
              <a:cs typeface="Arial" pitchFamily="34" charset="0"/>
            </a:endParaRPr>
          </a:p>
          <a:p>
            <a:pPr>
              <a:lnSpc>
                <a:spcPct val="150000"/>
              </a:lnSpc>
            </a:pPr>
            <a:r>
              <a:rPr lang="en-US" sz="2000" b="1" dirty="0">
                <a:solidFill>
                  <a:schemeClr val="accent1">
                    <a:lumMod val="75000"/>
                  </a:schemeClr>
                </a:solidFill>
                <a:latin typeface="Arial"/>
                <a:cs typeface="Arial"/>
              </a:rPr>
              <a:t>College Name &amp; Department : Government College Of Engineering, Jalgaon / Computer Science</a:t>
            </a:r>
          </a:p>
          <a:p>
            <a:pPr>
              <a:lnSpc>
                <a:spcPct val="150000"/>
              </a:lnSpc>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b="1" dirty="0"/>
              <a:t>Improved Embedding Algorithm: </a:t>
            </a:r>
            <a:r>
              <a:rPr lang="en-US" dirty="0"/>
              <a:t>Enhancing the algorithm to store larger messages </a:t>
            </a:r>
          </a:p>
          <a:p>
            <a:pPr marL="0" indent="0">
              <a:buNone/>
            </a:pPr>
            <a:r>
              <a:rPr lang="en-US" dirty="0"/>
              <a:t>      without affecting image quality.</a:t>
            </a:r>
          </a:p>
          <a:p>
            <a:r>
              <a:rPr lang="en-US" b="1" dirty="0"/>
              <a:t>Multi-layer Encryption: </a:t>
            </a:r>
            <a:r>
              <a:rPr lang="en-US" dirty="0"/>
              <a:t>Adding additional cryptographic techniques for stronger security.</a:t>
            </a:r>
          </a:p>
          <a:p>
            <a:r>
              <a:rPr lang="en-US" b="1" dirty="0" err="1"/>
              <a:t>Steganalysis</a:t>
            </a:r>
            <a:r>
              <a:rPr lang="en-US" b="1" dirty="0"/>
              <a:t> Resistance: </a:t>
            </a:r>
            <a:r>
              <a:rPr lang="en-US" dirty="0"/>
              <a:t>Implementing methods to resist detection by </a:t>
            </a:r>
            <a:r>
              <a:rPr lang="en-US" dirty="0" err="1"/>
              <a:t>steganalysis</a:t>
            </a:r>
            <a:r>
              <a:rPr lang="en-US" dirty="0"/>
              <a:t> tools.</a:t>
            </a:r>
          </a:p>
          <a:p>
            <a:r>
              <a:rPr lang="en-US" b="1" dirty="0"/>
              <a:t>Cross-Platform Application</a:t>
            </a:r>
            <a:r>
              <a:rPr lang="en-US" dirty="0"/>
              <a:t>: Developing a mobile or web-based application for easy use.</a:t>
            </a:r>
          </a:p>
          <a:p>
            <a:r>
              <a:rPr lang="en-US" b="1" dirty="0"/>
              <a:t>AI Integration: </a:t>
            </a:r>
            <a:r>
              <a:rPr lang="en-US" dirty="0"/>
              <a:t>Utilizing AI to optimize embedding techniques for higher security and efficiency.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151206" y="2505007"/>
            <a:ext cx="9889587" cy="1847985"/>
          </a:xfrm>
        </p:spPr>
        <p:txBody>
          <a:bodyPr>
            <a:noAutofit/>
          </a:bodyPr>
          <a:lstStyle/>
          <a:p>
            <a:pPr algn="ctr"/>
            <a:r>
              <a:rPr lang="en-US" sz="9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With the increasing need for secure communication, traditional encryption methods are vulnerable to detection and attacks. This project presents an image-based steganography approach where secret messages are embedded within an image at the pixel level. By disguising data within an image, unauthorized parties remain unaware of the existence of hidden information, ensuring enhanced security and confidentiality.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b="1" dirty="0"/>
              <a:t>Programming Language:</a:t>
            </a:r>
            <a:r>
              <a:rPr lang="en-IN" dirty="0"/>
              <a:t>  Python</a:t>
            </a:r>
          </a:p>
          <a:p>
            <a:pPr marL="0" indent="0">
              <a:buNone/>
            </a:pPr>
            <a:endParaRPr lang="en-IN" dirty="0"/>
          </a:p>
          <a:p>
            <a:r>
              <a:rPr lang="en-IN" b="1" dirty="0"/>
              <a:t>Libraries:  </a:t>
            </a:r>
          </a:p>
          <a:p>
            <a:r>
              <a:rPr lang="en-IN" i="1" dirty="0"/>
              <a:t>OpenCV</a:t>
            </a:r>
            <a:r>
              <a:rPr lang="en-IN" dirty="0"/>
              <a:t> </a:t>
            </a:r>
            <a:r>
              <a:rPr lang="en-US" dirty="0"/>
              <a:t>For image processing and manipulation</a:t>
            </a:r>
            <a:endParaRPr lang="en-IN" dirty="0"/>
          </a:p>
          <a:p>
            <a:r>
              <a:rPr lang="en-US" dirty="0"/>
              <a:t>NumPy for efficient array manipulation</a:t>
            </a:r>
            <a:endParaRPr lang="en-IN" dirty="0"/>
          </a:p>
          <a:p>
            <a:r>
              <a:rPr lang="en-US" dirty="0"/>
              <a:t>ASCII Encoding to convert characters into numerical values for embedding</a:t>
            </a:r>
            <a:endParaRPr lang="en-IN" dirty="0"/>
          </a:p>
          <a:p>
            <a:endParaRPr lang="en-IN" dirty="0"/>
          </a:p>
          <a:p>
            <a:r>
              <a:rPr lang="en-IN" b="1" dirty="0"/>
              <a:t>Platform:</a:t>
            </a:r>
            <a:r>
              <a:rPr lang="en-IN" dirty="0"/>
              <a:t> Cross-platform (Windows/Linux)</a:t>
            </a:r>
          </a:p>
          <a:p>
            <a:pPr marL="0" indent="0">
              <a:buNone/>
            </a:pPr>
            <a:endParaRPr lang="en-IN" dirty="0"/>
          </a:p>
          <a:p>
            <a:r>
              <a:rPr lang="en-IN" b="1" dirty="0"/>
              <a:t>Tools:</a:t>
            </a:r>
            <a:r>
              <a:rPr lang="en-IN" dirty="0"/>
              <a:t> Visual Studio Code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1800" b="1" dirty="0"/>
              <a:t>Invisible Data Embedding: </a:t>
            </a:r>
            <a:r>
              <a:rPr lang="en-US" sz="1800" dirty="0"/>
              <a:t>The message is hidden in an image without altering its visible quality.</a:t>
            </a:r>
            <a:endParaRPr lang="en-IN" sz="1800" dirty="0"/>
          </a:p>
          <a:p>
            <a:r>
              <a:rPr lang="en-US" sz="1800" b="1" dirty="0"/>
              <a:t>Custom Passcode Protection: </a:t>
            </a:r>
            <a:r>
              <a:rPr lang="en-US" sz="1800" dirty="0"/>
              <a:t>The decryption process requires a correct passcode, adding a layer of security.</a:t>
            </a:r>
            <a:endParaRPr lang="en-IN" sz="1800" dirty="0"/>
          </a:p>
          <a:p>
            <a:r>
              <a:rPr lang="en-IN" sz="1800" b="1" dirty="0"/>
              <a:t>Minimal Data Loss: </a:t>
            </a:r>
            <a:r>
              <a:rPr lang="en-IN" sz="1800" dirty="0"/>
              <a:t>Ensures message retention without significant impact on image quality.</a:t>
            </a:r>
          </a:p>
          <a:p>
            <a:r>
              <a:rPr lang="en-US" sz="1800" b="1" dirty="0"/>
              <a:t>Simple and Efficient Algorithm:</a:t>
            </a:r>
            <a:r>
              <a:rPr lang="en-US" sz="1800" dirty="0"/>
              <a:t> Easy implementation with low computational overhead.</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6"/>
            <a:ext cx="11029615" cy="4673324"/>
          </a:xfrm>
        </p:spPr>
        <p:txBody>
          <a:bodyPr/>
          <a:lstStyle/>
          <a:p>
            <a:r>
              <a:rPr lang="en-US" b="1" dirty="0"/>
              <a:t>Cybersecurity Enthusiasts &amp; Professionals – </a:t>
            </a:r>
            <a:r>
              <a:rPr lang="en-US" dirty="0"/>
              <a:t>To explore new methods of secure communication.</a:t>
            </a:r>
          </a:p>
          <a:p>
            <a:r>
              <a:rPr lang="en-US" b="1" dirty="0"/>
              <a:t>Government &amp; Intelligence Agencies – </a:t>
            </a:r>
            <a:r>
              <a:rPr lang="en-US" dirty="0"/>
              <a:t>For confidential data exchange.</a:t>
            </a:r>
          </a:p>
          <a:p>
            <a:r>
              <a:rPr lang="en-US" b="1" dirty="0"/>
              <a:t>Researchers &amp; Students – </a:t>
            </a:r>
            <a:r>
              <a:rPr lang="en-US" dirty="0"/>
              <a:t>To study steganography techniques and improve encryption methods.</a:t>
            </a:r>
          </a:p>
          <a:p>
            <a:r>
              <a:rPr lang="en-US" b="1" dirty="0"/>
              <a:t>Journalists &amp; Whistleblowers – </a:t>
            </a:r>
            <a:r>
              <a:rPr lang="en-US" dirty="0"/>
              <a:t>To transmit sensitive information securely.</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18525107-FA9D-46AF-8B66-09409D799AC2}"/>
              </a:ext>
            </a:extLst>
          </p:cNvPr>
          <p:cNvPicPr>
            <a:picLocks noChangeAspect="1"/>
          </p:cNvPicPr>
          <p:nvPr/>
        </p:nvPicPr>
        <p:blipFill>
          <a:blip r:embed="rId2"/>
          <a:stretch>
            <a:fillRect/>
          </a:stretch>
        </p:blipFill>
        <p:spPr>
          <a:xfrm>
            <a:off x="581192" y="1232452"/>
            <a:ext cx="5918082" cy="5534956"/>
          </a:xfrm>
          <a:prstGeom prst="rect">
            <a:avLst/>
          </a:prstGeom>
        </p:spPr>
      </p:pic>
      <p:pic>
        <p:nvPicPr>
          <p:cNvPr id="8" name="Picture 7">
            <a:extLst>
              <a:ext uri="{FF2B5EF4-FFF2-40B4-BE49-F238E27FC236}">
                <a16:creationId xmlns:a16="http://schemas.microsoft.com/office/drawing/2014/main" id="{7FC779D5-9EDF-4BC6-B4C1-313CDD1A8B2A}"/>
              </a:ext>
            </a:extLst>
          </p:cNvPr>
          <p:cNvPicPr>
            <a:picLocks noChangeAspect="1"/>
          </p:cNvPicPr>
          <p:nvPr/>
        </p:nvPicPr>
        <p:blipFill>
          <a:blip r:embed="rId3"/>
          <a:stretch>
            <a:fillRect/>
          </a:stretch>
        </p:blipFill>
        <p:spPr>
          <a:xfrm>
            <a:off x="7366204" y="3429000"/>
            <a:ext cx="4244604" cy="3006284"/>
          </a:xfrm>
          <a:prstGeom prst="rect">
            <a:avLst/>
          </a:prstGeom>
        </p:spPr>
      </p:pic>
      <p:pic>
        <p:nvPicPr>
          <p:cNvPr id="13" name="Picture 12">
            <a:extLst>
              <a:ext uri="{FF2B5EF4-FFF2-40B4-BE49-F238E27FC236}">
                <a16:creationId xmlns:a16="http://schemas.microsoft.com/office/drawing/2014/main" id="{4E63466E-8991-4169-BC1A-A4A75EC550B6}"/>
              </a:ext>
            </a:extLst>
          </p:cNvPr>
          <p:cNvPicPr>
            <a:picLocks noChangeAspect="1"/>
          </p:cNvPicPr>
          <p:nvPr/>
        </p:nvPicPr>
        <p:blipFill>
          <a:blip r:embed="rId4"/>
          <a:stretch>
            <a:fillRect/>
          </a:stretch>
        </p:blipFill>
        <p:spPr>
          <a:xfrm>
            <a:off x="7366204" y="897500"/>
            <a:ext cx="4237015" cy="240840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demonstrates how steganography can be used to securely hide and retrieve secret messages in an image. </a:t>
            </a:r>
          </a:p>
          <a:p>
            <a:r>
              <a:rPr lang="en-US" dirty="0"/>
              <a:t>It provides an added security layer by requiring a passcode for decryption, ensuring that only authorized users can access the hidden information. </a:t>
            </a:r>
          </a:p>
          <a:p>
            <a:r>
              <a:rPr lang="en-US" dirty="0"/>
              <a:t>The user-friendly GUI enhances the accessibility of the method, making it a practical tool for secure communication.</a:t>
            </a:r>
          </a:p>
          <a:p>
            <a:r>
              <a:rPr lang="en-US" dirty="0"/>
              <a:t>This method is effective for secure communication in various domains where privacy is a priority.</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https://github.com/vijayshikhare/Steganography-Project.git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146</TotalTime>
  <Words>437</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Image-Based Steganography for Secure Message Encryption and Decryption</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 shikhare</cp:lastModifiedBy>
  <cp:revision>36</cp:revision>
  <dcterms:created xsi:type="dcterms:W3CDTF">2021-05-26T16:50:10Z</dcterms:created>
  <dcterms:modified xsi:type="dcterms:W3CDTF">2025-02-21T17:59:54Z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