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60" r:id="rId5"/>
    <p:sldId id="258" r:id="rId6"/>
    <p:sldId id="261" r:id="rId7"/>
    <p:sldId id="262" r:id="rId8"/>
    <p:sldId id="271" r:id="rId9"/>
    <p:sldId id="266" r:id="rId10"/>
    <p:sldId id="263" r:id="rId11"/>
    <p:sldId id="259"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8" autoAdjust="0"/>
    <p:restoredTop sz="94660"/>
  </p:normalViewPr>
  <p:slideViewPr>
    <p:cSldViewPr snapToGrid="0">
      <p:cViewPr varScale="1">
        <p:scale>
          <a:sx n="68" d="100"/>
          <a:sy n="68" d="100"/>
        </p:scale>
        <p:origin x="7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83248DA-1A74-4998-9A4C-E87B6CDF5AB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7E5801-5736-4F91-A151-D028C044081D}"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83248DA-1A74-4998-9A4C-E87B6CDF5AB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E5801-5736-4F91-A151-D028C044081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83248DA-1A74-4998-9A4C-E87B6CDF5AB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E5801-5736-4F91-A151-D028C044081D}"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83248DA-1A74-4998-9A4C-E87B6CDF5AB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E5801-5736-4F91-A151-D028C044081D}" type="slidenum">
              <a:rPr lang="en-US" smtClean="0"/>
            </a:fld>
            <a:endParaRPr lang="en-US"/>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83248DA-1A74-4998-9A4C-E87B6CDF5AB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E5801-5736-4F91-A151-D028C044081D}"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endParaRPr lang="en-US"/>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endParaRPr lang="en-US"/>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D83248DA-1A74-4998-9A4C-E87B6CDF5AB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7E5801-5736-4F91-A151-D028C044081D}"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D83248DA-1A74-4998-9A4C-E87B6CDF5AB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7E5801-5736-4F91-A151-D028C044081D}"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83248DA-1A74-4998-9A4C-E87B6CDF5AB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E5801-5736-4F91-A151-D028C044081D}"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83248DA-1A74-4998-9A4C-E87B6CDF5AB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E5801-5736-4F91-A151-D028C044081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83248DA-1A74-4998-9A4C-E87B6CDF5AB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E5801-5736-4F91-A151-D028C044081D}"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3248DA-1A74-4998-9A4C-E87B6CDF5AB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E5801-5736-4F91-A151-D028C044081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83248DA-1A74-4998-9A4C-E87B6CDF5AB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E5801-5736-4F91-A151-D028C044081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endParaRPr lang="en-US"/>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83248DA-1A74-4998-9A4C-E87B6CDF5AB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7E5801-5736-4F91-A151-D028C044081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3248DA-1A74-4998-9A4C-E87B6CDF5AB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7E5801-5736-4F91-A151-D028C044081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3248DA-1A74-4998-9A4C-E87B6CDF5AB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7E5801-5736-4F91-A151-D028C044081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83248DA-1A74-4998-9A4C-E87B6CDF5AB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E5801-5736-4F91-A151-D028C044081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83248DA-1A74-4998-9A4C-E87B6CDF5AB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E5801-5736-4F91-A151-D028C044081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83248DA-1A74-4998-9A4C-E87B6CDF5AB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37E5801-5736-4F91-A151-D028C044081D}"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200401" y="1371320"/>
            <a:ext cx="7933764" cy="2677656"/>
          </a:xfrm>
          <a:prstGeom prst="rect">
            <a:avLst/>
          </a:prstGeom>
          <a:noFill/>
        </p:spPr>
        <p:txBody>
          <a:bodyPr wrap="square" rtlCol="0">
            <a:spAutoFit/>
          </a:bodyPr>
          <a:lstStyle/>
          <a:p>
            <a:pPr algn="ctr"/>
            <a:r>
              <a:rPr lang="en-US" sz="8800" dirty="0" err="1">
                <a:latin typeface="Algerian" panose="04020705040A02060702" pitchFamily="82" charset="0"/>
              </a:rPr>
              <a:t>hr</a:t>
            </a:r>
            <a:r>
              <a:rPr lang="en-US" sz="8800" dirty="0">
                <a:latin typeface="Algerian" panose="04020705040A02060702" pitchFamily="82" charset="0"/>
              </a:rPr>
              <a:t> Analytics </a:t>
            </a:r>
            <a:br>
              <a:rPr lang="en-US" sz="6600" dirty="0">
                <a:latin typeface="Algerian" panose="04020705040A02060702" pitchFamily="82" charset="0"/>
              </a:rPr>
            </a:br>
            <a:r>
              <a:rPr lang="en-US" sz="8000" dirty="0">
                <a:latin typeface="Algerian" panose="04020705040A02060702" pitchFamily="82" charset="0"/>
              </a:rPr>
              <a:t>presentation</a:t>
            </a:r>
            <a:endParaRPr lang="en-US" sz="8000" dirty="0"/>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4899" y="1371320"/>
            <a:ext cx="2340349" cy="18573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1055" y="468630"/>
            <a:ext cx="10549890" cy="3970318"/>
          </a:xfrm>
          <a:prstGeom prst="rect">
            <a:avLst/>
          </a:prstGeom>
          <a:noFill/>
        </p:spPr>
        <p:txBody>
          <a:bodyPr wrap="square" rtlCol="0">
            <a:spAutoFit/>
          </a:bodyPr>
          <a:lstStyle/>
          <a:p>
            <a:pPr marL="685800" indent="-685800" algn="ctr">
              <a:buFont typeface="Wingdings" panose="05000000000000000000" pitchFamily="2" charset="2"/>
              <a:buChar char="q"/>
            </a:pPr>
            <a:r>
              <a:rPr lang="en-US" sz="5400" b="1" dirty="0">
                <a:latin typeface="Algerian" panose="04020705040A02060702" pitchFamily="82" charset="0"/>
              </a:rPr>
              <a:t>Conclusion</a:t>
            </a:r>
            <a:endParaRPr lang="en-US" sz="5400" b="1" dirty="0">
              <a:latin typeface="Algerian" panose="04020705040A02060702" pitchFamily="82" charset="0"/>
            </a:endParaRPr>
          </a:p>
          <a:p>
            <a:pPr marL="285750" indent="-285750">
              <a:buFont typeface="Wingdings" panose="05000000000000000000" pitchFamily="2" charset="2"/>
              <a:buChar char="q"/>
            </a:pPr>
            <a:r>
              <a:rPr lang="en-US" dirty="0"/>
              <a:t>Incorporating this dashboard into my portfolio has not only showcased my data visualization skills but also highlighted the critical insights that data analysis can offer to HR departments. </a:t>
            </a:r>
            <a:endParaRPr lang="en-US" dirty="0"/>
          </a:p>
          <a:p>
            <a:pPr marL="285750" indent="-285750">
              <a:buFont typeface="Wingdings" panose="05000000000000000000" pitchFamily="2" charset="2"/>
              <a:buChar char="q"/>
            </a:pPr>
            <a:r>
              <a:rPr lang="en-US" dirty="0"/>
              <a:t>By exploring department-wise attrition, education-based trends, age group analysis, gender-based attrition, job satisfaction, and other key metrics, this project has demonstrated the potential for data-driven HR decisions.</a:t>
            </a:r>
            <a:endParaRPr lang="en-US" dirty="0"/>
          </a:p>
          <a:p>
            <a:pPr marL="285750" indent="-285750">
              <a:buFont typeface="Wingdings" panose="05000000000000000000" pitchFamily="2" charset="2"/>
              <a:buChar char="q"/>
            </a:pPr>
            <a:r>
              <a:rPr lang="en-US" dirty="0"/>
              <a:t>Data visualization is a powerful tool that goes beyond numbers and statistics — it tells a story. </a:t>
            </a:r>
            <a:endParaRPr lang="en-US" dirty="0"/>
          </a:p>
          <a:p>
            <a:pPr marL="285750" indent="-285750">
              <a:buFont typeface="Wingdings" panose="05000000000000000000" pitchFamily="2" charset="2"/>
              <a:buChar char="q"/>
            </a:pPr>
            <a:r>
              <a:rPr lang="en-US" dirty="0"/>
              <a:t>Through this project, I hope to inspire others to explore the world of data analytics and use tools like Power BI to create impactful visuals that drive informed decision-making.</a:t>
            </a:r>
            <a:endParaRPr lang="en-US" dirty="0"/>
          </a:p>
          <a:p>
            <a:pPr marL="285750" indent="-285750">
              <a:buFont typeface="Wingdings" panose="05000000000000000000" pitchFamily="2" charset="2"/>
              <a:buChar char="q"/>
            </a:pPr>
            <a:r>
              <a:rPr lang="en-US" dirty="0"/>
              <a:t>If you’re interested in exploring the full dashboard or discussing how data analytics can benefit your organization, please feel free to contact me. </a:t>
            </a:r>
            <a:endParaRPr lang="en-US" dirty="0"/>
          </a:p>
          <a:p>
            <a:pPr marL="285750" indent="-285750">
              <a:buFont typeface="Wingdings" panose="05000000000000000000" pitchFamily="2" charset="2"/>
              <a:buChar char="q"/>
            </a:pPr>
            <a:r>
              <a:rPr lang="en-US" dirty="0"/>
              <a:t>Together, we can unlock the hidden insights within your data.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0130" y="605790"/>
            <a:ext cx="8366760" cy="5109091"/>
          </a:xfrm>
          <a:prstGeom prst="rect">
            <a:avLst/>
          </a:prstGeom>
          <a:noFill/>
        </p:spPr>
        <p:txBody>
          <a:bodyPr wrap="square" rtlCol="0">
            <a:spAutoFit/>
          </a:bodyPr>
          <a:lstStyle/>
          <a:p>
            <a:pPr marL="685800" indent="-685800" algn="ctr">
              <a:buFont typeface="Wingdings" panose="05000000000000000000" pitchFamily="2" charset="2"/>
              <a:buChar char="q"/>
            </a:pPr>
            <a:r>
              <a:rPr lang="en-US" sz="4800" b="1" dirty="0">
                <a:latin typeface="Algerian" panose="04020705040A02060702" pitchFamily="82" charset="0"/>
                <a:ea typeface="Calibri Light" panose="020F0302020204030204" pitchFamily="34" charset="0"/>
                <a:cs typeface="Calibri Light" panose="020F0302020204030204" pitchFamily="34" charset="0"/>
              </a:rPr>
              <a:t>Suggestion </a:t>
            </a:r>
            <a:endParaRPr lang="en-US" sz="4800" b="1" dirty="0">
              <a:latin typeface="Algerian" panose="04020705040A02060702" pitchFamily="82" charset="0"/>
              <a:ea typeface="Calibri Light" panose="020F0302020204030204" pitchFamily="34" charset="0"/>
              <a:cs typeface="Calibri Light" panose="020F0302020204030204" pitchFamily="34" charset="0"/>
            </a:endParaRPr>
          </a:p>
          <a:p>
            <a:pPr marL="400050" indent="-400050">
              <a:buFont typeface="+mj-lt"/>
              <a:buAutoNum type="romanLcPeriod"/>
            </a:pPr>
            <a:r>
              <a:rPr lang="en-US" sz="2000" b="1" dirty="0">
                <a:latin typeface="Cambria" panose="02040503050406030204" pitchFamily="18" charset="0"/>
                <a:ea typeface="Cambria" panose="02040503050406030204" pitchFamily="18" charset="0"/>
              </a:rPr>
              <a:t>Conduct employee surveys to identify reasons for attrition.</a:t>
            </a:r>
            <a:endParaRPr lang="en-US" sz="2000" b="1" dirty="0">
              <a:latin typeface="Cambria" panose="02040503050406030204" pitchFamily="18" charset="0"/>
              <a:ea typeface="Cambria" panose="02040503050406030204" pitchFamily="18" charset="0"/>
            </a:endParaRPr>
          </a:p>
          <a:p>
            <a:pPr marL="400050" indent="-400050">
              <a:buFont typeface="+mj-lt"/>
              <a:buAutoNum type="romanLcPeriod"/>
            </a:pPr>
            <a:r>
              <a:rPr lang="en-US" sz="2000" b="1" dirty="0">
                <a:latin typeface="Cambria" panose="02040503050406030204" pitchFamily="18" charset="0"/>
                <a:ea typeface="Cambria" panose="02040503050406030204" pitchFamily="18" charset="0"/>
              </a:rPr>
              <a:t>Train managers for better communication and leadership.</a:t>
            </a:r>
            <a:endParaRPr lang="en-US" sz="2000" b="1" dirty="0">
              <a:latin typeface="Cambria" panose="02040503050406030204" pitchFamily="18" charset="0"/>
              <a:ea typeface="Cambria" panose="02040503050406030204" pitchFamily="18" charset="0"/>
            </a:endParaRPr>
          </a:p>
          <a:p>
            <a:pPr marL="400050" indent="-400050">
              <a:buFont typeface="+mj-lt"/>
              <a:buAutoNum type="romanLcPeriod"/>
            </a:pPr>
            <a:r>
              <a:rPr lang="en-US" sz="2000" b="1" dirty="0">
                <a:latin typeface="Cambria" panose="02040503050406030204" pitchFamily="18" charset="0"/>
                <a:ea typeface="Cambria" panose="02040503050406030204" pitchFamily="18" charset="0"/>
              </a:rPr>
              <a:t>Offer clear paths for growth and internal promotions.</a:t>
            </a:r>
            <a:endParaRPr lang="en-US" sz="2000" b="1" dirty="0">
              <a:latin typeface="Cambria" panose="02040503050406030204" pitchFamily="18" charset="0"/>
              <a:ea typeface="Cambria" panose="02040503050406030204" pitchFamily="18" charset="0"/>
            </a:endParaRPr>
          </a:p>
          <a:p>
            <a:pPr marL="400050" indent="-400050">
              <a:buFont typeface="+mj-lt"/>
              <a:buAutoNum type="romanLcPeriod"/>
            </a:pPr>
            <a:r>
              <a:rPr lang="en-US" sz="2000" b="1" dirty="0">
                <a:latin typeface="Cambria" panose="02040503050406030204" pitchFamily="18" charset="0"/>
                <a:ea typeface="Cambria" panose="02040503050406030204" pitchFamily="18" charset="0"/>
              </a:rPr>
              <a:t>Introduce remote work and flexible hours.</a:t>
            </a:r>
            <a:endParaRPr lang="en-US" sz="2000" b="1" dirty="0">
              <a:latin typeface="Cambria" panose="02040503050406030204" pitchFamily="18" charset="0"/>
              <a:ea typeface="Cambria" panose="02040503050406030204" pitchFamily="18" charset="0"/>
            </a:endParaRPr>
          </a:p>
          <a:p>
            <a:pPr marL="400050" indent="-400050">
              <a:buFont typeface="+mj-lt"/>
              <a:buAutoNum type="romanLcPeriod"/>
            </a:pPr>
            <a:r>
              <a:rPr lang="en-US" sz="2000" b="1" dirty="0">
                <a:latin typeface="Cambria" panose="02040503050406030204" pitchFamily="18" charset="0"/>
                <a:ea typeface="Cambria" panose="02040503050406030204" pitchFamily="18" charset="0"/>
              </a:rPr>
              <a:t>Implement rewards for achievements and contributions.</a:t>
            </a:r>
            <a:endParaRPr lang="en-US" sz="2000" b="1" dirty="0">
              <a:latin typeface="Cambria" panose="02040503050406030204" pitchFamily="18" charset="0"/>
              <a:ea typeface="Cambria" panose="02040503050406030204" pitchFamily="18" charset="0"/>
            </a:endParaRPr>
          </a:p>
          <a:p>
            <a:pPr marL="400050" indent="-400050">
              <a:buFont typeface="+mj-lt"/>
              <a:buAutoNum type="romanLcPeriod"/>
            </a:pPr>
            <a:r>
              <a:rPr lang="en-US" sz="2000" b="1" dirty="0">
                <a:latin typeface="Cambria" panose="02040503050406030204" pitchFamily="18" charset="0"/>
                <a:ea typeface="Cambria" panose="02040503050406030204" pitchFamily="18" charset="0"/>
              </a:rPr>
              <a:t>Launch wellness programs for mental and physical health.</a:t>
            </a:r>
            <a:endParaRPr lang="en-US" sz="2000" b="1" dirty="0">
              <a:latin typeface="Cambria" panose="02040503050406030204" pitchFamily="18" charset="0"/>
              <a:ea typeface="Cambria" panose="02040503050406030204" pitchFamily="18" charset="0"/>
            </a:endParaRPr>
          </a:p>
          <a:p>
            <a:pPr marL="400050" indent="-400050">
              <a:buFont typeface="+mj-lt"/>
              <a:buAutoNum type="romanLcPeriod"/>
            </a:pPr>
            <a:r>
              <a:rPr lang="en-US" sz="2000" b="1" dirty="0">
                <a:latin typeface="Cambria" panose="02040503050406030204" pitchFamily="18" charset="0"/>
                <a:ea typeface="Cambria" panose="02040503050406030204" pitchFamily="18" charset="0"/>
              </a:rPr>
              <a:t>Regularly review and adjust salaries and benefits.</a:t>
            </a:r>
            <a:endParaRPr lang="en-US" sz="2000" b="1" dirty="0">
              <a:latin typeface="Cambria" panose="02040503050406030204" pitchFamily="18" charset="0"/>
              <a:ea typeface="Cambria" panose="02040503050406030204" pitchFamily="18" charset="0"/>
            </a:endParaRPr>
          </a:p>
          <a:p>
            <a:pPr marL="400050" indent="-400050">
              <a:buFont typeface="+mj-lt"/>
              <a:buAutoNum type="romanLcPeriod"/>
            </a:pPr>
            <a:r>
              <a:rPr lang="en-US" sz="2000" b="1" dirty="0">
                <a:latin typeface="Cambria" panose="02040503050406030204" pitchFamily="18" charset="0"/>
                <a:ea typeface="Cambria" panose="02040503050406030204" pitchFamily="18" charset="0"/>
              </a:rPr>
              <a:t>Foster teamwork, collaboration, and open communication.</a:t>
            </a:r>
            <a:endParaRPr lang="en-US" sz="2000" b="1" dirty="0">
              <a:latin typeface="Cambria" panose="02040503050406030204" pitchFamily="18" charset="0"/>
              <a:ea typeface="Cambria" panose="02040503050406030204" pitchFamily="18" charset="0"/>
            </a:endParaRPr>
          </a:p>
          <a:p>
            <a:pPr marL="400050" indent="-400050">
              <a:buFont typeface="+mj-lt"/>
              <a:buAutoNum type="romanLcPeriod"/>
            </a:pPr>
            <a:r>
              <a:rPr lang="en-US" sz="2000" b="1" dirty="0">
                <a:latin typeface="Cambria" panose="02040503050406030204" pitchFamily="18" charset="0"/>
                <a:ea typeface="Cambria" panose="02040503050406030204" pitchFamily="18" charset="0"/>
              </a:rPr>
              <a:t>Conduct interviews to gain insights from departing employees.</a:t>
            </a:r>
            <a:endParaRPr lang="en-US" sz="2000" b="1" dirty="0">
              <a:latin typeface="Cambria" panose="02040503050406030204" pitchFamily="18" charset="0"/>
              <a:ea typeface="Cambria" panose="02040503050406030204" pitchFamily="18" charset="0"/>
            </a:endParaRPr>
          </a:p>
          <a:p>
            <a:pPr marL="400050" indent="-400050">
              <a:buFont typeface="+mj-lt"/>
              <a:buAutoNum type="romanLcPeriod"/>
            </a:pPr>
            <a:r>
              <a:rPr lang="en-US" sz="2000" b="1" dirty="0">
                <a:latin typeface="Cambria" panose="02040503050406030204" pitchFamily="18" charset="0"/>
                <a:ea typeface="Cambria" panose="02040503050406030204" pitchFamily="18" charset="0"/>
              </a:rPr>
              <a:t>Regularly assess attrition rates and satisfaction levels.</a:t>
            </a:r>
            <a:endParaRPr lang="en-US" sz="2000" b="1" dirty="0">
              <a:latin typeface="Cambria" panose="02040503050406030204" pitchFamily="18" charset="0"/>
              <a:ea typeface="Cambria" panose="02040503050406030204" pitchFamily="18" charset="0"/>
            </a:endParaRPr>
          </a:p>
          <a:p>
            <a:pPr marL="400050" indent="-400050">
              <a:buFont typeface="+mj-lt"/>
              <a:buAutoNum type="romanLcPeriod"/>
            </a:pPr>
            <a:r>
              <a:rPr lang="en-US" sz="2000" b="1" dirty="0">
                <a:latin typeface="Cambria" panose="02040503050406030204" pitchFamily="18" charset="0"/>
                <a:ea typeface="Cambria" panose="02040503050406030204" pitchFamily="18" charset="0"/>
              </a:rPr>
              <a:t>Provide support programs like Employee Assistance Programs.</a:t>
            </a:r>
            <a:endParaRPr lang="en-US" sz="2000" b="1" dirty="0">
              <a:latin typeface="Cambria" panose="02040503050406030204" pitchFamily="18" charset="0"/>
              <a:ea typeface="Cambria" panose="02040503050406030204" pitchFamily="18" charset="0"/>
            </a:endParaRPr>
          </a:p>
          <a:p>
            <a:pPr marL="400050" indent="-400050">
              <a:buFont typeface="+mj-lt"/>
              <a:buAutoNum type="romanLcPeriod"/>
            </a:pPr>
            <a:r>
              <a:rPr lang="en-US" sz="2000" b="1" dirty="0">
                <a:latin typeface="Cambria" panose="02040503050406030204" pitchFamily="18" charset="0"/>
                <a:ea typeface="Cambria" panose="02040503050406030204" pitchFamily="18" charset="0"/>
              </a:rPr>
              <a:t>Continuous efforts, feedback, and adaptability are key to success in retaining employees.</a:t>
            </a:r>
            <a:endParaRPr lang="en-US" sz="2000" b="1" dirty="0">
              <a:latin typeface="Cambria" panose="02040503050406030204" pitchFamily="18" charset="0"/>
              <a:ea typeface="Cambria" panose="02040503050406030204" pitchFamily="18"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94610" y="2547581"/>
            <a:ext cx="6309360" cy="1446550"/>
          </a:xfrm>
          <a:prstGeom prst="rect">
            <a:avLst/>
          </a:prstGeom>
          <a:noFill/>
        </p:spPr>
        <p:txBody>
          <a:bodyPr wrap="square" rtlCol="0">
            <a:spAutoFit/>
          </a:bodyPr>
          <a:lstStyle/>
          <a:p>
            <a:r>
              <a:rPr lang="en-US" sz="8800" dirty="0">
                <a:latin typeface="Algerian" panose="04020705040A02060702" pitchFamily="82" charset="0"/>
              </a:rPr>
              <a:t>Thank You</a:t>
            </a:r>
            <a:endParaRPr lang="en-US" sz="8800" dirty="0">
              <a:latin typeface="Algerian" panose="04020705040A02060702"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6600" dirty="0">
                <a:latin typeface="Algerian" panose="04020705040A02060702" pitchFamily="82" charset="0"/>
              </a:rPr>
              <a:t>Team Member</a:t>
            </a:r>
            <a:br>
              <a:rPr lang="en-US" sz="6600" dirty="0">
                <a:latin typeface="Algerian" panose="04020705040A02060702" pitchFamily="82" charset="0"/>
              </a:rPr>
            </a:br>
            <a:r>
              <a:rPr lang="en-US" sz="6600" dirty="0">
                <a:latin typeface="Algerian" panose="04020705040A02060702" pitchFamily="82" charset="0"/>
              </a:rPr>
              <a:t>Group 2</a:t>
            </a:r>
            <a:endParaRPr lang="en-US" sz="6600" dirty="0">
              <a:latin typeface="Algerian" panose="04020705040A02060702" pitchFamily="82" charset="0"/>
            </a:endParaRPr>
          </a:p>
        </p:txBody>
      </p:sp>
      <p:sp>
        <p:nvSpPr>
          <p:cNvPr id="3" name="Content Placeholder 2"/>
          <p:cNvSpPr>
            <a:spLocks noGrp="1"/>
          </p:cNvSpPr>
          <p:nvPr>
            <p:ph idx="1"/>
          </p:nvPr>
        </p:nvSpPr>
        <p:spPr>
          <a:xfrm>
            <a:off x="864870" y="1985645"/>
            <a:ext cx="10233800" cy="4351338"/>
          </a:xfrm>
        </p:spPr>
        <p:txBody>
          <a:bodyPr/>
          <a:lstStyle/>
          <a:p>
            <a:pPr algn="ctr">
              <a:buFont typeface="Wingdings" panose="05000000000000000000" pitchFamily="2" charset="2"/>
              <a:buChar char="Ø"/>
            </a:pPr>
            <a:r>
              <a:rPr lang="en-US" dirty="0">
                <a:latin typeface="Arial Narrow" panose="020B0606020202030204" pitchFamily="34" charset="0"/>
              </a:rPr>
              <a:t>Sahil </a:t>
            </a:r>
            <a:r>
              <a:rPr lang="en-US" dirty="0" err="1">
                <a:latin typeface="Arial Narrow" panose="020B0606020202030204" pitchFamily="34" charset="0"/>
              </a:rPr>
              <a:t>Ganji</a:t>
            </a:r>
            <a:endParaRPr lang="en-US" dirty="0">
              <a:latin typeface="Arial Narrow" panose="020B0606020202030204" pitchFamily="34" charset="0"/>
            </a:endParaRPr>
          </a:p>
          <a:p>
            <a:pPr algn="ctr">
              <a:buFont typeface="Wingdings" panose="05000000000000000000" pitchFamily="2" charset="2"/>
              <a:buChar char="Ø"/>
            </a:pPr>
            <a:r>
              <a:rPr lang="en-US" dirty="0">
                <a:latin typeface="Arial Narrow" panose="020B0606020202030204" pitchFamily="34" charset="0"/>
              </a:rPr>
              <a:t>Suresh </a:t>
            </a:r>
            <a:r>
              <a:rPr lang="en-US" dirty="0" err="1">
                <a:latin typeface="Arial Narrow" panose="020B0606020202030204" pitchFamily="34" charset="0"/>
              </a:rPr>
              <a:t>Prajapath</a:t>
            </a:r>
            <a:endParaRPr lang="en-US" dirty="0">
              <a:latin typeface="Arial Narrow" panose="020B0606020202030204" pitchFamily="34" charset="0"/>
            </a:endParaRPr>
          </a:p>
          <a:p>
            <a:pPr algn="ctr">
              <a:buFont typeface="Wingdings" panose="05000000000000000000" pitchFamily="2" charset="2"/>
              <a:buChar char="Ø"/>
            </a:pPr>
            <a:r>
              <a:rPr lang="en-US" dirty="0">
                <a:latin typeface="Arial Narrow" panose="020B0606020202030204" pitchFamily="34" charset="0"/>
              </a:rPr>
              <a:t>Mohini Wanjari</a:t>
            </a:r>
            <a:endParaRPr lang="en-US" dirty="0">
              <a:latin typeface="Arial Narrow" panose="020B0606020202030204" pitchFamily="34" charset="0"/>
            </a:endParaRPr>
          </a:p>
          <a:p>
            <a:pPr algn="ctr">
              <a:buFont typeface="Wingdings" panose="05000000000000000000" pitchFamily="2" charset="2"/>
              <a:buChar char="Ø"/>
            </a:pPr>
            <a:r>
              <a:rPr lang="en-US" dirty="0">
                <a:latin typeface="Arial Narrow" panose="020B0606020202030204" pitchFamily="34" charset="0"/>
              </a:rPr>
              <a:t>Rahul Sid</a:t>
            </a:r>
            <a:endParaRPr lang="en-US" dirty="0">
              <a:latin typeface="Arial Narrow" panose="020B0606020202030204" pitchFamily="34" charset="0"/>
            </a:endParaRPr>
          </a:p>
          <a:p>
            <a:pPr algn="ctr">
              <a:buFont typeface="Wingdings" panose="05000000000000000000" pitchFamily="2" charset="2"/>
              <a:buChar char="Ø"/>
            </a:pPr>
            <a:r>
              <a:rPr lang="en-US" dirty="0">
                <a:latin typeface="Arial Narrow" panose="020B0606020202030204" pitchFamily="34" charset="0"/>
              </a:rPr>
              <a:t>Vijay Kumar</a:t>
            </a:r>
            <a:endParaRPr lang="en-US" dirty="0">
              <a:latin typeface="Arial Narrow" panose="020B0606020202030204" pitchFamily="34" charset="0"/>
            </a:endParaRPr>
          </a:p>
          <a:p>
            <a:pPr algn="ctr">
              <a:buFont typeface="Wingdings" panose="05000000000000000000" pitchFamily="2" charset="2"/>
              <a:buChar char="Ø"/>
            </a:pPr>
            <a:r>
              <a:rPr lang="en-US" dirty="0">
                <a:latin typeface="Arial Narrow" panose="020B0606020202030204" pitchFamily="34" charset="0"/>
              </a:rPr>
              <a:t>Yash </a:t>
            </a:r>
            <a:r>
              <a:rPr lang="en-US" dirty="0" err="1">
                <a:latin typeface="Arial Narrow" panose="020B0606020202030204" pitchFamily="34" charset="0"/>
              </a:rPr>
              <a:t>Ghosalkar</a:t>
            </a:r>
            <a:endParaRPr lang="en-US" dirty="0">
              <a:latin typeface="Arial Narrow" panose="020B0606020202030204" pitchFamily="34" charset="0"/>
            </a:endParaRPr>
          </a:p>
          <a:p>
            <a:pPr algn="ctr">
              <a:buFont typeface="Wingdings" panose="05000000000000000000" pitchFamily="2" charset="2"/>
              <a:buChar char="Ø"/>
            </a:pPr>
            <a:r>
              <a:rPr lang="en-US" dirty="0">
                <a:latin typeface="Arial Narrow" panose="020B0606020202030204" pitchFamily="34" charset="0"/>
              </a:rPr>
              <a:t>Raman</a:t>
            </a:r>
            <a:endParaRPr lang="en-US" dirty="0">
              <a:latin typeface="Arial Narrow" panose="020B0606020202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550" y="388620"/>
            <a:ext cx="8961120" cy="5416868"/>
          </a:xfrm>
          <a:prstGeom prst="rect">
            <a:avLst/>
          </a:prstGeom>
          <a:noFill/>
        </p:spPr>
        <p:txBody>
          <a:bodyPr wrap="square" rtlCol="0">
            <a:spAutoFit/>
          </a:bodyPr>
          <a:lstStyle/>
          <a:p>
            <a:r>
              <a:rPr lang="en-US" sz="4000" b="1" dirty="0">
                <a:latin typeface="Algerian" panose="04020705040A02060702" pitchFamily="82" charset="0"/>
                <a:ea typeface="Cambria" panose="02040503050406030204" pitchFamily="18" charset="0"/>
              </a:rPr>
              <a:t>Introduction</a:t>
            </a:r>
            <a:endParaRPr lang="en-US" sz="4000" b="1" dirty="0">
              <a:latin typeface="Algerian" panose="04020705040A02060702" pitchFamily="82" charset="0"/>
              <a:ea typeface="Cambria" panose="02040503050406030204" pitchFamily="18" charset="0"/>
            </a:endParaRPr>
          </a:p>
          <a:p>
            <a:pPr marL="285750" indent="-285750">
              <a:buFont typeface="Wingdings" panose="05000000000000000000" pitchFamily="2" charset="2"/>
              <a:buChar char="q"/>
            </a:pPr>
            <a:r>
              <a:rPr lang="en-US" sz="1800" b="1" dirty="0">
                <a:latin typeface="Cambria" panose="02040503050406030204" pitchFamily="18" charset="0"/>
                <a:ea typeface="Cambria" panose="02040503050406030204" pitchFamily="18" charset="0"/>
              </a:rPr>
              <a:t>The datasets HR_1 and HR_2 serve as the foundation for our project of HR Analytics within the project "Employee Retention“. </a:t>
            </a:r>
            <a:endParaRPr lang="en-US" sz="1800"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US" sz="1800" b="1" dirty="0">
                <a:latin typeface="Cambria" panose="02040503050406030204" pitchFamily="18" charset="0"/>
                <a:ea typeface="Cambria" panose="02040503050406030204" pitchFamily="18" charset="0"/>
              </a:rPr>
              <a:t> We  had </a:t>
            </a:r>
            <a:r>
              <a:rPr lang="en-IN" sz="1800" b="1" dirty="0">
                <a:latin typeface="Cambria" panose="02040503050406030204" pitchFamily="18" charset="0"/>
                <a:ea typeface="Cambria" panose="02040503050406030204" pitchFamily="18" charset="0"/>
              </a:rPr>
              <a:t> calculated the fields from the Year, Month, Day of joining field ( First Create a Date Field as Date of Joining) then Year, Month no, Month full name, Quarter(Q1,Q2,Q3,Q4),  Year Month ( YYYY-MMM), Weekday no, Weekday name, Financial Month and Financial Quarter </a:t>
            </a:r>
            <a:endParaRPr lang="en-US" sz="1800"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US" sz="1800" b="1" dirty="0">
                <a:latin typeface="Cambria" panose="02040503050406030204" pitchFamily="18" charset="0"/>
                <a:ea typeface="Cambria" panose="02040503050406030204" pitchFamily="18" charset="0"/>
              </a:rPr>
              <a:t>Calculated the KPI such as  Attrition rate, Total employees, Active employees, Attrition Count, Average of work-life balance, monthly income and Average hourly rate. </a:t>
            </a:r>
            <a:endParaRPr lang="en-US" sz="1800" b="1"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q"/>
            </a:pPr>
            <a:r>
              <a:rPr lang="en-US" sz="1800" b="1" dirty="0">
                <a:latin typeface="Cambria" panose="02040503050406030204" pitchFamily="18" charset="0"/>
                <a:ea typeface="Cambria" panose="02040503050406030204" pitchFamily="18" charset="0"/>
              </a:rPr>
              <a:t>We had created some KPIs using visualization tools to provide insights about </a:t>
            </a:r>
            <a:r>
              <a:rPr lang="en-IN" sz="1800" b="1" dirty="0">
                <a:latin typeface="Cambria" panose="02040503050406030204" pitchFamily="18" charset="0"/>
                <a:ea typeface="Cambria" panose="02040503050406030204" pitchFamily="18" charset="0"/>
              </a:rPr>
              <a:t>Average Attrition rate for all Departments, Average Hourly rate of Male Research Scientist, Attrition rate Vs Monthly income stats, Average working years for each Department, Department wise No. of Employees, Count of Employees based on Educational Fields, Job Role Vs Work life balance, Attrition rate Vs Year since last promotion relation, Gender based Percentage of Employee, Monthly New Hire vs Attrition Trendline, Department / Job Role wise job satisfaction.</a:t>
            </a:r>
            <a:endParaRPr lang="en-IN" sz="1800" b="1" dirty="0">
              <a:latin typeface="Cambria" panose="02040503050406030204" pitchFamily="18" charset="0"/>
              <a:ea typeface="Cambria" panose="02040503050406030204"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1690" y="560784"/>
            <a:ext cx="6560820" cy="1107996"/>
          </a:xfrm>
          <a:prstGeom prst="rect">
            <a:avLst/>
          </a:prstGeom>
          <a:noFill/>
        </p:spPr>
        <p:txBody>
          <a:bodyPr wrap="square" rtlCol="0">
            <a:spAutoFit/>
          </a:bodyPr>
          <a:lstStyle/>
          <a:p>
            <a:pPr algn="ctr"/>
            <a:r>
              <a:rPr lang="en-US" sz="6600" dirty="0">
                <a:latin typeface="Algerian" panose="04020705040A02060702" pitchFamily="82" charset="0"/>
              </a:rPr>
              <a:t>KPI’s</a:t>
            </a:r>
            <a:endParaRPr lang="en-US" sz="6600" dirty="0">
              <a:latin typeface="Algerian" panose="04020705040A02060702" pitchFamily="82" charset="0"/>
            </a:endParaRPr>
          </a:p>
        </p:txBody>
      </p:sp>
      <p:sp>
        <p:nvSpPr>
          <p:cNvPr id="3" name="Arrow: Right 2"/>
          <p:cNvSpPr/>
          <p:nvPr/>
        </p:nvSpPr>
        <p:spPr>
          <a:xfrm>
            <a:off x="758190" y="1046202"/>
            <a:ext cx="321945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rrow: Left 4"/>
          <p:cNvSpPr/>
          <p:nvPr/>
        </p:nvSpPr>
        <p:spPr>
          <a:xfrm>
            <a:off x="6663690" y="1046202"/>
            <a:ext cx="3322320" cy="2857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08985" y="2949267"/>
            <a:ext cx="1960445" cy="1953954"/>
          </a:xfrm>
          <a:prstGeom prst="rect">
            <a:avLst/>
          </a:prstGeom>
        </p:spPr>
      </p:pic>
      <p:sp>
        <p:nvSpPr>
          <p:cNvPr id="9" name="Rectangle: Rounded Corners 8"/>
          <p:cNvSpPr/>
          <p:nvPr/>
        </p:nvSpPr>
        <p:spPr>
          <a:xfrm>
            <a:off x="335280" y="2943225"/>
            <a:ext cx="4396740" cy="485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latin typeface="+mj-lt"/>
              </a:rPr>
              <a:t>1)Average Attrition rate for all Departments</a:t>
            </a:r>
            <a:endParaRPr lang="en-IN" sz="1800" dirty="0">
              <a:latin typeface="+mj-lt"/>
            </a:endParaRPr>
          </a:p>
        </p:txBody>
      </p:sp>
      <p:sp>
        <p:nvSpPr>
          <p:cNvPr id="10" name="Rectangle: Rounded Corners 9"/>
          <p:cNvSpPr/>
          <p:nvPr/>
        </p:nvSpPr>
        <p:spPr>
          <a:xfrm>
            <a:off x="335280" y="3585210"/>
            <a:ext cx="4434940" cy="485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dirty="0">
              <a:latin typeface="+mj-lt"/>
            </a:endParaRPr>
          </a:p>
          <a:p>
            <a:r>
              <a:rPr lang="en-IN" sz="1800" dirty="0">
                <a:latin typeface="+mj-lt"/>
              </a:rPr>
              <a:t>2)Average working years for each Department</a:t>
            </a:r>
            <a:endParaRPr lang="en-IN" sz="1800" dirty="0">
              <a:latin typeface="+mj-lt"/>
            </a:endParaRPr>
          </a:p>
          <a:p>
            <a:endParaRPr lang="en-IN" sz="1800" dirty="0">
              <a:latin typeface="+mj-lt"/>
            </a:endParaRPr>
          </a:p>
        </p:txBody>
      </p:sp>
      <p:sp>
        <p:nvSpPr>
          <p:cNvPr id="11" name="Rectangle: Rounded Corners 10"/>
          <p:cNvSpPr/>
          <p:nvPr/>
        </p:nvSpPr>
        <p:spPr>
          <a:xfrm>
            <a:off x="322647" y="4255770"/>
            <a:ext cx="4434940" cy="485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dirty="0">
              <a:latin typeface="+mj-lt"/>
            </a:endParaRPr>
          </a:p>
          <a:p>
            <a:r>
              <a:rPr lang="en-IN" sz="1800" dirty="0">
                <a:latin typeface="+mj-lt"/>
              </a:rPr>
              <a:t>3)</a:t>
            </a:r>
            <a:r>
              <a:rPr lang="en-IN" sz="1800" dirty="0" err="1">
                <a:latin typeface="+mj-lt"/>
              </a:rPr>
              <a:t>Departmentwise</a:t>
            </a:r>
            <a:r>
              <a:rPr lang="en-IN" sz="1800" dirty="0">
                <a:latin typeface="+mj-lt"/>
              </a:rPr>
              <a:t> No of Employees</a:t>
            </a:r>
            <a:endParaRPr lang="en-IN" sz="1800" dirty="0">
              <a:latin typeface="+mj-lt"/>
            </a:endParaRPr>
          </a:p>
          <a:p>
            <a:endParaRPr lang="en-IN" sz="1800" dirty="0">
              <a:latin typeface="+mj-lt"/>
            </a:endParaRPr>
          </a:p>
        </p:txBody>
      </p:sp>
      <p:sp>
        <p:nvSpPr>
          <p:cNvPr id="12" name="Rectangle: Rounded Corners 11"/>
          <p:cNvSpPr/>
          <p:nvPr/>
        </p:nvSpPr>
        <p:spPr>
          <a:xfrm>
            <a:off x="7080684" y="4255770"/>
            <a:ext cx="4505526" cy="485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latin typeface="+mj-lt"/>
              </a:rPr>
              <a:t>6)</a:t>
            </a:r>
            <a:r>
              <a:rPr lang="en-IN" sz="1800" dirty="0" err="1">
                <a:latin typeface="+mj-lt"/>
              </a:rPr>
              <a:t>Deptarment</a:t>
            </a:r>
            <a:r>
              <a:rPr lang="en-IN" sz="1800" dirty="0">
                <a:latin typeface="+mj-lt"/>
              </a:rPr>
              <a:t> / Job Role wise job satisfaction</a:t>
            </a:r>
            <a:endParaRPr lang="en-IN" sz="1800" dirty="0">
              <a:latin typeface="+mj-lt"/>
            </a:endParaRPr>
          </a:p>
        </p:txBody>
      </p:sp>
      <p:sp>
        <p:nvSpPr>
          <p:cNvPr id="13" name="Rectangle: Rounded Corners 12"/>
          <p:cNvSpPr/>
          <p:nvPr/>
        </p:nvSpPr>
        <p:spPr>
          <a:xfrm>
            <a:off x="7080684" y="3585210"/>
            <a:ext cx="4429325" cy="485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800" dirty="0">
              <a:latin typeface="+mj-lt"/>
            </a:endParaRPr>
          </a:p>
          <a:p>
            <a:r>
              <a:rPr lang="en-IN" sz="1800" dirty="0">
                <a:latin typeface="+mj-lt"/>
              </a:rPr>
              <a:t>5)Gender based Percentage of Employee</a:t>
            </a:r>
            <a:endParaRPr lang="en-IN" sz="1800" dirty="0">
              <a:latin typeface="+mj-lt"/>
            </a:endParaRPr>
          </a:p>
          <a:p>
            <a:endParaRPr lang="en-IN" sz="1800" dirty="0">
              <a:latin typeface="+mj-lt"/>
            </a:endParaRPr>
          </a:p>
        </p:txBody>
      </p:sp>
      <p:sp>
        <p:nvSpPr>
          <p:cNvPr id="14" name="Rectangle: Rounded Corners 13"/>
          <p:cNvSpPr/>
          <p:nvPr/>
        </p:nvSpPr>
        <p:spPr>
          <a:xfrm>
            <a:off x="7044690" y="2911792"/>
            <a:ext cx="4465320" cy="4857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800" dirty="0">
                <a:latin typeface="+mj-lt"/>
              </a:rPr>
              <a:t>4)Job Role Vs Work life balance</a:t>
            </a:r>
            <a:endParaRPr lang="en-IN" sz="18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1500" y="326540"/>
            <a:ext cx="11040222" cy="61999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285750"/>
            <a:ext cx="9966960" cy="6115050"/>
          </a:xfrm>
          <a:prstGeom prst="rect">
            <a:avLst/>
          </a:prstGeom>
          <a:noFill/>
        </p:spPr>
        <p:txBody>
          <a:bodyPr wrap="square" rtlCol="0">
            <a:spAutoFit/>
          </a:bodyPr>
          <a:lstStyle/>
          <a:p>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6787" y="660525"/>
            <a:ext cx="11778426" cy="49516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1">
            <a:extLst>
              <a:ext uri="{28A0092B-C50C-407E-A947-70E740481C1C}">
                <a14:useLocalDpi xmlns:a14="http://schemas.microsoft.com/office/drawing/2010/main" val="0"/>
              </a:ext>
            </a:extLst>
          </a:blip>
          <a:srcRect l="15346" t="10853" r="884" b="12187"/>
          <a:stretch>
            <a:fillRect/>
          </a:stretch>
        </p:blipFill>
        <p:spPr>
          <a:xfrm>
            <a:off x="989427" y="900333"/>
            <a:ext cx="10213146" cy="527538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28700" y="525780"/>
            <a:ext cx="10058400" cy="5878532"/>
          </a:xfrm>
          <a:prstGeom prst="rect">
            <a:avLst/>
          </a:prstGeom>
          <a:noFill/>
        </p:spPr>
        <p:txBody>
          <a:bodyPr wrap="square" rtlCol="0">
            <a:spAutoFit/>
          </a:bodyPr>
          <a:lstStyle/>
          <a:p>
            <a:r>
              <a:rPr lang="en-US" sz="4000" dirty="0">
                <a:latin typeface="Algerian" panose="04020705040A02060702" pitchFamily="82" charset="0"/>
                <a:cs typeface="Arial" panose="020B0604020202020204" pitchFamily="34" charset="0"/>
              </a:rPr>
              <a:t>OVERVIEW OF A DASHBOARD</a:t>
            </a:r>
            <a:endParaRPr lang="en-US" sz="4000" dirty="0">
              <a:latin typeface="Algerian" panose="04020705040A02060702" pitchFamily="82" charset="0"/>
              <a:cs typeface="Arial" panose="020B0604020202020204" pitchFamily="34" charset="0"/>
            </a:endParaRPr>
          </a:p>
          <a:p>
            <a:r>
              <a:rPr lang="en-US" sz="2400" dirty="0">
                <a:latin typeface="Cambria" panose="02040503050406030204" pitchFamily="18" charset="0"/>
                <a:ea typeface="Cambria" panose="02040503050406030204" pitchFamily="18" charset="0"/>
                <a:cs typeface="Arial" panose="020B0604020202020204" pitchFamily="34" charset="0"/>
              </a:rPr>
              <a:t>Excel dashboard capturing the pulse of employee retention in our organization, a total workforce of 50,000 comes into focus. Currently, 24,900 employees actively contribute to our company, showcasing a balanced gender distribution with 24,940 females and 25,060 males. We've used Power BI’s visualization tools to show important information. Pictures like Clustered  Column Charts ,Donut charts, pie chart . We had presented  as  </a:t>
            </a:r>
            <a:r>
              <a:rPr lang="en-IN" sz="2400" dirty="0">
                <a:latin typeface="Cambria" panose="02040503050406030204" pitchFamily="18" charset="0"/>
                <a:ea typeface="Cambria" panose="02040503050406030204" pitchFamily="18" charset="0"/>
                <a:cs typeface="Arial" panose="020B0604020202020204" pitchFamily="34" charset="0"/>
              </a:rPr>
              <a:t>Average Attrition rate for all Departments, Average Hourly rate of Male Research Scientist, Attrition rate Vs Monthly income stats, Average working years for each Department, Department wise No of Employees and Count of Employees based on Educational Fields. Line chart is used to show Average Hourly rate of Male Research Scientist and Department wise No of Employees. Pie chart Sum of Attrition count by Department. Clustered column chart is use to show the Active </a:t>
            </a:r>
            <a:r>
              <a:rPr lang="en-IN" sz="2400" dirty="0" err="1">
                <a:latin typeface="Cambria" panose="02040503050406030204" pitchFamily="18" charset="0"/>
                <a:ea typeface="Cambria" panose="02040503050406030204" pitchFamily="18" charset="0"/>
                <a:cs typeface="Arial" panose="020B0604020202020204" pitchFamily="34" charset="0"/>
              </a:rPr>
              <a:t>Employess</a:t>
            </a:r>
            <a:r>
              <a:rPr lang="en-IN" sz="2400" dirty="0">
                <a:latin typeface="Cambria" panose="02040503050406030204" pitchFamily="18" charset="0"/>
                <a:ea typeface="Cambria" panose="02040503050406030204" pitchFamily="18" charset="0"/>
                <a:cs typeface="Arial" panose="020B0604020202020204" pitchFamily="34" charset="0"/>
              </a:rPr>
              <a:t> and count of Attrition By Department. </a:t>
            </a:r>
            <a:endParaRPr lang="en-US" sz="2400" dirty="0"/>
          </a:p>
        </p:txBody>
      </p:sp>
    </p:spTree>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0</TotalTime>
  <Words>4064</Words>
  <Application>WPS Presentation</Application>
  <PresentationFormat>Widescreen</PresentationFormat>
  <Paragraphs>64</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Algerian</vt:lpstr>
      <vt:lpstr>Arial Narrow</vt:lpstr>
      <vt:lpstr>Cambria</vt:lpstr>
      <vt:lpstr>Calibri Light</vt:lpstr>
      <vt:lpstr>Corbel</vt:lpstr>
      <vt:lpstr>Microsoft YaHei</vt:lpstr>
      <vt:lpstr>Arial Unicode MS</vt:lpstr>
      <vt:lpstr>Calibri</vt:lpstr>
      <vt:lpstr>Depth</vt:lpstr>
      <vt:lpstr>PowerPoint 演示文稿</vt:lpstr>
      <vt:lpstr>Team Member Group 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Mohini Wanjari</dc:creator>
  <cp:lastModifiedBy>ADMIN</cp:lastModifiedBy>
  <cp:revision>14</cp:revision>
  <dcterms:created xsi:type="dcterms:W3CDTF">2024-03-13T07:09:00Z</dcterms:created>
  <dcterms:modified xsi:type="dcterms:W3CDTF">2024-07-11T16:45:01Z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1CD318EC0A4242A69D21BEDFD6632B4E_12</vt:lpwstr>
  </property>
  <property fmtid="{D5CDD505-2E9C-101B-9397-08002B2CF9AE}" pid="3" name="KSOProductBuildVer">
    <vt:lpwstr>1033-12.2.0.17153</vt:lpwstr>
  </property>
</Properties>
</file>