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9" r:id="rId6"/>
    <p:sldId id="260" r:id="rId7"/>
    <p:sldId id="269" r:id="rId8"/>
    <p:sldId id="270" r:id="rId9"/>
    <p:sldId id="271" r:id="rId10"/>
    <p:sldId id="272" r:id="rId11"/>
    <p:sldId id="274" r:id="rId12"/>
    <p:sldId id="275" r:id="rId13"/>
    <p:sldId id="273" r:id="rId14"/>
    <p:sldId id="276" r:id="rId15"/>
    <p:sldId id="27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howGuides="1">
      <p:cViewPr varScale="1">
        <p:scale>
          <a:sx n="67" d="100"/>
          <a:sy n="67" d="100"/>
        </p:scale>
        <p:origin x="644" y="4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5/11/2024</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5/11/2024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28096" y="1482209"/>
            <a:ext cx="4853573" cy="1616252"/>
          </a:xfrm>
        </p:spPr>
        <p:txBody>
          <a:bodyPr/>
          <a:lstStyle/>
          <a:p>
            <a:r>
              <a:rPr lang="en-US" dirty="0"/>
              <a:t>Olist Store Analysis </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680014" y="3279435"/>
            <a:ext cx="5359586" cy="3130889"/>
          </a:xfrm>
        </p:spPr>
        <p:txBody>
          <a:bodyPr/>
          <a:lstStyle/>
          <a:p>
            <a:r>
              <a:rPr lang="en-US" dirty="0"/>
              <a:t>An E-Commerce Project </a:t>
            </a:r>
          </a:p>
          <a:p>
            <a:r>
              <a:rPr lang="en-US" dirty="0"/>
              <a:t>Presentation by Group-6 </a:t>
            </a:r>
          </a:p>
          <a:p>
            <a:r>
              <a:rPr lang="en-US" dirty="0"/>
              <a:t>Project Members –</a:t>
            </a:r>
          </a:p>
          <a:p>
            <a:r>
              <a:rPr lang="en-IN" sz="1800" dirty="0"/>
              <a:t>Ms. Vaishnavi Laxmikant Joshi</a:t>
            </a:r>
          </a:p>
          <a:p>
            <a:r>
              <a:rPr lang="en-IN" sz="1800" dirty="0"/>
              <a:t>Mrs. Minku Raj</a:t>
            </a:r>
          </a:p>
          <a:p>
            <a:r>
              <a:rPr lang="en-IN" sz="1800" dirty="0"/>
              <a:t>Vijay tammanna siddhi</a:t>
            </a:r>
          </a:p>
          <a:p>
            <a:r>
              <a:rPr lang="en-IN" sz="1800" dirty="0"/>
              <a:t>Ms.Padmini.R.Bevinakatti</a:t>
            </a:r>
            <a:r>
              <a:rPr lang="en-US" sz="1800" dirty="0"/>
              <a:t>   </a:t>
            </a:r>
          </a:p>
          <a:p>
            <a:endParaRPr lang="en-US" dirty="0"/>
          </a:p>
          <a:p>
            <a:endParaRPr lang="en-US"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189978"/>
            <a:ext cx="8333222" cy="714897"/>
          </a:xfrm>
        </p:spPr>
        <p:txBody>
          <a:bodyPr/>
          <a:lstStyle/>
          <a:p>
            <a:r>
              <a:rPr lang="en-US" b="0" dirty="0"/>
              <a:t>Power BI Dashboard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pic>
        <p:nvPicPr>
          <p:cNvPr id="4" name="Picture 3">
            <a:extLst>
              <a:ext uri="{FF2B5EF4-FFF2-40B4-BE49-F238E27FC236}">
                <a16:creationId xmlns:a16="http://schemas.microsoft.com/office/drawing/2014/main" id="{B097C751-1B9F-4E3B-833C-0E94EFBA61FD}"/>
              </a:ext>
            </a:extLst>
          </p:cNvPr>
          <p:cNvPicPr>
            <a:picLocks noChangeAspect="1"/>
          </p:cNvPicPr>
          <p:nvPr/>
        </p:nvPicPr>
        <p:blipFill rotWithShape="1">
          <a:blip r:embed="rId3"/>
          <a:srcRect l="2684" r="1835"/>
          <a:stretch/>
        </p:blipFill>
        <p:spPr>
          <a:xfrm>
            <a:off x="733425" y="1113178"/>
            <a:ext cx="10620375" cy="5243171"/>
          </a:xfrm>
          <a:prstGeom prst="rect">
            <a:avLst/>
          </a:prstGeom>
          <a:ln w="19050">
            <a:solidFill>
              <a:schemeClr val="accent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195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47253" y="430045"/>
            <a:ext cx="8333222" cy="714897"/>
          </a:xfrm>
        </p:spPr>
        <p:txBody>
          <a:bodyPr/>
          <a:lstStyle/>
          <a:p>
            <a:r>
              <a:rPr lang="en-US" b="0" dirty="0"/>
              <a:t>Insights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11</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sp>
        <p:nvSpPr>
          <p:cNvPr id="8" name="TextBox 7">
            <a:extLst>
              <a:ext uri="{FF2B5EF4-FFF2-40B4-BE49-F238E27FC236}">
                <a16:creationId xmlns:a16="http://schemas.microsoft.com/office/drawing/2014/main" id="{D4C180B0-D733-40BC-9FE6-0EAA2E1F7C6F}"/>
              </a:ext>
            </a:extLst>
          </p:cNvPr>
          <p:cNvSpPr txBox="1"/>
          <p:nvPr/>
        </p:nvSpPr>
        <p:spPr>
          <a:xfrm>
            <a:off x="1314450" y="1390586"/>
            <a:ext cx="8839200" cy="4888518"/>
          </a:xfrm>
          <a:prstGeom prst="rect">
            <a:avLst/>
          </a:prstGeom>
          <a:noFill/>
        </p:spPr>
        <p:txBody>
          <a:bodyPr wrap="square" rtlCol="0">
            <a:spAutoFit/>
          </a:bodyPr>
          <a:lstStyle/>
          <a:p>
            <a:pPr marL="342900" indent="-342900">
              <a:lnSpc>
                <a:spcPct val="90000"/>
              </a:lnSpc>
              <a:spcBef>
                <a:spcPts val="1000"/>
              </a:spcBef>
              <a:buClr>
                <a:schemeClr val="accent1"/>
              </a:buClr>
              <a:buSzPct val="80000"/>
              <a:buFont typeface="Wingdings" panose="05000000000000000000" pitchFamily="2" charset="2"/>
              <a:buChar char="Ø"/>
            </a:pPr>
            <a:r>
              <a:rPr lang="en-US" sz="2000" dirty="0">
                <a:solidFill>
                  <a:schemeClr val="bg1"/>
                </a:solidFill>
              </a:rPr>
              <a:t>According to the data, Olist E-commerce has about 99,440 orders. with about 89,940 orders being delivered, the company has a 90% delivery success rate.</a:t>
            </a:r>
          </a:p>
          <a:p>
            <a:pPr marL="342900" indent="-342900">
              <a:lnSpc>
                <a:spcPct val="90000"/>
              </a:lnSpc>
              <a:spcBef>
                <a:spcPts val="1000"/>
              </a:spcBef>
              <a:buClr>
                <a:schemeClr val="accent1"/>
              </a:buClr>
              <a:buSzPct val="80000"/>
              <a:buFont typeface="Wingdings" panose="05000000000000000000" pitchFamily="2" charset="2"/>
              <a:buChar char="Ø"/>
            </a:pPr>
            <a:r>
              <a:rPr lang="en-US" sz="2000" dirty="0">
                <a:solidFill>
                  <a:schemeClr val="bg1"/>
                </a:solidFill>
              </a:rPr>
              <a:t>average product rating is 4.09 stars, with product categories going as high as 4.67 stars and as low as 2.5 stars.1 star</a:t>
            </a:r>
          </a:p>
          <a:p>
            <a:pPr marL="342900" indent="-342900">
              <a:lnSpc>
                <a:spcPct val="90000"/>
              </a:lnSpc>
              <a:spcBef>
                <a:spcPts val="1000"/>
              </a:spcBef>
              <a:buClr>
                <a:schemeClr val="accent1"/>
              </a:buClr>
              <a:buSzPct val="80000"/>
              <a:buFont typeface="Wingdings" panose="05000000000000000000" pitchFamily="2" charset="2"/>
              <a:buChar char="Ø"/>
            </a:pPr>
            <a:r>
              <a:rPr lang="en-US" sz="2000" dirty="0">
                <a:solidFill>
                  <a:schemeClr val="bg1"/>
                </a:solidFill>
              </a:rPr>
              <a:t>Reviews are on third place in the review score distribution ranking, which likely indicates that there could be problems with product quality in some product categories.</a:t>
            </a:r>
          </a:p>
          <a:p>
            <a:pPr marL="342900" indent="-342900">
              <a:lnSpc>
                <a:spcPct val="90000"/>
              </a:lnSpc>
              <a:spcBef>
                <a:spcPts val="1000"/>
              </a:spcBef>
              <a:buClr>
                <a:schemeClr val="accent1"/>
              </a:buClr>
              <a:buSzPct val="80000"/>
              <a:buFont typeface="Wingdings" panose="05000000000000000000" pitchFamily="2" charset="2"/>
              <a:buChar char="Ø"/>
            </a:pPr>
            <a:r>
              <a:rPr lang="en-US" sz="2000" dirty="0">
                <a:solidFill>
                  <a:schemeClr val="bg1"/>
                </a:solidFill>
              </a:rPr>
              <a:t>Delivery performance could also influence review scores and success rate could certainly be improved.</a:t>
            </a:r>
          </a:p>
          <a:p>
            <a:pPr marL="342900" indent="-342900">
              <a:lnSpc>
                <a:spcPct val="90000"/>
              </a:lnSpc>
              <a:spcBef>
                <a:spcPts val="1000"/>
              </a:spcBef>
              <a:buClr>
                <a:schemeClr val="accent1"/>
              </a:buClr>
              <a:buSzPct val="80000"/>
              <a:buFont typeface="Wingdings" panose="05000000000000000000" pitchFamily="2" charset="2"/>
              <a:buChar char="Ø"/>
            </a:pPr>
            <a:r>
              <a:rPr lang="en-US" sz="2000" dirty="0">
                <a:solidFill>
                  <a:schemeClr val="bg1"/>
                </a:solidFill>
              </a:rPr>
              <a:t>Insights from this analysis can help in making business decisions, such as  focusing on products that customers are interested in, improving product and service quality, and optimizing marketing in provinces with high total sales .</a:t>
            </a:r>
          </a:p>
          <a:p>
            <a:pPr marL="342900" indent="-342900">
              <a:lnSpc>
                <a:spcPct val="90000"/>
              </a:lnSpc>
              <a:spcBef>
                <a:spcPts val="1000"/>
              </a:spcBef>
              <a:buClr>
                <a:schemeClr val="accent1"/>
              </a:buClr>
              <a:buSzPct val="80000"/>
              <a:buFont typeface="Wingdings" panose="05000000000000000000" pitchFamily="2" charset="2"/>
              <a:buChar char="Ø"/>
            </a:pPr>
            <a:r>
              <a:rPr lang="en-US" sz="2000" dirty="0">
                <a:solidFill>
                  <a:schemeClr val="bg1"/>
                </a:solidFill>
              </a:rPr>
              <a:t>In addition,  this analysis also provides an overview of customer consumption trends patterns that can be used to direct further business strategies.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48613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430045"/>
            <a:ext cx="8333222" cy="714897"/>
          </a:xfrm>
        </p:spPr>
        <p:txBody>
          <a:bodyPr/>
          <a:lstStyle/>
          <a:p>
            <a:r>
              <a:rPr lang="en-US" b="0" dirty="0"/>
              <a:t>Conclusion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12</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sp>
        <p:nvSpPr>
          <p:cNvPr id="3" name="TextBox 2">
            <a:extLst>
              <a:ext uri="{FF2B5EF4-FFF2-40B4-BE49-F238E27FC236}">
                <a16:creationId xmlns:a16="http://schemas.microsoft.com/office/drawing/2014/main" id="{244AFD49-949A-4AA6-95BB-60DB29163C00}"/>
              </a:ext>
            </a:extLst>
          </p:cNvPr>
          <p:cNvSpPr txBox="1"/>
          <p:nvPr/>
        </p:nvSpPr>
        <p:spPr>
          <a:xfrm>
            <a:off x="1409700" y="2057400"/>
            <a:ext cx="9372600" cy="33547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Studying how customers behave and pay for things using the Olist  store  Analysis project gives us useful information. By looking at these details,  Olist can find ways to make things better and create ads that target specific groups  of people .</a:t>
            </a:r>
          </a:p>
          <a:p>
            <a:pPr marL="342900" indent="-342900">
              <a:buFont typeface="Wingdings" panose="05000000000000000000" pitchFamily="2" charset="2"/>
              <a:buChar char="Ø"/>
            </a:pPr>
            <a:r>
              <a:rPr lang="en-US" sz="2400" dirty="0">
                <a:solidFill>
                  <a:schemeClr val="bg1"/>
                </a:solidFill>
              </a:rPr>
              <a:t>As a data analyst, I have used excel and power bi to clean and manipulate the dataset and create meaningful visualizations, this project serves as a great example of how data analysis can help businesses make informed decisions.</a:t>
            </a:r>
          </a:p>
          <a:p>
            <a:endParaRPr lang="en-IN" sz="2000" dirty="0">
              <a:solidFill>
                <a:schemeClr val="bg1"/>
              </a:solidFill>
            </a:endParaRPr>
          </a:p>
        </p:txBody>
      </p:sp>
    </p:spTree>
    <p:extLst>
      <p:ext uri="{BB962C8B-B14F-4D97-AF65-F5344CB8AC3E}">
        <p14:creationId xmlns:p14="http://schemas.microsoft.com/office/powerpoint/2010/main" val="191632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6375721" y="1821022"/>
            <a:ext cx="4853573" cy="1616252"/>
          </a:xfrm>
        </p:spPr>
        <p:txBody>
          <a:bodyPr/>
          <a:lstStyle/>
          <a:p>
            <a:r>
              <a:rPr lang="en-US" dirty="0"/>
              <a:t>Thank </a:t>
            </a:r>
            <a:r>
              <a:rPr lang="en-US" b="0" dirty="0"/>
              <a:t>You.</a:t>
            </a:r>
          </a:p>
        </p:txBody>
      </p:sp>
      <p:pic>
        <p:nvPicPr>
          <p:cNvPr id="13" name="Picture 12">
            <a:extLst>
              <a:ext uri="{FF2B5EF4-FFF2-40B4-BE49-F238E27FC236}">
                <a16:creationId xmlns:a16="http://schemas.microsoft.com/office/drawing/2014/main" id="{3E4C4D00-84CE-42A3-800E-C7D23DDCA30D}"/>
              </a:ext>
            </a:extLst>
          </p:cNvPr>
          <p:cNvPicPr>
            <a:picLocks noChangeAspect="1"/>
          </p:cNvPicPr>
          <p:nvPr/>
        </p:nvPicPr>
        <p:blipFill>
          <a:blip r:embed="rId2"/>
          <a:stretch>
            <a:fillRect/>
          </a:stretch>
        </p:blipFill>
        <p:spPr>
          <a:xfrm>
            <a:off x="6375721" y="3429000"/>
            <a:ext cx="501329" cy="2272690"/>
          </a:xfrm>
          <a:prstGeom prst="rect">
            <a:avLst/>
          </a:prstGeom>
        </p:spPr>
      </p:pic>
    </p:spTree>
    <p:extLst>
      <p:ext uri="{BB962C8B-B14F-4D97-AF65-F5344CB8AC3E}">
        <p14:creationId xmlns:p14="http://schemas.microsoft.com/office/powerpoint/2010/main" val="226095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b="0" dirty="0"/>
              <a:t>Agenda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456676"/>
            <a:ext cx="4942829" cy="3631140"/>
          </a:xfrm>
        </p:spPr>
        <p:txBody>
          <a:bodyPr>
            <a:normAutofit/>
          </a:bodyPr>
          <a:lstStyle/>
          <a:p>
            <a:pPr lvl="0"/>
            <a:r>
              <a:rPr lang="en-US" dirty="0"/>
              <a:t>Introduction </a:t>
            </a:r>
          </a:p>
          <a:p>
            <a:pPr lvl="0"/>
            <a:r>
              <a:rPr lang="en-US" dirty="0"/>
              <a:t>Overview</a:t>
            </a:r>
          </a:p>
          <a:p>
            <a:pPr lvl="0"/>
            <a:r>
              <a:rPr lang="en-US" dirty="0"/>
              <a:t>KPI’s</a:t>
            </a:r>
          </a:p>
          <a:p>
            <a:pPr lvl="0"/>
            <a:r>
              <a:rPr lang="en-US" dirty="0"/>
              <a:t>Dashboards</a:t>
            </a:r>
          </a:p>
          <a:p>
            <a:pPr lvl="0"/>
            <a:r>
              <a:rPr lang="en-US" dirty="0"/>
              <a:t>Insights &amp; Recommendations</a:t>
            </a:r>
          </a:p>
          <a:p>
            <a:pPr lvl="0"/>
            <a:r>
              <a:rPr lang="en-US" dirty="0"/>
              <a:t>Conclusion  </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b="0" dirty="0"/>
              <a:t>Overview</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2658616"/>
            <a:ext cx="6193272" cy="4062859"/>
          </a:xfrm>
        </p:spPr>
        <p:txBody>
          <a:bodyPr>
            <a:normAutofit/>
          </a:bodyPr>
          <a:lstStyle/>
          <a:p>
            <a:pPr lvl="0"/>
            <a:r>
              <a:rPr lang="en-US" dirty="0"/>
              <a:t>The Olist Store Analysis project aims to analyze customer purchasing patterns and payment statistics on an E-commerce platform, Olist. </a:t>
            </a:r>
          </a:p>
          <a:p>
            <a:r>
              <a:rPr lang="en-US" dirty="0"/>
              <a:t>This project covers several key performance indicators (KPIs) such as weekday Vs weekend sales, payment statistics ,delivery time and customer behavior.</a:t>
            </a:r>
          </a:p>
          <a:p>
            <a:r>
              <a:rPr lang="en-US" dirty="0"/>
              <a:t>The analysis is based on nine CSV files, which are cleaned and manipulated to extract valuable insights.</a:t>
            </a:r>
          </a:p>
          <a:p>
            <a:pPr lvl="0"/>
            <a:endParaRPr lang="en-US" dirty="0"/>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a:xfrm>
            <a:off x="6170177" y="1454150"/>
            <a:ext cx="6021821" cy="5422900"/>
          </a:xfrm>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pic>
        <p:nvPicPr>
          <p:cNvPr id="8" name="Picture 7">
            <a:extLst>
              <a:ext uri="{FF2B5EF4-FFF2-40B4-BE49-F238E27FC236}">
                <a16:creationId xmlns:a16="http://schemas.microsoft.com/office/drawing/2014/main" id="{4FCA40A7-8E13-4F66-AC2A-98408A6590D8}"/>
              </a:ext>
            </a:extLst>
          </p:cNvPr>
          <p:cNvPicPr>
            <a:picLocks noChangeAspect="1"/>
          </p:cNvPicPr>
          <p:nvPr/>
        </p:nvPicPr>
        <p:blipFill>
          <a:blip r:embed="rId3"/>
          <a:stretch>
            <a:fillRect/>
          </a:stretch>
        </p:blipFill>
        <p:spPr>
          <a:xfrm>
            <a:off x="10963258" y="330191"/>
            <a:ext cx="923939" cy="457303"/>
          </a:xfrm>
          <a:prstGeom prst="rect">
            <a:avLst/>
          </a:prstGeom>
        </p:spPr>
      </p:pic>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189978"/>
            <a:ext cx="8333222" cy="1147969"/>
          </a:xfrm>
        </p:spPr>
        <p:txBody>
          <a:bodyPr/>
          <a:lstStyle/>
          <a:p>
            <a:r>
              <a:rPr lang="en-US" b="0" dirty="0"/>
              <a:t>KPI’s</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sp>
        <p:nvSpPr>
          <p:cNvPr id="4" name="Content Placeholder 3">
            <a:extLst>
              <a:ext uri="{FF2B5EF4-FFF2-40B4-BE49-F238E27FC236}">
                <a16:creationId xmlns:a16="http://schemas.microsoft.com/office/drawing/2014/main" id="{42D3C003-4A31-41FE-B7EF-ADFB85E69F7A}"/>
              </a:ext>
            </a:extLst>
          </p:cNvPr>
          <p:cNvSpPr>
            <a:spLocks noGrp="1"/>
          </p:cNvSpPr>
          <p:nvPr>
            <p:ph sz="half" idx="13"/>
          </p:nvPr>
        </p:nvSpPr>
        <p:spPr>
          <a:xfrm>
            <a:off x="1543048" y="1664336"/>
            <a:ext cx="8991601" cy="4365625"/>
          </a:xfrm>
        </p:spPr>
        <p:txBody>
          <a:bodyPr>
            <a:noAutofit/>
          </a:bodyPr>
          <a:lstStyle/>
          <a:p>
            <a:pPr>
              <a:lnSpc>
                <a:spcPct val="100000"/>
              </a:lnSpc>
              <a:buFont typeface="Wingdings" panose="05000000000000000000" pitchFamily="2" charset="2"/>
              <a:buChar char="Ø"/>
            </a:pPr>
            <a:r>
              <a:rPr lang="en-IN" dirty="0"/>
              <a:t>Weekday Vs Weekend (order_purchase_timestamp) Payment Statistics</a:t>
            </a:r>
          </a:p>
          <a:p>
            <a:pPr>
              <a:lnSpc>
                <a:spcPct val="100000"/>
              </a:lnSpc>
              <a:buFont typeface="Wingdings" panose="05000000000000000000" pitchFamily="2" charset="2"/>
              <a:buChar char="Ø"/>
            </a:pPr>
            <a:r>
              <a:rPr lang="en-IN" dirty="0"/>
              <a:t>Number of Orders with review score 5 and payment type as credit card.</a:t>
            </a:r>
          </a:p>
          <a:p>
            <a:pPr>
              <a:lnSpc>
                <a:spcPct val="100000"/>
              </a:lnSpc>
              <a:buFont typeface="Wingdings" panose="05000000000000000000" pitchFamily="2" charset="2"/>
              <a:buChar char="Ø"/>
            </a:pPr>
            <a:r>
              <a:rPr lang="en-IN" dirty="0"/>
              <a:t>Average number of days taken for order_delivered_customer_date for </a:t>
            </a:r>
            <a:r>
              <a:rPr lang="en-IN" dirty="0" err="1"/>
              <a:t>pet_shop</a:t>
            </a:r>
            <a:endParaRPr lang="en-IN" dirty="0"/>
          </a:p>
          <a:p>
            <a:pPr>
              <a:lnSpc>
                <a:spcPct val="100000"/>
              </a:lnSpc>
              <a:buFont typeface="Wingdings" panose="05000000000000000000" pitchFamily="2" charset="2"/>
              <a:buChar char="Ø"/>
            </a:pPr>
            <a:r>
              <a:rPr lang="en-IN" dirty="0"/>
              <a:t>Average price and payment values from customers of sao </a:t>
            </a:r>
            <a:r>
              <a:rPr lang="en-IN" dirty="0" err="1"/>
              <a:t>paulo</a:t>
            </a:r>
            <a:r>
              <a:rPr lang="en-IN" dirty="0"/>
              <a:t> city</a:t>
            </a:r>
          </a:p>
          <a:p>
            <a:pPr>
              <a:lnSpc>
                <a:spcPct val="100000"/>
              </a:lnSpc>
              <a:buFont typeface="Wingdings" panose="05000000000000000000" pitchFamily="2" charset="2"/>
              <a:buChar char="Ø"/>
            </a:pPr>
            <a:r>
              <a:rPr lang="en-IN" dirty="0"/>
              <a:t>Relationship between shipping days   order_delivered_customer_date - order_purchase_timestamp) Vs review scores</a:t>
            </a:r>
          </a:p>
        </p:txBody>
      </p:sp>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189978"/>
            <a:ext cx="8333222" cy="714897"/>
          </a:xfrm>
        </p:spPr>
        <p:txBody>
          <a:bodyPr/>
          <a:lstStyle/>
          <a:p>
            <a:r>
              <a:rPr lang="en-US" b="0" dirty="0"/>
              <a:t>Excel Dashboard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pic>
        <p:nvPicPr>
          <p:cNvPr id="8" name="Picture 7">
            <a:extLst>
              <a:ext uri="{FF2B5EF4-FFF2-40B4-BE49-F238E27FC236}">
                <a16:creationId xmlns:a16="http://schemas.microsoft.com/office/drawing/2014/main" id="{6E387F2C-49F2-4577-A7E7-516123993673}"/>
              </a:ext>
            </a:extLst>
          </p:cNvPr>
          <p:cNvPicPr>
            <a:picLocks noChangeAspect="1"/>
          </p:cNvPicPr>
          <p:nvPr/>
        </p:nvPicPr>
        <p:blipFill>
          <a:blip r:embed="rId3"/>
          <a:stretch>
            <a:fillRect/>
          </a:stretch>
        </p:blipFill>
        <p:spPr>
          <a:xfrm>
            <a:off x="764145" y="1197142"/>
            <a:ext cx="10663710" cy="5159208"/>
          </a:xfrm>
          <a:prstGeom prst="rect">
            <a:avLst/>
          </a:prstGeom>
          <a:ln w="19050">
            <a:solidFill>
              <a:schemeClr val="accent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7232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189978"/>
            <a:ext cx="8333222" cy="714897"/>
          </a:xfrm>
        </p:spPr>
        <p:txBody>
          <a:bodyPr/>
          <a:lstStyle/>
          <a:p>
            <a:r>
              <a:rPr lang="en-US" b="0" dirty="0"/>
              <a:t>Tableau Dashboard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pic>
        <p:nvPicPr>
          <p:cNvPr id="5" name="Picture 4">
            <a:extLst>
              <a:ext uri="{FF2B5EF4-FFF2-40B4-BE49-F238E27FC236}">
                <a16:creationId xmlns:a16="http://schemas.microsoft.com/office/drawing/2014/main" id="{EA7FD0B3-6DFB-42F9-96EC-CC6933D6A257}"/>
              </a:ext>
            </a:extLst>
          </p:cNvPr>
          <p:cNvPicPr>
            <a:picLocks noChangeAspect="1"/>
          </p:cNvPicPr>
          <p:nvPr/>
        </p:nvPicPr>
        <p:blipFill>
          <a:blip r:embed="rId3"/>
          <a:stretch>
            <a:fillRect/>
          </a:stretch>
        </p:blipFill>
        <p:spPr>
          <a:xfrm>
            <a:off x="695325" y="1114425"/>
            <a:ext cx="10761336" cy="5241925"/>
          </a:xfrm>
          <a:prstGeom prst="rect">
            <a:avLst/>
          </a:prstGeom>
          <a:ln w="19050">
            <a:solidFill>
              <a:schemeClr val="accent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7911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189978"/>
            <a:ext cx="8333222" cy="714897"/>
          </a:xfrm>
        </p:spPr>
        <p:txBody>
          <a:bodyPr/>
          <a:lstStyle/>
          <a:p>
            <a:r>
              <a:rPr lang="en-US" b="0" dirty="0"/>
              <a:t>SQL Queries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pic>
        <p:nvPicPr>
          <p:cNvPr id="3" name="Picture 2">
            <a:extLst>
              <a:ext uri="{FF2B5EF4-FFF2-40B4-BE49-F238E27FC236}">
                <a16:creationId xmlns:a16="http://schemas.microsoft.com/office/drawing/2014/main" id="{6363246E-7342-4FCA-B375-0B2237F2407D}"/>
              </a:ext>
            </a:extLst>
          </p:cNvPr>
          <p:cNvPicPr>
            <a:picLocks noChangeAspect="1"/>
          </p:cNvPicPr>
          <p:nvPr/>
        </p:nvPicPr>
        <p:blipFill>
          <a:blip r:embed="rId3"/>
          <a:stretch>
            <a:fillRect/>
          </a:stretch>
        </p:blipFill>
        <p:spPr>
          <a:xfrm>
            <a:off x="766328" y="1181035"/>
            <a:ext cx="6420325" cy="2247965"/>
          </a:xfrm>
          <a:prstGeom prst="rect">
            <a:avLst/>
          </a:prstGeom>
          <a:solidFill>
            <a:schemeClr val="accent2"/>
          </a:solidFill>
          <a:ln w="19050">
            <a:solidFill>
              <a:schemeClr val="accent2"/>
            </a:solidFill>
          </a:ln>
          <a:effectLst>
            <a:outerShdw blurRad="50800" dist="38100" dir="2700000" algn="tl" rotWithShape="0">
              <a:prstClr val="black">
                <a:alpha val="40000"/>
              </a:prstClr>
            </a:outerShdw>
          </a:effectLst>
        </p:spPr>
      </p:pic>
      <p:pic>
        <p:nvPicPr>
          <p:cNvPr id="4" name="Picture 3">
            <a:extLst>
              <a:ext uri="{FF2B5EF4-FFF2-40B4-BE49-F238E27FC236}">
                <a16:creationId xmlns:a16="http://schemas.microsoft.com/office/drawing/2014/main" id="{9A8E2F21-A1CE-475B-A56C-165C0F9D2720}"/>
              </a:ext>
            </a:extLst>
          </p:cNvPr>
          <p:cNvPicPr>
            <a:picLocks noChangeAspect="1"/>
          </p:cNvPicPr>
          <p:nvPr/>
        </p:nvPicPr>
        <p:blipFill>
          <a:blip r:embed="rId4"/>
          <a:stretch>
            <a:fillRect/>
          </a:stretch>
        </p:blipFill>
        <p:spPr>
          <a:xfrm>
            <a:off x="4936197" y="3624242"/>
            <a:ext cx="6420324" cy="2389750"/>
          </a:xfrm>
          <a:prstGeom prst="rect">
            <a:avLst/>
          </a:prstGeom>
          <a:solidFill>
            <a:schemeClr val="accent2"/>
          </a:solidFill>
          <a:ln w="19050">
            <a:solidFill>
              <a:schemeClr val="accent2"/>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AD44C770-990D-4D8E-881B-C2FE2DF9AC31}"/>
              </a:ext>
            </a:extLst>
          </p:cNvPr>
          <p:cNvSpPr txBox="1"/>
          <p:nvPr/>
        </p:nvSpPr>
        <p:spPr>
          <a:xfrm>
            <a:off x="7696200" y="1323975"/>
            <a:ext cx="3450771" cy="1754326"/>
          </a:xfrm>
          <a:prstGeom prst="rect">
            <a:avLst/>
          </a:prstGeom>
          <a:noFill/>
        </p:spPr>
        <p:txBody>
          <a:bodyPr wrap="square" rtlCol="0">
            <a:spAutoFit/>
          </a:bodyPr>
          <a:lstStyle/>
          <a:p>
            <a:r>
              <a:rPr lang="en-US" dirty="0">
                <a:solidFill>
                  <a:schemeClr val="bg1"/>
                </a:solidFill>
              </a:rPr>
              <a:t>KPI1 : The analysis of payment statistics based on weekday Vs weekend provides the understanding of the buying behavior of customers.</a:t>
            </a:r>
          </a:p>
          <a:p>
            <a:endParaRPr lang="en-IN" dirty="0"/>
          </a:p>
        </p:txBody>
      </p:sp>
      <p:sp>
        <p:nvSpPr>
          <p:cNvPr id="10" name="TextBox 9">
            <a:extLst>
              <a:ext uri="{FF2B5EF4-FFF2-40B4-BE49-F238E27FC236}">
                <a16:creationId xmlns:a16="http://schemas.microsoft.com/office/drawing/2014/main" id="{3C941A7B-2315-4888-906D-1E265677F590}"/>
              </a:ext>
            </a:extLst>
          </p:cNvPr>
          <p:cNvSpPr txBox="1"/>
          <p:nvPr/>
        </p:nvSpPr>
        <p:spPr>
          <a:xfrm>
            <a:off x="676275" y="3705161"/>
            <a:ext cx="3800475" cy="3139321"/>
          </a:xfrm>
          <a:prstGeom prst="rect">
            <a:avLst/>
          </a:prstGeom>
          <a:noFill/>
        </p:spPr>
        <p:txBody>
          <a:bodyPr wrap="square" rtlCol="0">
            <a:spAutoFit/>
          </a:bodyPr>
          <a:lstStyle/>
          <a:p>
            <a:pPr lvl="0"/>
            <a:r>
              <a:rPr lang="en-US" dirty="0">
                <a:solidFill>
                  <a:schemeClr val="bg1"/>
                </a:solidFill>
              </a:rPr>
              <a:t>KPI2 : This KPI analyses the number of order with of 5 and payment type as credit card.</a:t>
            </a:r>
          </a:p>
          <a:p>
            <a:pPr lvl="0"/>
            <a:r>
              <a:rPr lang="en-US" dirty="0">
                <a:solidFill>
                  <a:schemeClr val="bg1"/>
                </a:solidFill>
              </a:rPr>
              <a:t>This helps in understanding customers satisfaction levels and payment preferences.</a:t>
            </a:r>
          </a:p>
          <a:p>
            <a:pPr lvl="0"/>
            <a:r>
              <a:rPr lang="en-US" dirty="0">
                <a:solidFill>
                  <a:schemeClr val="bg1"/>
                </a:solidFill>
              </a:rPr>
              <a:t>Olist can use this information to identify satisfied  customers and encourage them to make repeat purchases.</a:t>
            </a:r>
          </a:p>
          <a:p>
            <a:endParaRPr lang="en-IN" dirty="0"/>
          </a:p>
        </p:txBody>
      </p:sp>
    </p:spTree>
    <p:extLst>
      <p:ext uri="{BB962C8B-B14F-4D97-AF65-F5344CB8AC3E}">
        <p14:creationId xmlns:p14="http://schemas.microsoft.com/office/powerpoint/2010/main" val="300743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189978"/>
            <a:ext cx="8333222" cy="714897"/>
          </a:xfrm>
        </p:spPr>
        <p:txBody>
          <a:bodyPr/>
          <a:lstStyle/>
          <a:p>
            <a:r>
              <a:rPr lang="en-US" b="0" dirty="0"/>
              <a:t>SQL Queries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8</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pic>
        <p:nvPicPr>
          <p:cNvPr id="6" name="Picture 5">
            <a:extLst>
              <a:ext uri="{FF2B5EF4-FFF2-40B4-BE49-F238E27FC236}">
                <a16:creationId xmlns:a16="http://schemas.microsoft.com/office/drawing/2014/main" id="{FDE9E954-3ACD-4780-9799-5B8C180A4BF4}"/>
              </a:ext>
            </a:extLst>
          </p:cNvPr>
          <p:cNvPicPr>
            <a:picLocks noChangeAspect="1"/>
          </p:cNvPicPr>
          <p:nvPr/>
        </p:nvPicPr>
        <p:blipFill>
          <a:blip r:embed="rId3"/>
          <a:stretch>
            <a:fillRect/>
          </a:stretch>
        </p:blipFill>
        <p:spPr>
          <a:xfrm>
            <a:off x="771168" y="1199978"/>
            <a:ext cx="6972658" cy="2006703"/>
          </a:xfrm>
          <a:prstGeom prst="rect">
            <a:avLst/>
          </a:prstGeom>
          <a:solidFill>
            <a:schemeClr val="accent2"/>
          </a:solidFill>
          <a:ln w="19050">
            <a:solidFill>
              <a:schemeClr val="accent2"/>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22663EC6-6FE8-4BA0-8B96-075D56C57209}"/>
              </a:ext>
            </a:extLst>
          </p:cNvPr>
          <p:cNvPicPr>
            <a:picLocks noChangeAspect="1"/>
          </p:cNvPicPr>
          <p:nvPr/>
        </p:nvPicPr>
        <p:blipFill>
          <a:blip r:embed="rId4"/>
          <a:stretch>
            <a:fillRect/>
          </a:stretch>
        </p:blipFill>
        <p:spPr>
          <a:xfrm>
            <a:off x="3908317" y="3651239"/>
            <a:ext cx="7595597" cy="2416186"/>
          </a:xfrm>
          <a:prstGeom prst="rect">
            <a:avLst/>
          </a:prstGeom>
          <a:solidFill>
            <a:schemeClr val="accent2"/>
          </a:solidFill>
          <a:ln w="19050">
            <a:solidFill>
              <a:schemeClr val="accent2"/>
            </a:solidFill>
          </a:ln>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01EFB904-E2ED-46A6-BABC-570D2382B623}"/>
              </a:ext>
            </a:extLst>
          </p:cNvPr>
          <p:cNvSpPr/>
          <p:nvPr/>
        </p:nvSpPr>
        <p:spPr>
          <a:xfrm>
            <a:off x="7743826" y="1266744"/>
            <a:ext cx="3576626" cy="1940018"/>
          </a:xfrm>
          <a:prstGeom prst="rect">
            <a:avLst/>
          </a:prstGeom>
        </p:spPr>
        <p:txBody>
          <a:bodyPr wrap="square">
            <a:spAutoFit/>
          </a:bodyPr>
          <a:lstStyle/>
          <a:p>
            <a:pPr marL="234315" indent="-234315" defTabSz="374904">
              <a:lnSpc>
                <a:spcPct val="90000"/>
              </a:lnSpc>
              <a:spcBef>
                <a:spcPts val="820"/>
              </a:spcBef>
              <a:buClr>
                <a:schemeClr val="accent1"/>
              </a:buClr>
              <a:buSzPct val="80000"/>
              <a:buFont typeface="Wingdings 3" charset="2"/>
              <a:buChar char=""/>
            </a:pPr>
            <a:r>
              <a:rPr lang="en-US" dirty="0">
                <a:solidFill>
                  <a:schemeClr val="bg1"/>
                </a:solidFill>
              </a:rPr>
              <a:t>KPI3 : This KPI analyzes the average number of days taken for order_delivered_customer_date for pet_shop,</a:t>
            </a:r>
          </a:p>
          <a:p>
            <a:pPr marL="234315" indent="-234315" defTabSz="374904">
              <a:lnSpc>
                <a:spcPct val="90000"/>
              </a:lnSpc>
              <a:spcBef>
                <a:spcPts val="820"/>
              </a:spcBef>
              <a:buClr>
                <a:schemeClr val="accent1"/>
              </a:buClr>
              <a:buSzPct val="80000"/>
              <a:buFont typeface="Wingdings 3" charset="2"/>
              <a:buChar char=""/>
            </a:pPr>
            <a:r>
              <a:rPr lang="en-US" dirty="0">
                <a:solidFill>
                  <a:schemeClr val="bg1"/>
                </a:solidFill>
              </a:rPr>
              <a:t>It helps Olist in identifying areas where they can improve time and maintain customer satisfaction.</a:t>
            </a:r>
            <a:endParaRPr lang="en-US" sz="2000" dirty="0">
              <a:solidFill>
                <a:schemeClr val="bg1"/>
              </a:solidFill>
            </a:endParaRPr>
          </a:p>
        </p:txBody>
      </p:sp>
      <p:sp>
        <p:nvSpPr>
          <p:cNvPr id="10" name="Rectangle 9">
            <a:extLst>
              <a:ext uri="{FF2B5EF4-FFF2-40B4-BE49-F238E27FC236}">
                <a16:creationId xmlns:a16="http://schemas.microsoft.com/office/drawing/2014/main" id="{D4432FD9-3223-4F2A-9547-8BFA3E047A67}"/>
              </a:ext>
            </a:extLst>
          </p:cNvPr>
          <p:cNvSpPr/>
          <p:nvPr/>
        </p:nvSpPr>
        <p:spPr>
          <a:xfrm>
            <a:off x="619125" y="3530495"/>
            <a:ext cx="3152775" cy="2862322"/>
          </a:xfrm>
          <a:prstGeom prst="rect">
            <a:avLst/>
          </a:prstGeom>
        </p:spPr>
        <p:txBody>
          <a:bodyPr wrap="square">
            <a:spAutoFit/>
          </a:bodyPr>
          <a:lstStyle/>
          <a:p>
            <a:r>
              <a:rPr lang="en-US" dirty="0">
                <a:solidFill>
                  <a:schemeClr val="bg1"/>
                </a:solidFill>
              </a:rPr>
              <a:t>KPI4 : The analysis of average price and payment values from customers of sao paulo city helps in understanding the spending patterns of customers in this region.</a:t>
            </a:r>
          </a:p>
          <a:p>
            <a:r>
              <a:rPr lang="en-US" dirty="0">
                <a:solidFill>
                  <a:schemeClr val="bg1"/>
                </a:solidFill>
              </a:rPr>
              <a:t>It also helps Olist in identifying high-value customers and creating targeted marketing campaigns.</a:t>
            </a:r>
          </a:p>
        </p:txBody>
      </p:sp>
    </p:spTree>
    <p:extLst>
      <p:ext uri="{BB962C8B-B14F-4D97-AF65-F5344CB8AC3E}">
        <p14:creationId xmlns:p14="http://schemas.microsoft.com/office/powerpoint/2010/main" val="234589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189978"/>
            <a:ext cx="8333222" cy="714897"/>
          </a:xfrm>
        </p:spPr>
        <p:txBody>
          <a:bodyPr/>
          <a:lstStyle/>
          <a:p>
            <a:r>
              <a:rPr lang="en-US" b="0" dirty="0"/>
              <a:t>SQL Queries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9</a:t>
            </a:fld>
            <a:endParaRPr lang="en-US" dirty="0"/>
          </a:p>
        </p:txBody>
      </p:sp>
      <p:pic>
        <p:nvPicPr>
          <p:cNvPr id="2" name="Picture 1">
            <a:extLst>
              <a:ext uri="{FF2B5EF4-FFF2-40B4-BE49-F238E27FC236}">
                <a16:creationId xmlns:a16="http://schemas.microsoft.com/office/drawing/2014/main" id="{4829C557-04A0-4D93-B95F-A43191F0EE1F}"/>
              </a:ext>
            </a:extLst>
          </p:cNvPr>
          <p:cNvPicPr>
            <a:picLocks noChangeAspect="1"/>
          </p:cNvPicPr>
          <p:nvPr/>
        </p:nvPicPr>
        <p:blipFill>
          <a:blip r:embed="rId2"/>
          <a:stretch>
            <a:fillRect/>
          </a:stretch>
        </p:blipFill>
        <p:spPr>
          <a:xfrm>
            <a:off x="10963258" y="330191"/>
            <a:ext cx="923939" cy="457303"/>
          </a:xfrm>
          <a:prstGeom prst="rect">
            <a:avLst/>
          </a:prstGeom>
        </p:spPr>
      </p:pic>
      <p:pic>
        <p:nvPicPr>
          <p:cNvPr id="3" name="Picture 2">
            <a:extLst>
              <a:ext uri="{FF2B5EF4-FFF2-40B4-BE49-F238E27FC236}">
                <a16:creationId xmlns:a16="http://schemas.microsoft.com/office/drawing/2014/main" id="{798C7E6C-91C0-4AE9-B853-5FDC2F512054}"/>
              </a:ext>
            </a:extLst>
          </p:cNvPr>
          <p:cNvPicPr>
            <a:picLocks noChangeAspect="1"/>
          </p:cNvPicPr>
          <p:nvPr/>
        </p:nvPicPr>
        <p:blipFill>
          <a:blip r:embed="rId3"/>
          <a:stretch>
            <a:fillRect/>
          </a:stretch>
        </p:blipFill>
        <p:spPr>
          <a:xfrm>
            <a:off x="1015778" y="1616009"/>
            <a:ext cx="8617393" cy="2559182"/>
          </a:xfrm>
          <a:prstGeom prst="rect">
            <a:avLst/>
          </a:prstGeom>
          <a:solidFill>
            <a:schemeClr val="accent2"/>
          </a:solidFill>
          <a:ln w="19050">
            <a:solidFill>
              <a:schemeClr val="accent2"/>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D4C180B0-D733-40BC-9FE6-0EAA2E1F7C6F}"/>
              </a:ext>
            </a:extLst>
          </p:cNvPr>
          <p:cNvSpPr txBox="1"/>
          <p:nvPr/>
        </p:nvSpPr>
        <p:spPr>
          <a:xfrm>
            <a:off x="1790700" y="4667186"/>
            <a:ext cx="8839200" cy="1477328"/>
          </a:xfrm>
          <a:prstGeom prst="rect">
            <a:avLst/>
          </a:prstGeom>
          <a:noFill/>
        </p:spPr>
        <p:txBody>
          <a:bodyPr wrap="square" rtlCol="0">
            <a:spAutoFit/>
          </a:bodyPr>
          <a:lstStyle/>
          <a:p>
            <a:r>
              <a:rPr lang="en-US" dirty="0">
                <a:solidFill>
                  <a:schemeClr val="bg1"/>
                </a:solidFill>
              </a:rPr>
              <a:t>KPI5 : This KPI evaluates the correlation between shipping duration and review rating.</a:t>
            </a:r>
          </a:p>
          <a:p>
            <a:r>
              <a:rPr lang="en-US" dirty="0">
                <a:solidFill>
                  <a:schemeClr val="bg1"/>
                </a:solidFill>
              </a:rPr>
              <a:t>It helps to understand delivery time and customer satisfaction.</a:t>
            </a:r>
          </a:p>
          <a:p>
            <a:r>
              <a:rPr lang="en-US" dirty="0">
                <a:solidFill>
                  <a:schemeClr val="bg1"/>
                </a:solidFill>
              </a:rPr>
              <a:t>Olist can use this information to improve shipping and delivery processes to reduce transit times across all review score categories.</a:t>
            </a:r>
            <a:endParaRPr lang="en-IN" dirty="0">
              <a:solidFill>
                <a:schemeClr val="bg1"/>
              </a:solidFill>
            </a:endParaRPr>
          </a:p>
          <a:p>
            <a:endParaRPr lang="en-IN" dirty="0"/>
          </a:p>
        </p:txBody>
      </p:sp>
    </p:spTree>
    <p:extLst>
      <p:ext uri="{BB962C8B-B14F-4D97-AF65-F5344CB8AC3E}">
        <p14:creationId xmlns:p14="http://schemas.microsoft.com/office/powerpoint/2010/main" val="98970753"/>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0343A-75DB-4E03-95EA-4A75BA0D7FF2}">
  <ds:schemaRefs>
    <ds:schemaRef ds:uri="16c05727-aa75-4e4a-9b5f-8a80a1165891"/>
    <ds:schemaRef ds:uri="http://schemas.microsoft.com/office/2006/metadata/properties"/>
    <ds:schemaRef ds:uri="http://schemas.microsoft.com/office/2006/documentManagement/types"/>
    <ds:schemaRef ds:uri="http://purl.org/dc/dcmitype/"/>
    <ds:schemaRef ds:uri="71af3243-3dd4-4a8d-8c0d-dd76da1f02a5"/>
    <ds:schemaRef ds:uri="http://schemas.openxmlformats.org/package/2006/metadata/core-properties"/>
    <ds:schemaRef ds:uri="http://purl.org/dc/elements/1.1/"/>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654</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Black</vt:lpstr>
      <vt:lpstr>Calibri</vt:lpstr>
      <vt:lpstr>Calibri Light</vt:lpstr>
      <vt:lpstr>CiscoSans ExtraLight</vt:lpstr>
      <vt:lpstr>Gill Sans SemiBold</vt:lpstr>
      <vt:lpstr>Times New Roman</vt:lpstr>
      <vt:lpstr>Wingdings</vt:lpstr>
      <vt:lpstr>Wingdings 3</vt:lpstr>
      <vt:lpstr>Office Theme</vt:lpstr>
      <vt:lpstr>Olist Store Analysis </vt:lpstr>
      <vt:lpstr>Agenda </vt:lpstr>
      <vt:lpstr>Overview</vt:lpstr>
      <vt:lpstr>KPI’s</vt:lpstr>
      <vt:lpstr>Excel Dashboard </vt:lpstr>
      <vt:lpstr>Tableau Dashboard </vt:lpstr>
      <vt:lpstr>SQL Queries </vt:lpstr>
      <vt:lpstr>SQL Queries </vt:lpstr>
      <vt:lpstr>SQL Queries </vt:lpstr>
      <vt:lpstr>Power BI Dashboard </vt:lpstr>
      <vt:lpstr>Insights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2024-05-10T20:20:27Z</dcterms:created>
  <dcterms:modified xsi:type="dcterms:W3CDTF">2024-05-10T21:36:07Z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