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56" r:id="rId7"/>
    <p:sldId id="260" r:id="rId8"/>
    <p:sldId id="262" r:id="rId9"/>
    <p:sldId id="261" r:id="rId10"/>
    <p:sldId id="263" r:id="rId11"/>
  </p:sldIdLst>
  <p:sldSz cx="9144000" cy="5143500" type="screen16x9"/>
  <p:notesSz cx="6858000" cy="9144000"/>
  <p:embeddedFontLst>
    <p:embeddedFont>
      <p:font typeface="SimSun" panose="02010600030101010101" pitchFamily="2" charset="-122"/>
      <p:regular r:id="rId15"/>
    </p:embeddedFont>
    <p:embeddedFont>
      <p:font typeface="Calibri" panose="020F0502020204030204"/>
      <p:regular r:id="rId16"/>
    </p:embeddedFont>
    <p:embeddedFont>
      <p:font typeface="Bookman Old Style" panose="02050604050505020204" pitchFamily="18"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Department of Computer Science and Engineering</a:t>
            </a:r>
            <a:endParaRPr lang="en-US" smtClean="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smtClean="0"/>
              <a:t>Department of Computer Science and Engineering</a:t>
            </a:r>
            <a:endParaRPr lang="en-US" smtClean="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267970" y="640715"/>
            <a:ext cx="8229600" cy="1168400"/>
          </a:xfrm>
        </p:spPr>
        <p:txBody>
          <a:bodyPr/>
          <a:lstStyle/>
          <a:p>
            <a:r>
              <a:rPr lang="en-IN" altLang="en-US" sz="3200" dirty="0">
                <a:latin typeface="Bookman Old Style" panose="02050604050505020204" pitchFamily="18" charset="0"/>
              </a:rPr>
              <a:t>MINI PROJECT REVIEW</a:t>
            </a:r>
            <a:br>
              <a:rPr lang="en-IN" altLang="en-US" sz="3600" dirty="0">
                <a:latin typeface="Bookman Old Style" panose="02050604050505020204" pitchFamily="18" charset="0"/>
              </a:rPr>
            </a:br>
            <a:r>
              <a:rPr lang="en-IN" altLang="en-US" sz="1400" dirty="0">
                <a:latin typeface="Bookman Old Style" panose="02050604050505020204" pitchFamily="18" charset="0"/>
              </a:rPr>
              <a:t>DEPARTMENT OF COMPUTER SCIENCE AND ENGINEERING</a:t>
            </a:r>
            <a:br>
              <a:rPr lang="en-IN" altLang="en-US" sz="1400" dirty="0">
                <a:latin typeface="Bookman Old Style" panose="02050604050505020204" pitchFamily="18" charset="0"/>
              </a:rPr>
            </a:br>
            <a:br>
              <a:rPr lang="en-IN" altLang="en-US" sz="1400" dirty="0">
                <a:latin typeface="Bookman Old Style" panose="02050604050505020204" pitchFamily="18" charset="0"/>
              </a:rPr>
            </a:br>
            <a:r>
              <a:rPr lang="en-IN" altLang="en-US" sz="2000" dirty="0">
                <a:latin typeface="Bookman Old Style" panose="02050604050505020204" pitchFamily="18" charset="0"/>
              </a:rPr>
              <a:t>Estimation Of Remaining Range Prediction Of Electric Vehicles.</a:t>
            </a:r>
            <a:br>
              <a:rPr lang="en-IN" altLang="en-US" sz="1400" dirty="0">
                <a:latin typeface="Bookman Old Style" panose="02050604050505020204" pitchFamily="18" charset="0"/>
              </a:rPr>
            </a:br>
            <a:endParaRPr lang="en-IN" altLang="en-US" sz="1400" dirty="0">
              <a:latin typeface="Bookman Old Style" panose="02050604050505020204" pitchFamily="18" charset="0"/>
            </a:endParaRPr>
          </a:p>
        </p:txBody>
      </p:sp>
      <p:sp>
        <p:nvSpPr>
          <p:cNvPr id="3" name="TextBox 2"/>
          <p:cNvSpPr txBox="1"/>
          <p:nvPr/>
        </p:nvSpPr>
        <p:spPr>
          <a:xfrm>
            <a:off x="267970" y="3265805"/>
            <a:ext cx="4217035" cy="953135"/>
          </a:xfrm>
          <a:prstGeom prst="rect">
            <a:avLst/>
          </a:prstGeom>
          <a:noFill/>
        </p:spPr>
        <p:txBody>
          <a:bodyPr wrap="square" rtlCol="0">
            <a:spAutoFit/>
          </a:bodyPr>
          <a:lstStyle/>
          <a:p>
            <a:r>
              <a:rPr lang="en-US" dirty="0" smtClean="0">
                <a:latin typeface="Bookman Old Style" panose="02050604050505020204" pitchFamily="18" charset="0"/>
              </a:rPr>
              <a:t>Team Details </a:t>
            </a:r>
            <a:r>
              <a:rPr lang="en-IN" altLang="en-US" dirty="0" smtClean="0">
                <a:latin typeface="Bookman Old Style" panose="02050604050505020204" pitchFamily="18" charset="0"/>
              </a:rPr>
              <a:t>:</a:t>
            </a:r>
            <a:endParaRPr lang="en-US" dirty="0" smtClean="0">
              <a:latin typeface="Bookman Old Style" panose="02050604050505020204" pitchFamily="18" charset="0"/>
            </a:endParaRPr>
          </a:p>
          <a:p>
            <a:pPr marL="342900" indent="-342900">
              <a:buFont typeface="+mj-lt"/>
              <a:buAutoNum type="arabicPeriod"/>
            </a:pPr>
            <a:r>
              <a:rPr lang="en-IN" altLang="en-US" dirty="0" smtClean="0">
                <a:latin typeface="Bookman Old Style" panose="02050604050505020204" pitchFamily="18" charset="0"/>
              </a:rPr>
              <a:t>K VIJAYASIMHA(20EG105421)</a:t>
            </a:r>
            <a:endParaRPr lang="en-US" dirty="0" smtClean="0">
              <a:latin typeface="Bookman Old Style" panose="02050604050505020204" pitchFamily="18" charset="0"/>
            </a:endParaRPr>
          </a:p>
          <a:p>
            <a:pPr marL="342900" indent="-342900">
              <a:buFont typeface="+mj-lt"/>
              <a:buAutoNum type="arabicPeriod"/>
            </a:pPr>
            <a:r>
              <a:rPr lang="en-IN" altLang="en-US" dirty="0" smtClean="0">
                <a:latin typeface="Bookman Old Style" panose="02050604050505020204" pitchFamily="18" charset="0"/>
              </a:rPr>
              <a:t>R CHANDRA VIKAS(20EG105438)</a:t>
            </a:r>
            <a:endParaRPr lang="en-US" dirty="0" smtClean="0">
              <a:latin typeface="Bookman Old Style" panose="02050604050505020204" pitchFamily="18" charset="0"/>
            </a:endParaRPr>
          </a:p>
          <a:p>
            <a:pPr marL="342900" indent="-342900">
              <a:buFont typeface="+mj-lt"/>
              <a:buAutoNum type="arabicPeriod"/>
            </a:pPr>
            <a:r>
              <a:rPr lang="en-IN" altLang="en-US" dirty="0">
                <a:latin typeface="Bookman Old Style" panose="02050604050505020204" pitchFamily="18" charset="0"/>
              </a:rPr>
              <a:t>T SAI KUMAR(20EG105445)</a:t>
            </a:r>
            <a:endParaRPr lang="en-IN" altLang="en-US" dirty="0">
              <a:latin typeface="Bookman Old Style" panose="02050604050505020204" pitchFamily="18" charset="0"/>
            </a:endParaRPr>
          </a:p>
        </p:txBody>
      </p:sp>
      <p:sp>
        <p:nvSpPr>
          <p:cNvPr id="8" name="TextBox 7"/>
          <p:cNvSpPr txBox="1"/>
          <p:nvPr/>
        </p:nvSpPr>
        <p:spPr>
          <a:xfrm>
            <a:off x="5470525" y="3239770"/>
            <a:ext cx="2987675" cy="521970"/>
          </a:xfrm>
          <a:prstGeom prst="rect">
            <a:avLst/>
          </a:prstGeom>
          <a:noFill/>
        </p:spPr>
        <p:txBody>
          <a:bodyPr wrap="square" rtlCol="0">
            <a:spAutoFit/>
          </a:bodyPr>
          <a:lstStyle/>
          <a:p>
            <a:r>
              <a:rPr lang="en-US" dirty="0" smtClean="0">
                <a:latin typeface="Bookman Old Style" panose="02050604050505020204" pitchFamily="18" charset="0"/>
              </a:rPr>
              <a:t>Project Supervisor </a:t>
            </a:r>
            <a:endParaRPr lang="en-US" dirty="0" smtClean="0">
              <a:latin typeface="Bookman Old Style" panose="02050604050505020204" pitchFamily="18" charset="0"/>
            </a:endParaRPr>
          </a:p>
          <a:p>
            <a:r>
              <a:rPr lang="en-US" dirty="0" smtClean="0">
                <a:latin typeface="Bookman Old Style" panose="02050604050505020204" pitchFamily="18" charset="0"/>
              </a:rPr>
              <a:t>Name</a:t>
            </a:r>
            <a:r>
              <a:rPr lang="en-IN" altLang="en-US" dirty="0" smtClean="0">
                <a:latin typeface="Bookman Old Style" panose="02050604050505020204" pitchFamily="18" charset="0"/>
              </a:rPr>
              <a:t>:DR </a:t>
            </a:r>
            <a:r>
              <a:rPr lang="en-US" altLang="en-IN" dirty="0" smtClean="0">
                <a:latin typeface="Bookman Old Style" panose="02050604050505020204" pitchFamily="18" charset="0"/>
              </a:rPr>
              <a:t>B</a:t>
            </a:r>
            <a:r>
              <a:rPr lang="en-IN" altLang="en-US" dirty="0" smtClean="0">
                <a:latin typeface="Bookman Old Style" panose="02050604050505020204" pitchFamily="18" charset="0"/>
              </a:rPr>
              <a:t>.V.V SIVA PRAS</a:t>
            </a:r>
            <a:r>
              <a:rPr lang="en-US" altLang="en-IN" dirty="0" smtClean="0">
                <a:latin typeface="Bookman Old Style" panose="02050604050505020204" pitchFamily="18" charset="0"/>
              </a:rPr>
              <a:t>AD</a:t>
            </a:r>
            <a:endParaRPr lang="en-US" altLang="en-IN" dirty="0" smtClean="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Bookman Old Style" panose="02050604050505020204" pitchFamily="18" charset="0"/>
              </a:rPr>
              <a:t>Introduction</a:t>
            </a:r>
            <a:endParaRPr lang="en-US" sz="3600" dirty="0">
              <a:latin typeface="Bookman Old Style" panose="02050604050505020204" pitchFamily="18" charset="0"/>
            </a:endParaRPr>
          </a:p>
        </p:txBody>
      </p:sp>
      <p:sp>
        <p:nvSpPr>
          <p:cNvPr id="5" name="TextBox 4"/>
          <p:cNvSpPr txBox="1"/>
          <p:nvPr/>
        </p:nvSpPr>
        <p:spPr>
          <a:xfrm>
            <a:off x="1099820" y="870585"/>
            <a:ext cx="7180580" cy="3291840"/>
          </a:xfrm>
          <a:prstGeom prst="rect">
            <a:avLst/>
          </a:prstGeom>
          <a:noFill/>
        </p:spPr>
        <p:txBody>
          <a:bodyPr wrap="square" rtlCol="0">
            <a:spAutoFit/>
          </a:bodyPr>
          <a:lstStyle/>
          <a:p>
            <a:r>
              <a:rPr lang="en-US" dirty="0" smtClean="0">
                <a:latin typeface="Bookman Old Style" panose="02050604050505020204" pitchFamily="18" charset="0"/>
              </a:rPr>
              <a:t> </a:t>
            </a:r>
            <a:r>
              <a:rPr sz="1600" dirty="0" smtClean="0">
                <a:latin typeface="Bookman Old Style" panose="02050604050505020204" pitchFamily="18" charset="0"/>
              </a:rPr>
              <a:t>Electric vehicles (EVs) are regarded </a:t>
            </a:r>
            <a:r>
              <a:rPr lang="en-IN" sz="1600" dirty="0" smtClean="0">
                <a:latin typeface="Bookman Old Style" panose="02050604050505020204" pitchFamily="18" charset="0"/>
              </a:rPr>
              <a:t>to</a:t>
            </a:r>
            <a:r>
              <a:rPr sz="1600" dirty="0" smtClean="0">
                <a:latin typeface="Bookman Old Style" panose="02050604050505020204" pitchFamily="18" charset="0"/>
              </a:rPr>
              <a:t> transportation </a:t>
            </a:r>
            <a:r>
              <a:rPr lang="en-IN" sz="1600" dirty="0" smtClean="0">
                <a:latin typeface="Bookman Old Style" panose="02050604050505020204" pitchFamily="18" charset="0"/>
              </a:rPr>
              <a:t>to </a:t>
            </a:r>
            <a:r>
              <a:rPr sz="1600" dirty="0" smtClean="0">
                <a:latin typeface="Bookman Old Style" panose="02050604050505020204" pitchFamily="18" charset="0"/>
              </a:rPr>
              <a:t>reduce air pollution and fossil fuel consumptions.</a:t>
            </a:r>
            <a:r>
              <a:rPr lang="en-IN" sz="1600" dirty="0" smtClean="0">
                <a:latin typeface="Bookman Old Style" panose="02050604050505020204" pitchFamily="18" charset="0"/>
              </a:rPr>
              <a:t> </a:t>
            </a:r>
            <a:r>
              <a:rPr sz="1600" dirty="0" smtClean="0">
                <a:latin typeface="Bookman Old Style" panose="02050604050505020204" pitchFamily="18" charset="0"/>
              </a:rPr>
              <a:t>However, battery degradation,</a:t>
            </a:r>
            <a:r>
              <a:rPr lang="en-IN" sz="1600" dirty="0" smtClean="0">
                <a:latin typeface="Bookman Old Style" panose="02050604050505020204" pitchFamily="18" charset="0"/>
              </a:rPr>
              <a:t> </a:t>
            </a:r>
            <a:r>
              <a:rPr sz="1600" dirty="0" smtClean="0">
                <a:latin typeface="Bookman Old Style" panose="02050604050505020204" pitchFamily="18" charset="0"/>
              </a:rPr>
              <a:t>cell inconsistency, and thermal runaway during overcharge the penetration of EVs worldwide. Lithium-ion batteries suffer from capacity degradation during their service lifetime. The battery state of health (SOH) can be reflected by the variations in the output energy, terminal voltage, temperature, SOC, and etc., which may indicate the state of the battery to some extent. </a:t>
            </a:r>
            <a:endParaRPr sz="1600" dirty="0" smtClean="0">
              <a:latin typeface="Bookman Old Style" panose="02050604050505020204" pitchFamily="18" charset="0"/>
            </a:endParaRPr>
          </a:p>
          <a:p>
            <a:r>
              <a:rPr sz="1600" dirty="0" smtClean="0">
                <a:latin typeface="Bookman Old Style" panose="02050604050505020204" pitchFamily="18" charset="0"/>
              </a:rPr>
              <a:t>Due to battery degradation and the difficulty in the estimation of state of charge, it is usually quite challenging to accurately predict the remaining driving range of EVs. </a:t>
            </a:r>
            <a:endParaRPr sz="1600" dirty="0" smtClean="0">
              <a:latin typeface="Bookman Old Style" panose="02050604050505020204" pitchFamily="18" charset="0"/>
            </a:endParaRPr>
          </a:p>
          <a:p>
            <a:r>
              <a:rPr sz="1600" dirty="0" smtClean="0">
                <a:latin typeface="Bookman Old Style" panose="02050604050505020204" pitchFamily="18" charset="0"/>
              </a:rPr>
              <a:t>This causes the ''range anxiety'' of drivers, which in turn causes the reduction of power capability and faster battery aging</a:t>
            </a:r>
            <a:endParaRPr sz="1600" dirty="0" smtClean="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t>Literature </a:t>
            </a:r>
            <a:r>
              <a:rPr lang="en-IN" altLang="en-US" sz="3600" dirty="0" smtClean="0"/>
              <a:t>:</a:t>
            </a:r>
            <a:endParaRPr lang="en-IN" altLang="en-US" sz="3600" dirty="0" smtClean="0"/>
          </a:p>
        </p:txBody>
      </p:sp>
      <p:graphicFrame>
        <p:nvGraphicFramePr>
          <p:cNvPr id="3" name="Table 2"/>
          <p:cNvGraphicFramePr>
            <a:graphicFrameLocks noGrp="1"/>
          </p:cNvGraphicFramePr>
          <p:nvPr/>
        </p:nvGraphicFramePr>
        <p:xfrm>
          <a:off x="657860" y="701040"/>
          <a:ext cx="7922260" cy="4037330"/>
        </p:xfrm>
        <a:graphic>
          <a:graphicData uri="http://schemas.openxmlformats.org/drawingml/2006/table">
            <a:tbl>
              <a:tblPr firstRow="1" bandRow="1">
                <a:tableStyleId>{1D3205E1-8B83-452B-8570-0B3C4014EAE2}</a:tableStyleId>
              </a:tblPr>
              <a:tblGrid>
                <a:gridCol w="1911985"/>
                <a:gridCol w="1911985"/>
                <a:gridCol w="1911985"/>
                <a:gridCol w="2186305"/>
              </a:tblGrid>
              <a:tr h="430530">
                <a:tc>
                  <a:txBody>
                    <a:bodyPr/>
                    <a:lstStyle/>
                    <a:p>
                      <a:r>
                        <a:rPr lang="en-US" dirty="0" smtClean="0"/>
                        <a:t>Author(s)</a:t>
                      </a:r>
                      <a:endParaRPr lang="en-US" dirty="0"/>
                    </a:p>
                  </a:txBody>
                  <a:tcPr/>
                </a:tc>
                <a:tc>
                  <a:txBody>
                    <a:bodyPr/>
                    <a:lstStyle/>
                    <a:p>
                      <a:r>
                        <a:rPr lang="en-US" dirty="0" smtClean="0"/>
                        <a:t>Method</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808355">
                <a:tc>
                  <a:txBody>
                    <a:bodyPr/>
                    <a:lstStyle/>
                    <a:p>
                      <a:r>
                        <a:rPr lang="en-US"/>
                        <a:t>Y. Tao,</a:t>
                      </a:r>
                      <a:endParaRPr lang="en-US"/>
                    </a:p>
                    <a:p>
                      <a:r>
                        <a:rPr lang="en-US"/>
                        <a:t> M. Huang, Y. Chen, and L. Yang </a:t>
                      </a:r>
                      <a:endParaRPr lang="en-US"/>
                    </a:p>
                  </a:txBody>
                  <a:tcPr/>
                </a:tc>
                <a:tc>
                  <a:txBody>
                    <a:bodyPr/>
                    <a:lstStyle/>
                    <a:p>
                      <a:r>
                        <a:rPr lang="en-US" sz="800">
                          <a:latin typeface="Times New Roman" panose="02020603050405020304" charset="0"/>
                          <a:cs typeface="Times New Roman" panose="02020603050405020304" charset="0"/>
                        </a:rPr>
                        <a:t>Orderly charging strategy of battery electric vehicle driven by real-world driving data</a:t>
                      </a:r>
                      <a:endParaRPr lang="en-US" sz="800">
                        <a:latin typeface="Times New Roman" panose="02020603050405020304" charset="0"/>
                        <a:cs typeface="Times New Roman" panose="02020603050405020304" charset="0"/>
                      </a:endParaRPr>
                    </a:p>
                  </a:txBody>
                  <a:tcPr/>
                </a:tc>
                <a:tc>
                  <a:txBody>
                    <a:bodyPr/>
                    <a:lstStyle/>
                    <a:p>
                      <a:r>
                        <a:rPr lang="en-US" sz="800">
                          <a:latin typeface="Times New Roman" panose="02020603050405020304" charset="0"/>
                          <a:cs typeface="Times New Roman" panose="02020603050405020304" charset="0"/>
                        </a:rPr>
                        <a:t>By considering Vehicle-to-Grid (V2G) capabilities, electric vehicles can also contribute to grid stability and reduce the need for fossil fuel power generation during peak demand</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Implementing an orderly charging strategy at a large scale can be complex and require substantial changes to the existing grid infrastructure. This complexity might introduce challenges in terms of system integration and management </a:t>
                      </a:r>
                      <a:endParaRPr lang="en-US" sz="800" dirty="0">
                        <a:latin typeface="Times New Roman" panose="02020603050405020304" charset="0"/>
                        <a:cs typeface="Times New Roman" panose="02020603050405020304" charset="0"/>
                      </a:endParaRPr>
                    </a:p>
                  </a:txBody>
                  <a:tcPr/>
                </a:tc>
              </a:tr>
              <a:tr h="808990">
                <a:tc>
                  <a:txBody>
                    <a:bodyPr/>
                    <a:lstStyle/>
                    <a:p>
                      <a:r>
                        <a:rPr lang="en-US" dirty="0"/>
                        <a:t>Y. Luo, G. Feng, </a:t>
                      </a:r>
                      <a:endParaRPr lang="en-US" dirty="0"/>
                    </a:p>
                    <a:p>
                      <a:r>
                        <a:rPr lang="en-US" dirty="0"/>
                        <a:t>S. Wan, S. Zhang,</a:t>
                      </a:r>
                      <a:endParaRPr lang="en-US" dirty="0"/>
                    </a:p>
                    <a:p>
                      <a:r>
                        <a:rPr lang="en-US" dirty="0"/>
                        <a:t> V. Li, and W. Kong </a:t>
                      </a:r>
                      <a:endParaRPr lang="en-US" dirty="0"/>
                    </a:p>
                  </a:txBody>
                  <a:tcPr/>
                </a:tc>
                <a:tc>
                  <a:txBody>
                    <a:bodyPr/>
                    <a:lstStyle/>
                    <a:p>
                      <a:r>
                        <a:rPr lang="en-US" sz="800" dirty="0">
                          <a:latin typeface="Times New Roman" panose="02020603050405020304" charset="0"/>
                          <a:cs typeface="Times New Roman" panose="02020603050405020304" charset="0"/>
                        </a:rPr>
                        <a:t>Charging scheduling strategy for different electric vehicles with optimization for convenience of drivers, performance of transport system and distribution network </a:t>
                      </a:r>
                      <a:endParaRPr lang="en-US" sz="800" dirty="0">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The proposed scheduling strategy takes into account multiple factors, including driver demands, road traffic speed, charging station capacity, and network load. </a:t>
                      </a:r>
                      <a:endParaRPr lang="en-US" sz="800" dirty="0">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Developing and implementing such a scheduling strategy can be complex and may require advanced modeling and simulation tools like MATLAB and MATPOWER. This complexity can pose challenges in terms of system design and management.</a:t>
                      </a:r>
                      <a:endParaRPr lang="en-US" sz="800" dirty="0">
                        <a:latin typeface="Times New Roman" panose="02020603050405020304" charset="0"/>
                        <a:cs typeface="Times New Roman" panose="02020603050405020304" charset="0"/>
                      </a:endParaRPr>
                    </a:p>
                  </a:txBody>
                  <a:tcPr/>
                </a:tc>
              </a:tr>
              <a:tr h="944880">
                <a:tc>
                  <a:txBody>
                    <a:bodyPr/>
                    <a:lstStyle/>
                    <a:p>
                      <a:r>
                        <a:rPr lang="en-US" dirty="0"/>
                        <a:t>C. She,</a:t>
                      </a:r>
                      <a:endParaRPr lang="en-US" dirty="0"/>
                    </a:p>
                    <a:p>
                      <a:r>
                        <a:rPr lang="en-US" dirty="0"/>
                        <a:t> Z. Wang, F. Sun,</a:t>
                      </a:r>
                      <a:endParaRPr lang="en-US" dirty="0"/>
                    </a:p>
                    <a:p>
                      <a:r>
                        <a:rPr lang="en-US" dirty="0"/>
                        <a:t> P. Liu, and L. Zhang </a:t>
                      </a:r>
                      <a:endParaRPr lang="en-US" dirty="0"/>
                    </a:p>
                  </a:txBody>
                  <a:tcPr/>
                </a:tc>
                <a:tc>
                  <a:txBody>
                    <a:bodyPr/>
                    <a:lstStyle/>
                    <a:p>
                      <a:r>
                        <a:rPr lang="en-US" sz="800" dirty="0">
                          <a:latin typeface="Times New Roman" panose="02020603050405020304" charset="0"/>
                          <a:cs typeface="Times New Roman" panose="02020603050405020304" charset="0"/>
                        </a:rPr>
                        <a:t>Battery aging assessment for real-world electric buses based on incremental capacity analysis and radial basis function neural network,</a:t>
                      </a:r>
                      <a:r>
                        <a:rPr lang="en-US"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The method considers various influencing factors such as accumulated mileage, state of charge, average charging temperature, average charging current, and average operating temperature. This approach provides more complete  details of battery aging. </a:t>
                      </a:r>
                      <a:endParaRPr lang="en-US" sz="800" dirty="0">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While the method is effective for electric city transit buses, its applicability to other types of electric vehicles or battery systems may need further validation and customization. </a:t>
                      </a:r>
                      <a:endParaRPr lang="en-US" sz="800" dirty="0">
                        <a:latin typeface="Times New Roman" panose="02020603050405020304" charset="0"/>
                        <a:cs typeface="Times New Roman" panose="02020603050405020304" charset="0"/>
                      </a:endParaRPr>
                    </a:p>
                  </a:txBody>
                  <a:tcPr/>
                </a:tc>
              </a:tr>
              <a:tr h="1044575">
                <a:tc>
                  <a:txBody>
                    <a:bodyPr/>
                    <a:lstStyle/>
                    <a:p>
                      <a:r>
                        <a:rPr lang="en-US" dirty="0"/>
                        <a:t> S. Paul,</a:t>
                      </a:r>
                      <a:endParaRPr lang="en-US" dirty="0"/>
                    </a:p>
                    <a:p>
                      <a:r>
                        <a:rPr lang="en-US" dirty="0"/>
                        <a:t>C. Diegelmann,</a:t>
                      </a:r>
                      <a:endParaRPr lang="en-US" dirty="0"/>
                    </a:p>
                    <a:p>
                      <a:r>
                        <a:rPr lang="en-US" dirty="0"/>
                        <a:t> H. Kabza, and </a:t>
                      </a:r>
                      <a:endParaRPr lang="en-US" dirty="0"/>
                    </a:p>
                    <a:p>
                      <a:r>
                        <a:rPr lang="en-US" dirty="0"/>
                        <a:t>W. Tillmetz </a:t>
                      </a:r>
                      <a:endParaRPr lang="en-US" dirty="0"/>
                    </a:p>
                  </a:txBody>
                  <a:tcPr/>
                </a:tc>
                <a:tc>
                  <a:txBody>
                    <a:bodyPr/>
                    <a:lstStyle/>
                    <a:p>
                      <a:r>
                        <a:rPr lang="en-US" sz="800" dirty="0">
                          <a:latin typeface="Times New Roman" panose="02020603050405020304" charset="0"/>
                          <a:cs typeface="Times New Roman" panose="02020603050405020304" charset="0"/>
                        </a:rPr>
                        <a:t>Analysis of ageing inhomogeneities in lithium-ion battery systems</a:t>
                      </a:r>
                      <a:endParaRPr lang="en-US" sz="800" dirty="0">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The </a:t>
                      </a:r>
                      <a:r>
                        <a:rPr lang="en-US" sz="800" dirty="0">
                          <a:latin typeface="Times New Roman" panose="02020603050405020304" charset="0"/>
                          <a:cs typeface="Times New Roman" panose="02020603050405020304" charset="0"/>
                        </a:rPr>
                        <a:t>method considers various factors contributing to inhomogeneous aging, including temperature variations caused by active cooling, cell production tolerances, and differences in state of charge (SoC) and loading among cells. This realistic modeling improves the accuracy of aging predictions. </a:t>
                      </a:r>
                      <a:endParaRPr lang="en-US" sz="800" dirty="0">
                        <a:latin typeface="Times New Roman" panose="02020603050405020304" charset="0"/>
                        <a:cs typeface="Times New Roman" panose="02020603050405020304" charset="0"/>
                      </a:endParaRPr>
                    </a:p>
                  </a:txBody>
                  <a:tcPr/>
                </a:tc>
                <a:tc>
                  <a:txBody>
                    <a:bodyPr/>
                    <a:lstStyle/>
                    <a:p>
                      <a:r>
                        <a:rPr lang="en-US" sz="800" dirty="0">
                          <a:latin typeface="Times New Roman" panose="02020603050405020304" charset="0"/>
                          <a:cs typeface="Times New Roman" panose="02020603050405020304" charset="0"/>
                        </a:rPr>
                        <a:t>This approach is complex and involves modeling each cell individually, Monte Carlo Method, is used for advanced computational resources.</a:t>
                      </a:r>
                      <a:endParaRPr lang="en-US" sz="800" dirty="0">
                        <a:latin typeface="Times New Roman" panose="02020603050405020304" charset="0"/>
                        <a:cs typeface="Times New Roman" panose="02020603050405020304" charset="0"/>
                      </a:endParaRPr>
                    </a:p>
                  </a:txBody>
                  <a:tcPr/>
                </a:tc>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a:xfrm>
            <a:off x="7429500" y="4767264"/>
            <a:ext cx="2895600" cy="273900"/>
          </a:xfrm>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Bookman Old Style" panose="02050604050505020204" pitchFamily="18" charset="0"/>
              </a:rPr>
              <a:t>Problem Statement</a:t>
            </a:r>
            <a:endParaRPr lang="en-US" sz="3600" dirty="0">
              <a:latin typeface="Bookman Old Style" panose="02050604050505020204" pitchFamily="18" charset="0"/>
            </a:endParaRPr>
          </a:p>
        </p:txBody>
      </p:sp>
      <p:sp>
        <p:nvSpPr>
          <p:cNvPr id="5" name="TextBox 4"/>
          <p:cNvSpPr txBox="1"/>
          <p:nvPr/>
        </p:nvSpPr>
        <p:spPr>
          <a:xfrm>
            <a:off x="985520" y="3021965"/>
            <a:ext cx="7523480" cy="2030095"/>
          </a:xfrm>
          <a:prstGeom prst="rect">
            <a:avLst/>
          </a:prstGeom>
          <a:noFill/>
        </p:spPr>
        <p:txBody>
          <a:bodyPr wrap="square" rtlCol="0">
            <a:spAutoFit/>
          </a:bodyPr>
          <a:lstStyle/>
          <a:p>
            <a:r>
              <a:rPr lang="en-US" dirty="0">
                <a:latin typeface="Bookman Old Style" panose="02050604050505020204" pitchFamily="18" charset="0"/>
              </a:rPr>
              <a:t>The purpose of this document is to provide an overview of the approach used for Predictiv</a:t>
            </a:r>
            <a:r>
              <a:rPr lang="en-IN" altLang="en-US" dirty="0">
                <a:latin typeface="Bookman Old Style" panose="02050604050505020204" pitchFamily="18" charset="0"/>
              </a:rPr>
              <a:t>e </a:t>
            </a:r>
            <a:r>
              <a:rPr lang="en-US" dirty="0">
                <a:latin typeface="Bookman Old Style" panose="02050604050505020204" pitchFamily="18" charset="0"/>
              </a:rPr>
              <a:t>Analytics to determine the Remaining Useful Life for the Electric Vehicle battery state of charge</a:t>
            </a:r>
            <a:r>
              <a:rPr lang="en-IN" altLang="en-US" dirty="0">
                <a:latin typeface="Bookman Old Style" panose="02050604050505020204" pitchFamily="18" charset="0"/>
              </a:rPr>
              <a:t>.</a:t>
            </a:r>
            <a:endParaRPr lang="en-IN" altLang="en-US" dirty="0">
              <a:latin typeface="Bookman Old Style" panose="02050604050505020204" pitchFamily="18" charset="0"/>
            </a:endParaRPr>
          </a:p>
          <a:p>
            <a:endParaRPr lang="en-IN" altLang="en-US" dirty="0">
              <a:latin typeface="Bookman Old Style" panose="02050604050505020204" pitchFamily="18" charset="0"/>
            </a:endParaRPr>
          </a:p>
          <a:p>
            <a:r>
              <a:rPr lang="en-IN" altLang="en-US" dirty="0">
                <a:latin typeface="Bookman Old Style" panose="02050604050505020204" pitchFamily="18" charset="0"/>
              </a:rPr>
              <a:t>we are useing the existing method of blended model[XGBOOST and LGBOOST] ,By </a:t>
            </a:r>
            <a:endParaRPr lang="en-IN" altLang="en-US" dirty="0">
              <a:latin typeface="Bookman Old Style" panose="02050604050505020204" pitchFamily="18" charset="0"/>
            </a:endParaRPr>
          </a:p>
          <a:p>
            <a:r>
              <a:rPr lang="en-IN" altLang="en-US" dirty="0">
                <a:latin typeface="Bookman Old Style" panose="02050604050505020204" pitchFamily="18" charset="0"/>
              </a:rPr>
              <a:t>updating   parameter called battery degradation.</a:t>
            </a:r>
            <a:endParaRPr lang="en-IN" alt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13" name="Title 1"/>
          <p:cNvSpPr txBox="1"/>
          <p:nvPr/>
        </p:nvSpPr>
        <p:spPr>
          <a:xfrm>
            <a:off x="1371600" y="2233295"/>
            <a:ext cx="3247390" cy="437515"/>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dirty="0" smtClean="0">
                <a:latin typeface="Bookman Old Style" panose="02050604050505020204" pitchFamily="18" charset="0"/>
              </a:rPr>
              <a:t>Objective</a:t>
            </a:r>
            <a:r>
              <a:rPr lang="en-IN" altLang="en-US" sz="3600" dirty="0" smtClean="0">
                <a:latin typeface="Bookman Old Style" panose="02050604050505020204" pitchFamily="18" charset="0"/>
              </a:rPr>
              <a:t>:</a:t>
            </a:r>
            <a:endParaRPr lang="en-IN" altLang="en-US" sz="3600" dirty="0" smtClean="0">
              <a:latin typeface="Bookman Old Style" panose="02050604050505020204" pitchFamily="18" charset="0"/>
            </a:endParaRPr>
          </a:p>
        </p:txBody>
      </p:sp>
      <p:sp>
        <p:nvSpPr>
          <p:cNvPr id="14" name="TextBox 13"/>
          <p:cNvSpPr txBox="1"/>
          <p:nvPr/>
        </p:nvSpPr>
        <p:spPr>
          <a:xfrm>
            <a:off x="1039495" y="946785"/>
            <a:ext cx="7309485" cy="737235"/>
          </a:xfrm>
          <a:prstGeom prst="rect">
            <a:avLst/>
          </a:prstGeom>
          <a:noFill/>
        </p:spPr>
        <p:txBody>
          <a:bodyPr wrap="square" rtlCol="0">
            <a:spAutoFit/>
          </a:bodyPr>
          <a:lstStyle/>
          <a:p>
            <a:r>
              <a:rPr lang="en-IN" altLang="en-US" dirty="0">
                <a:latin typeface="Bookman Old Style" panose="02050604050505020204" pitchFamily="18" charset="0"/>
              </a:rPr>
              <a:t>To Predict the Remaining Driving Range of Electric Vehicle using machine learning b</a:t>
            </a:r>
            <a:r>
              <a:rPr lang="en-US" altLang="en-IN" dirty="0">
                <a:latin typeface="Bookman Old Style" panose="02050604050505020204" pitchFamily="18" charset="0"/>
              </a:rPr>
              <a:t>as</a:t>
            </a:r>
            <a:r>
              <a:rPr lang="en-IN" altLang="en-US" dirty="0">
                <a:latin typeface="Bookman Old Style" panose="02050604050505020204" pitchFamily="18" charset="0"/>
              </a:rPr>
              <a:t>ed approach ,the previous approach is stimulation based approach and existing approach is Blended model[XGBOOST and LGBOOST].</a:t>
            </a:r>
            <a:endParaRPr lang="en-IN" altLang="en-US"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57359" y="426085"/>
            <a:ext cx="6117431" cy="627321"/>
          </a:xfrm>
        </p:spPr>
        <p:txBody>
          <a:bodyPr/>
          <a:lstStyle/>
          <a:p>
            <a:r>
              <a:rPr lang="en-US" sz="3600" dirty="0" smtClean="0">
                <a:latin typeface="Bookman Old Style" panose="02050604050505020204" pitchFamily="18" charset="0"/>
              </a:rPr>
              <a:t>Proposed Method</a:t>
            </a:r>
            <a:r>
              <a:rPr lang="en-IN" altLang="en-US" sz="3600" dirty="0" smtClean="0">
                <a:latin typeface="Bookman Old Style" panose="02050604050505020204" pitchFamily="18" charset="0"/>
              </a:rPr>
              <a:t>:</a:t>
            </a:r>
            <a:endParaRPr lang="en-IN" altLang="en-US" sz="3600" dirty="0" smtClean="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6" name="Text Box 5"/>
          <p:cNvSpPr txBox="1"/>
          <p:nvPr/>
        </p:nvSpPr>
        <p:spPr>
          <a:xfrm>
            <a:off x="921385" y="1420495"/>
            <a:ext cx="7300595" cy="2245360"/>
          </a:xfrm>
          <a:prstGeom prst="rect">
            <a:avLst/>
          </a:prstGeom>
          <a:noFill/>
        </p:spPr>
        <p:txBody>
          <a:bodyPr wrap="square" rtlCol="0" anchor="t">
            <a:spAutoFit/>
          </a:bodyPr>
          <a:p>
            <a:r>
              <a:rPr lang="en-US" sz="2000">
                <a:latin typeface="Times New Roman" panose="02020603050405020304" charset="0"/>
                <a:cs typeface="Times New Roman" panose="02020603050405020304" charset="0"/>
              </a:rPr>
              <a:t>Blended Machine Learning Model: The core of the proposed method is a blended machine learning model that combines two advanced algorithms: Extreme Gradient Boosting Regression Tree (XGBoost) and Light Gradient Boosting Regression Tree (LightGBM).</a:t>
            </a:r>
            <a:endParaRPr 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The Raw data(Battery parameters,Motor parameters) will be taken by suitable  algorithm(XGBoost and LightGBM) the outputs will blended to get final output.</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296545"/>
            <a:ext cx="6117431" cy="627321"/>
          </a:xfrm>
        </p:spPr>
        <p:txBody>
          <a:bodyPr/>
          <a:lstStyle/>
          <a:p>
            <a:r>
              <a:rPr lang="en-US" sz="3600" dirty="0" smtClean="0">
                <a:latin typeface="Bookman Old Style" panose="02050604050505020204" pitchFamily="18" charset="0"/>
              </a:rPr>
              <a:t>Proposed Method</a:t>
            </a:r>
            <a:r>
              <a:rPr lang="en-IN" altLang="en-US" sz="3600" dirty="0" smtClean="0">
                <a:latin typeface="Bookman Old Style" panose="02050604050505020204" pitchFamily="18" charset="0"/>
              </a:rPr>
              <a:t>:</a:t>
            </a:r>
            <a:endParaRPr lang="en-IN" altLang="en-US" sz="3600" dirty="0" smtClean="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5" name="Text Box 4"/>
          <p:cNvSpPr txBox="1"/>
          <p:nvPr/>
        </p:nvSpPr>
        <p:spPr>
          <a:xfrm>
            <a:off x="1179830" y="1212215"/>
            <a:ext cx="6525260" cy="2553335"/>
          </a:xfrm>
          <a:prstGeom prst="rect">
            <a:avLst/>
          </a:prstGeom>
          <a:noFill/>
        </p:spPr>
        <p:txBody>
          <a:bodyPr wrap="square" rtlCol="0" anchor="t">
            <a:spAutoFit/>
          </a:bodyPr>
          <a:p>
            <a:r>
              <a:rPr lang="en-US" sz="2000">
                <a:latin typeface="Times New Roman" panose="02020603050405020304" charset="0"/>
                <a:cs typeface="Times New Roman" panose="02020603050405020304" charset="0"/>
              </a:rPr>
              <a:t>Anchor-Based Strategy: An "anchor based strategy</a:t>
            </a:r>
            <a:r>
              <a:rPr lang="en-IN" altLang="en-US" sz="20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is introduced to address the issue of an imbalanced dataset. This strategy likely involves defining a baseline or anchor point that helps balance the distribution of data, ensuring that the model is not biased towards any particular range of driving distances. This can lead to more accurate predictions across the entire range of possible driving distances.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Bookman Old Style" panose="02050604050505020204" pitchFamily="18" charset="0"/>
              </a:rPr>
              <a:t>Project status</a:t>
            </a:r>
            <a:endParaRPr lang="en-US" sz="3600" dirty="0">
              <a:latin typeface="Bookman Old Style" panose="02050604050505020204" pitchFamily="18" charset="0"/>
            </a:endParaRPr>
          </a:p>
        </p:txBody>
      </p:sp>
      <p:graphicFrame>
        <p:nvGraphicFramePr>
          <p:cNvPr id="4" name="Table 3"/>
          <p:cNvGraphicFramePr>
            <a:graphicFrameLocks noGrp="1"/>
          </p:cNvGraphicFramePr>
          <p:nvPr/>
        </p:nvGraphicFramePr>
        <p:xfrm>
          <a:off x="1123308" y="1279490"/>
          <a:ext cx="6602859" cy="2316480"/>
        </p:xfrm>
        <a:graphic>
          <a:graphicData uri="http://schemas.openxmlformats.org/drawingml/2006/table">
            <a:tbl>
              <a:tblPr firstRow="1" bandRow="1">
                <a:tableStyleId>{1D3205E1-8B83-452B-8570-0B3C4014EAE2}</a:tableStyleId>
              </a:tblPr>
              <a:tblGrid>
                <a:gridCol w="602750"/>
                <a:gridCol w="4099389"/>
                <a:gridCol w="1900720"/>
              </a:tblGrid>
              <a:tr h="370840">
                <a:tc>
                  <a:txBody>
                    <a:bodyPr/>
                    <a:lstStyle/>
                    <a:p>
                      <a:r>
                        <a:rPr lang="en-US" dirty="0" err="1" smtClean="0"/>
                        <a:t>S.No</a:t>
                      </a:r>
                      <a:endParaRPr lang="en-US" dirty="0"/>
                    </a:p>
                  </a:txBody>
                  <a:tcPr/>
                </a:tc>
                <a:tc>
                  <a:txBody>
                    <a:bodyPr/>
                    <a:lstStyle/>
                    <a:p>
                      <a:r>
                        <a:rPr lang="en-US" dirty="0" smtClean="0"/>
                        <a:t>Functionality</a:t>
                      </a:r>
                      <a:endParaRPr lang="en-US" dirty="0"/>
                    </a:p>
                  </a:txBody>
                  <a:tcPr/>
                </a:tc>
                <a:tc>
                  <a:txBody>
                    <a:bodyPr/>
                    <a:lstStyle/>
                    <a:p>
                      <a:r>
                        <a:rPr lang="en-US" dirty="0" smtClean="0"/>
                        <a:t>Status</a:t>
                      </a:r>
                      <a:endParaRPr lang="en-US" dirty="0" smtClean="0"/>
                    </a:p>
                    <a:p>
                      <a:r>
                        <a:rPr lang="en-US" sz="1000" dirty="0" smtClean="0"/>
                        <a:t>(Completed /in-progress/Not</a:t>
                      </a:r>
                      <a:r>
                        <a:rPr lang="en-US" sz="1000" baseline="0" dirty="0" smtClean="0"/>
                        <a:t> started)</a:t>
                      </a:r>
                      <a:endParaRPr lang="en-US" sz="1000" dirty="0"/>
                    </a:p>
                  </a:txBody>
                  <a:tcPr/>
                </a:tc>
              </a:tr>
              <a:tr h="370840">
                <a:tc>
                  <a:txBody>
                    <a:bodyPr/>
                    <a:lstStyle/>
                    <a:p>
                      <a:r>
                        <a:rPr lang="en-IN" altLang="en-US"/>
                        <a:t>01</a:t>
                      </a:r>
                      <a:endParaRPr lang="en-IN" altLang="en-US"/>
                    </a:p>
                  </a:txBody>
                  <a:tcPr/>
                </a:tc>
                <a:tc>
                  <a:txBody>
                    <a:bodyPr/>
                    <a:lstStyle/>
                    <a:p>
                      <a:r>
                        <a:rPr lang="zh-CN" altLang="x-none" sz="1400" dirty="0">
                          <a:latin typeface="Arial" panose="020B0604020202020204" pitchFamily="34" charset="0"/>
                          <a:cs typeface="Arial" panose="020B0604020202020204" pitchFamily="34" charset="0"/>
                          <a:sym typeface="+mn-ea"/>
                        </a:rPr>
                        <a:t>Machine Learning-Based Approaches</a:t>
                      </a:r>
                      <a:endParaRPr lang="zh-CN" altLang="x-none" sz="1400" dirty="0">
                        <a:latin typeface="Arial" panose="020B0604020202020204" pitchFamily="34" charset="0"/>
                        <a:ea typeface="Arial" panose="020B0604020202020204" pitchFamily="34" charset="0"/>
                      </a:endParaRPr>
                    </a:p>
                    <a:p>
                      <a:endParaRPr lang="en-US"/>
                    </a:p>
                  </a:txBody>
                  <a:tcPr/>
                </a:tc>
                <a:tc>
                  <a:txBody>
                    <a:bodyPr/>
                    <a:lstStyle/>
                    <a:p>
                      <a:r>
                        <a:rPr lang="en-IN" altLang="en-US"/>
                        <a:t>Completed</a:t>
                      </a:r>
                      <a:endParaRPr lang="en-IN" altLang="en-US"/>
                    </a:p>
                  </a:txBody>
                  <a:tcPr/>
                </a:tc>
              </a:tr>
              <a:tr h="447040">
                <a:tc>
                  <a:txBody>
                    <a:bodyPr/>
                    <a:lstStyle/>
                    <a:p>
                      <a:r>
                        <a:rPr lang="en-IN" altLang="en-US"/>
                        <a:t>02</a:t>
                      </a:r>
                      <a:endParaRPr lang="en-IN" altLang="en-US"/>
                    </a:p>
                  </a:txBody>
                  <a:tcPr/>
                </a:tc>
                <a:tc>
                  <a:txBody>
                    <a:bodyPr/>
                    <a:lstStyle/>
                    <a:p>
                      <a:r>
                        <a:rPr lang="en-IN" altLang="en-US"/>
                        <a:t>Data Collection </a:t>
                      </a:r>
                      <a:endParaRPr lang="en-IN" altLang="en-US"/>
                    </a:p>
                  </a:txBody>
                  <a:tcPr/>
                </a:tc>
                <a:tc>
                  <a:txBody>
                    <a:bodyPr/>
                    <a:lstStyle/>
                    <a:p>
                      <a:r>
                        <a:rPr lang="en-IN" altLang="en-US"/>
                        <a:t>Completed</a:t>
                      </a:r>
                      <a:endParaRPr lang="en-IN" altLang="en-US"/>
                    </a:p>
                  </a:txBody>
                  <a:tcPr/>
                </a:tc>
              </a:tr>
              <a:tr h="370840">
                <a:tc>
                  <a:txBody>
                    <a:bodyPr/>
                    <a:lstStyle/>
                    <a:p>
                      <a:r>
                        <a:rPr lang="en-IN" altLang="en-US"/>
                        <a:t>03</a:t>
                      </a:r>
                      <a:endParaRPr lang="en-IN" altLang="en-US"/>
                    </a:p>
                  </a:txBody>
                  <a:tcPr/>
                </a:tc>
                <a:tc>
                  <a:txBody>
                    <a:bodyPr/>
                    <a:lstStyle/>
                    <a:p>
                      <a:r>
                        <a:rPr lang="en-IN" altLang="en-US"/>
                        <a:t>predictive models</a:t>
                      </a:r>
                      <a:endParaRPr lang="en-IN" altLang="en-US"/>
                    </a:p>
                  </a:txBody>
                  <a:tcPr/>
                </a:tc>
                <a:tc>
                  <a:txBody>
                    <a:bodyPr/>
                    <a:lstStyle/>
                    <a:p>
                      <a:r>
                        <a:rPr lang="en-IN" altLang="en-US" dirty="0"/>
                        <a:t>In-progress</a:t>
                      </a:r>
                      <a:endParaRPr lang="en-IN" altLang="en-US" dirty="0"/>
                    </a:p>
                  </a:txBody>
                  <a:tcPr/>
                </a:tc>
              </a:tr>
              <a:tr h="370840">
                <a:tc>
                  <a:txBody>
                    <a:bodyPr/>
                    <a:lstStyle/>
                    <a:p>
                      <a:r>
                        <a:rPr lang="en-IN" altLang="en-US" dirty="0"/>
                        <a:t>04</a:t>
                      </a:r>
                      <a:endParaRPr lang="en-IN" altLang="en-US" dirty="0"/>
                    </a:p>
                  </a:txBody>
                  <a:tcPr/>
                </a:tc>
                <a:tc>
                  <a:txBody>
                    <a:bodyPr/>
                    <a:lstStyle/>
                    <a:p>
                      <a:r>
                        <a:rPr lang="en-IN" altLang="en-US"/>
                        <a:t>Driving Patterns</a:t>
                      </a:r>
                      <a:endParaRPr lang="en-IN" altLang="en-US"/>
                    </a:p>
                  </a:txBody>
                  <a:tcPr/>
                </a:tc>
                <a:tc>
                  <a:txBody>
                    <a:bodyPr/>
                    <a:lstStyle/>
                    <a:p>
                      <a:r>
                        <a:rPr lang="en-IN" altLang="en-US" dirty="0"/>
                        <a:t>Not yet Started</a:t>
                      </a:r>
                      <a:endParaRPr lang="en-IN" altLang="en-US" dirty="0"/>
                    </a:p>
                  </a:txBody>
                  <a:tcPr/>
                </a:tc>
              </a:tr>
            </a:tbl>
          </a:graphicData>
        </a:graphic>
      </p:graphicFrame>
      <p:sp>
        <p:nvSpPr>
          <p:cNvPr id="5" name="TextBox 4"/>
          <p:cNvSpPr txBox="1"/>
          <p:nvPr/>
        </p:nvSpPr>
        <p:spPr>
          <a:xfrm>
            <a:off x="1212351" y="3956528"/>
            <a:ext cx="3020602" cy="307777"/>
          </a:xfrm>
          <a:prstGeom prst="rect">
            <a:avLst/>
          </a:prstGeom>
          <a:noFill/>
        </p:spPr>
        <p:txBody>
          <a:bodyPr wrap="square" rtlCol="0">
            <a:spAutoFit/>
          </a:bodyPr>
          <a:lstStyle/>
          <a:p>
            <a:r>
              <a:rPr lang="en-US" dirty="0" smtClean="0">
                <a:solidFill>
                  <a:srgbClr val="FF0000"/>
                </a:solidFill>
              </a:rPr>
              <a:t>Note: Submit  Form 1,2 and 3  </a:t>
            </a:r>
            <a:endParaRPr lang="en-US" dirty="0">
              <a:solidFill>
                <a:srgbClr val="FF0000"/>
              </a:solidFill>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526574" y="189865"/>
            <a:ext cx="6117431" cy="627321"/>
          </a:xfrm>
        </p:spPr>
        <p:txBody>
          <a:bodyPr/>
          <a:lstStyle/>
          <a:p>
            <a:r>
              <a:rPr lang="en-US" sz="3600" dirty="0" smtClean="0">
                <a:latin typeface="Bookman Old Style" panose="02050604050505020204" pitchFamily="18" charset="0"/>
              </a:rPr>
              <a:t>References</a:t>
            </a:r>
            <a:r>
              <a:rPr lang="en-IN" altLang="en-US" sz="3600" dirty="0" smtClean="0">
                <a:latin typeface="Bookman Old Style" panose="02050604050505020204" pitchFamily="18" charset="0"/>
              </a:rPr>
              <a:t>:</a:t>
            </a:r>
            <a:endParaRPr lang="en-IN" altLang="en-US" sz="3600" dirty="0" smtClean="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5" name="Text Box 4"/>
          <p:cNvSpPr txBox="1"/>
          <p:nvPr/>
        </p:nvSpPr>
        <p:spPr>
          <a:xfrm>
            <a:off x="800100" y="1195705"/>
            <a:ext cx="7314565" cy="2891790"/>
          </a:xfrm>
          <a:prstGeom prst="rect">
            <a:avLst/>
          </a:prstGeom>
          <a:noFill/>
        </p:spPr>
        <p:txBody>
          <a:bodyPr wrap="square" rtlCol="0" anchor="t">
            <a:spAutoFit/>
          </a:bodyPr>
          <a:p>
            <a:r>
              <a:rPr lang="en-US"/>
              <a:t>1-Orderly charging strategy of battery electric vehicle driven by real-world driving data,’’ </a:t>
            </a:r>
            <a:endParaRPr lang="en-US"/>
          </a:p>
          <a:p>
            <a:r>
              <a:rPr lang="en-US"/>
              <a:t>Energy, vol. 193, Feb. 2020, Art. no. 116806, doi: 10.1016/j.energy.2019.116806.</a:t>
            </a:r>
            <a:endParaRPr lang="en-US"/>
          </a:p>
          <a:p>
            <a:endParaRPr lang="en-US"/>
          </a:p>
          <a:p>
            <a:r>
              <a:rPr lang="en-US"/>
              <a:t>2-scheduling strategy for different electric vehicles with optimization for convenience of </a:t>
            </a:r>
            <a:endParaRPr lang="en-US"/>
          </a:p>
          <a:p>
            <a:r>
              <a:rPr lang="en-US"/>
              <a:t>drivers, performance of transport system and distribution network, Energy, vol. 194, Mar. 2020, Art. no. 116807, doi: 10.1016/j.energy.2019.116807.</a:t>
            </a:r>
            <a:endParaRPr lang="en-US"/>
          </a:p>
          <a:p>
            <a:endParaRPr lang="en-US"/>
          </a:p>
          <a:p>
            <a:r>
              <a:rPr lang="en-US"/>
              <a:t>3-Battery aging assessment for real-world electric buses based on incremental capacity analysis and radial basis function neural network, IEEE Trans. Transport. Electrific. vol. 16, no. 5, pp. 3345–3354, May 2020, doi: 10.1109/TII.2019.2951843</a:t>
            </a:r>
            <a:endParaRPr lang="en-US"/>
          </a:p>
          <a:p>
            <a:endParaRPr lang="en-US"/>
          </a:p>
          <a:p>
            <a:r>
              <a:rPr lang="en-US"/>
              <a:t>4-Analysis of ageing inhomogeneities in lithium-ion battery systems, J. Power Sources,</a:t>
            </a:r>
            <a:endParaRPr lang="en-US"/>
          </a:p>
          <a:p>
            <a:r>
              <a:rPr lang="en-US"/>
              <a:t>vol. 239, pp. 642–650, Oct. 2013, doi: 10.1016/j.jpowsour.2013.01.068.</a:t>
            </a:r>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6225</Words>
  <Application>WPS Presentation</Application>
  <PresentationFormat>On-screen Show (16:9)</PresentationFormat>
  <Paragraphs>171</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Arial</vt:lpstr>
      <vt:lpstr>Calibri</vt:lpstr>
      <vt:lpstr>Noto Sans Symbols</vt:lpstr>
      <vt:lpstr>Trebuchet MS</vt:lpstr>
      <vt:lpstr>Bookman Old Style</vt:lpstr>
      <vt:lpstr>Times New Roman</vt:lpstr>
      <vt:lpstr>Microsoft YaHei</vt:lpstr>
      <vt:lpstr>Arial Unicode MS</vt:lpstr>
      <vt:lpstr>Noto Sans</vt:lpstr>
      <vt:lpstr>1_Office Theme</vt:lpstr>
      <vt:lpstr>MINI PROJECT REVIEW DEPARTMENT OF COMPUTER SCIENCE AND ENGINEERING  Estimation Of Remaining Range Prediction Of Electric Vehicles. </vt:lpstr>
      <vt:lpstr>Introduction</vt:lpstr>
      <vt:lpstr>Literature :</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vijay</cp:lastModifiedBy>
  <cp:revision>19</cp:revision>
  <dcterms:created xsi:type="dcterms:W3CDTF">2023-08-29T13:47:00Z</dcterms:created>
  <dcterms:modified xsi:type="dcterms:W3CDTF">2023-09-07T15:58:20Z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C1F5FB3CD60C41EF907E15224E6B6BA7</vt:lpwstr>
  </property>
  <property fmtid="{D5CDD505-2E9C-101B-9397-08002B2CF9AE}" pid="3" name="KSOProductBuildVer">
    <vt:lpwstr>1033-11.2.0.11219</vt:lpwstr>
  </property>
</Properties>
</file>