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67" r:id="rId4"/>
    <p:sldId id="268" r:id="rId5"/>
    <p:sldId id="269" r:id="rId6"/>
    <p:sldId id="275" r:id="rId7"/>
    <p:sldId id="271" r:id="rId8"/>
    <p:sldId id="272" r:id="rId9"/>
    <p:sldId id="273" r:id="rId10"/>
    <p:sldId id="277" r:id="rId11"/>
    <p:sldId id="278"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840" y="8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9718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5"/>
            <a:ext cx="8548576" cy="1736655"/>
          </a:xfrm>
        </p:spPr>
        <p:txBody>
          <a:bodyPr/>
          <a:lstStyle/>
          <a:p>
            <a:r>
              <a:rPr lang="en-IN" altLang="en-US" sz="2000" dirty="0">
                <a:latin typeface="Bookman Old Style" panose="02050604050505020204" pitchFamily="18" charset="0"/>
              </a:rPr>
              <a:t>MINI PROJECT REVIEW</a:t>
            </a:r>
            <a:br>
              <a:rPr lang="en-IN" altLang="en-US" sz="2000" dirty="0">
                <a:latin typeface="Bookman Old Style" panose="02050604050505020204" pitchFamily="18" charset="0"/>
              </a:rPr>
            </a:br>
            <a:r>
              <a:rPr lang="en-IN" altLang="en-US" sz="2000" dirty="0">
                <a:latin typeface="Bookman Old Style" panose="02050604050505020204" pitchFamily="18" charset="0"/>
              </a:rPr>
              <a:t>DEPARTMENT OF COMPUTER SCIENCE AND ENGINEERING</a:t>
            </a:r>
            <a:br>
              <a:rPr lang="en-IN" altLang="en-US" sz="2000" dirty="0">
                <a:latin typeface="Bookman Old Style" panose="02050604050505020204" pitchFamily="18" charset="0"/>
              </a:rPr>
            </a:br>
            <a:br>
              <a:rPr lang="en-IN" altLang="en-US" sz="2000" dirty="0">
                <a:latin typeface="Bookman Old Style" panose="02050604050505020204" pitchFamily="18" charset="0"/>
              </a:rPr>
            </a:br>
            <a:r>
              <a:rPr lang="en-IN" altLang="en-US" sz="2000" dirty="0">
                <a:latin typeface="Bookman Old Style" panose="02050604050505020204" pitchFamily="18" charset="0"/>
              </a:rPr>
              <a:t>Estimation Of Remaining Range Prediction Of Electric Vehicles.</a:t>
            </a:r>
            <a:endParaRPr lang="en-US" sz="2000" dirty="0">
              <a:latin typeface="Bookman Old Style" panose="02050604050505020204" pitchFamily="18" charset="0"/>
            </a:endParaRPr>
          </a:p>
        </p:txBody>
      </p:sp>
      <p:sp>
        <p:nvSpPr>
          <p:cNvPr id="3" name="TextBox 2"/>
          <p:cNvSpPr txBox="1"/>
          <p:nvPr/>
        </p:nvSpPr>
        <p:spPr>
          <a:xfrm>
            <a:off x="267767" y="3265616"/>
            <a:ext cx="3705922" cy="1600438"/>
          </a:xfrm>
          <a:prstGeom prst="rect">
            <a:avLst/>
          </a:prstGeom>
          <a:noFill/>
        </p:spPr>
        <p:txBody>
          <a:bodyPr wrap="square" rtlCol="0">
            <a:spAutoFit/>
          </a:bodyPr>
          <a:lstStyle/>
          <a:p>
            <a:r>
              <a:rPr lang="en-US" dirty="0">
                <a:latin typeface="Bookman Old Style" panose="02050604050505020204" pitchFamily="18" charset="0"/>
              </a:rPr>
              <a:t>Team Details </a:t>
            </a:r>
            <a:r>
              <a:rPr lang="en-IN" altLang="en-US" dirty="0">
                <a:latin typeface="Bookman Old Style" panose="02050604050505020204" pitchFamily="18" charset="0"/>
              </a:rPr>
              <a:t>: 16</a:t>
            </a:r>
            <a:endParaRPr lang="en-US" dirty="0">
              <a:latin typeface="Bookman Old Style" panose="02050604050505020204" pitchFamily="18" charset="0"/>
            </a:endParaRPr>
          </a:p>
          <a:p>
            <a:pPr marL="342900" indent="-342900">
              <a:buFont typeface="+mj-lt"/>
              <a:buAutoNum type="arabicPeriod"/>
            </a:pPr>
            <a:r>
              <a:rPr lang="en-IN" altLang="en-US" dirty="0">
                <a:latin typeface="Bookman Old Style" panose="02050604050505020204" pitchFamily="18" charset="0"/>
              </a:rPr>
              <a:t>K VIJAYASIMHA(20EG105421)</a:t>
            </a:r>
            <a:endParaRPr lang="en-US" dirty="0">
              <a:latin typeface="Bookman Old Style" panose="02050604050505020204" pitchFamily="18" charset="0"/>
            </a:endParaRPr>
          </a:p>
          <a:p>
            <a:pPr marL="342900" indent="-342900">
              <a:buFont typeface="+mj-lt"/>
              <a:buAutoNum type="arabicPeriod"/>
            </a:pPr>
            <a:r>
              <a:rPr lang="en-IN" altLang="en-US" dirty="0">
                <a:latin typeface="Bookman Old Style" panose="02050604050505020204" pitchFamily="18" charset="0"/>
              </a:rPr>
              <a:t>R CHANDRA VIKAS(20EG105438)</a:t>
            </a:r>
            <a:endParaRPr lang="en-US" dirty="0">
              <a:latin typeface="Bookman Old Style" panose="02050604050505020204" pitchFamily="18" charset="0"/>
            </a:endParaRPr>
          </a:p>
          <a:p>
            <a:pPr marL="342900" indent="-342900">
              <a:buFont typeface="+mj-lt"/>
              <a:buAutoNum type="arabicPeriod"/>
            </a:pPr>
            <a:r>
              <a:rPr lang="en-IN" altLang="en-US" dirty="0">
                <a:latin typeface="Bookman Old Style" panose="02050604050505020204" pitchFamily="18" charset="0"/>
              </a:rPr>
              <a:t>T SAI KUMAR(20EG105445)</a:t>
            </a:r>
          </a:p>
          <a:p>
            <a:r>
              <a:rPr lang="en-US" dirty="0">
                <a:latin typeface="Bookman Old Style" panose="02050604050505020204" pitchFamily="18" charset="0"/>
              </a:rPr>
              <a:t> </a:t>
            </a:r>
          </a:p>
          <a:p>
            <a:endParaRPr lang="en-US" dirty="0">
              <a:latin typeface="Bookman Old Style" panose="02050604050505020204" pitchFamily="18" charset="0"/>
            </a:endParaRP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5000978" y="3239550"/>
            <a:ext cx="3457222"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a:t>
            </a:r>
            <a:r>
              <a:rPr lang="en-IN" altLang="en-US" dirty="0">
                <a:latin typeface="Bookman Old Style" panose="02050604050505020204" pitchFamily="18" charset="0"/>
              </a:rPr>
              <a:t>DR </a:t>
            </a:r>
            <a:r>
              <a:rPr lang="en-US" altLang="en-IN" dirty="0">
                <a:latin typeface="Bookman Old Style" panose="02050604050505020204" pitchFamily="18" charset="0"/>
              </a:rPr>
              <a:t>B</a:t>
            </a:r>
            <a:r>
              <a:rPr lang="en-IN" altLang="en-US" dirty="0">
                <a:latin typeface="Bookman Old Style" panose="02050604050505020204" pitchFamily="18" charset="0"/>
              </a:rPr>
              <a:t>.V.V SIVA PRAS</a:t>
            </a:r>
            <a:r>
              <a:rPr lang="en-US" altLang="en-IN" dirty="0">
                <a:latin typeface="Bookman Old Style" panose="02050604050505020204" pitchFamily="18" charset="0"/>
              </a:rPr>
              <a:t>AD</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0EC03-7929-3CE5-DDEC-8BF313D6B36B}"/>
              </a:ext>
            </a:extLst>
          </p:cNvPr>
          <p:cNvSpPr>
            <a:spLocks noGrp="1"/>
          </p:cNvSpPr>
          <p:nvPr>
            <p:ph type="title"/>
          </p:nvPr>
        </p:nvSpPr>
        <p:spPr>
          <a:xfrm>
            <a:off x="85060" y="598840"/>
            <a:ext cx="8229600" cy="857400"/>
          </a:xfrm>
        </p:spPr>
        <p:txBody>
          <a:bodyPr/>
          <a:lstStyle/>
          <a:p>
            <a:r>
              <a:rPr lang="en-US" sz="3200" b="1" dirty="0">
                <a:latin typeface="Times New Roman" panose="02020603050405020304" pitchFamily="18" charset="0"/>
                <a:cs typeface="Times New Roman" panose="02020603050405020304" pitchFamily="18" charset="0"/>
              </a:rPr>
              <a:t>Findings</a:t>
            </a:r>
            <a:endParaRPr lang="en-IN" sz="3200" b="1"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B88FA564-7D2F-37CA-6D10-13E1DFECB995}"/>
              </a:ext>
            </a:extLst>
          </p:cNvPr>
          <p:cNvSpPr>
            <a:spLocks noGrp="1"/>
          </p:cNvSpPr>
          <p:nvPr>
            <p:ph type="body" idx="1"/>
          </p:nvPr>
        </p:nvSpPr>
        <p:spPr/>
        <p:txBody>
          <a:bodyPr/>
          <a:lstStyle/>
          <a:p>
            <a:pPr marL="0" indent="0">
              <a:buNone/>
            </a:pPr>
            <a:r>
              <a:rPr lang="en-US" sz="1600" dirty="0"/>
              <a:t>we have improved the error range ,to give best accurate Target value (Remaining Range) using XGBOOST with anchor based strategy</a:t>
            </a:r>
            <a:endParaRPr lang="en-IN" sz="1600" dirty="0"/>
          </a:p>
        </p:txBody>
      </p:sp>
      <p:sp>
        <p:nvSpPr>
          <p:cNvPr id="4" name="Date Placeholder 3">
            <a:extLst>
              <a:ext uri="{FF2B5EF4-FFF2-40B4-BE49-F238E27FC236}">
                <a16:creationId xmlns:a16="http://schemas.microsoft.com/office/drawing/2014/main" id="{82E3B15B-7E95-F942-263D-95DBE53EFB9E}"/>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547A2B48-710C-B496-0F62-463202A74E44}"/>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34F1406-AC38-4EFC-9ED9-48BD5E0824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60455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4761-0C81-E3B4-2CDC-1467E8876F77}"/>
              </a:ext>
            </a:extLst>
          </p:cNvPr>
          <p:cNvSpPr>
            <a:spLocks noGrp="1"/>
          </p:cNvSpPr>
          <p:nvPr>
            <p:ph type="title"/>
          </p:nvPr>
        </p:nvSpPr>
        <p:spPr>
          <a:xfrm>
            <a:off x="457200" y="437012"/>
            <a:ext cx="8229600" cy="591687"/>
          </a:xfrm>
        </p:spPr>
        <p:txBody>
          <a:bodyPr/>
          <a:lstStyle/>
          <a:p>
            <a:r>
              <a:rPr lang="en-US" sz="2800" b="1" dirty="0">
                <a:latin typeface="Times New Roman" panose="02020603050405020304" pitchFamily="18" charset="0"/>
                <a:cs typeface="Times New Roman" panose="02020603050405020304" pitchFamily="18" charset="0"/>
              </a:rPr>
              <a:t>Problem illustration</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Mean Absolute Error (Decision Tree Regressor) </a:t>
            </a:r>
            <a:endParaRPr lang="en-IN"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5DC58E-FECC-DA76-1081-5F1397BF4592}"/>
              </a:ext>
            </a:extLst>
          </p:cNvPr>
          <p:cNvSpPr>
            <a:spLocks noGrp="1"/>
          </p:cNvSpPr>
          <p:nvPr>
            <p:ph type="body" idx="1"/>
          </p:nvPr>
        </p:nvSpPr>
        <p:spPr>
          <a:xfrm>
            <a:off x="361507" y="1028699"/>
            <a:ext cx="8534723" cy="3738566"/>
          </a:xfrm>
        </p:spPr>
        <p:txBody>
          <a:bodyPr/>
          <a:lstStyle/>
          <a:p>
            <a:pPr marL="0" indent="0">
              <a:buNone/>
            </a:pPr>
            <a:r>
              <a:rPr lang="en-IN" sz="2000" dirty="0">
                <a:latin typeface="Times New Roman" panose="02020603050405020304" pitchFamily="18" charset="0"/>
                <a:cs typeface="Times New Roman" panose="02020603050405020304" pitchFamily="18" charset="0"/>
              </a:rPr>
              <a:t>Data Set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=square root(20/3)=2.58</a:t>
            </a:r>
          </a:p>
          <a:p>
            <a:pPr marL="0" indent="0">
              <a:buNone/>
            </a:pPr>
            <a:r>
              <a:rPr lang="en-IN" sz="1600" dirty="0">
                <a:latin typeface="Times New Roman" panose="02020603050405020304" pitchFamily="18" charset="0"/>
                <a:cs typeface="Times New Roman" panose="02020603050405020304" pitchFamily="18" charset="0"/>
              </a:rPr>
              <a:t>Absolute differences=Actual value-Predicted value</a:t>
            </a:r>
          </a:p>
          <a:p>
            <a:pPr marL="0" indent="0">
              <a:buNone/>
            </a:pPr>
            <a:r>
              <a:rPr lang="en-IN" sz="1600" dirty="0">
                <a:latin typeface="Times New Roman" panose="02020603050405020304" pitchFamily="18" charset="0"/>
                <a:cs typeface="Times New Roman" panose="02020603050405020304" pitchFamily="18" charset="0"/>
              </a:rPr>
              <a:t>	 | [100-95]|+|[150-160]|+|[200-205] |=20 </a:t>
            </a: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CC8D44B-871B-62C1-0EB4-5301BDFCC239}"/>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id="{493EB758-9B19-9514-202C-B63FABE0B433}"/>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78E82870-4DEF-4CAB-1A81-34A68C9584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8" name="Table 7">
            <a:extLst>
              <a:ext uri="{FF2B5EF4-FFF2-40B4-BE49-F238E27FC236}">
                <a16:creationId xmlns:a16="http://schemas.microsoft.com/office/drawing/2014/main" id="{EE24C5F5-7BA3-D506-1D55-5F5928A31817}"/>
              </a:ext>
            </a:extLst>
          </p:cNvPr>
          <p:cNvGraphicFramePr>
            <a:graphicFrameLocks noGrp="1"/>
          </p:cNvGraphicFramePr>
          <p:nvPr>
            <p:extLst>
              <p:ext uri="{D42A27DB-BD31-4B8C-83A1-F6EECF244321}">
                <p14:modId xmlns:p14="http://schemas.microsoft.com/office/powerpoint/2010/main" val="991951559"/>
              </p:ext>
            </p:extLst>
          </p:nvPr>
        </p:nvGraphicFramePr>
        <p:xfrm>
          <a:off x="457200" y="1837162"/>
          <a:ext cx="3951767" cy="1529952"/>
        </p:xfrm>
        <a:graphic>
          <a:graphicData uri="http://schemas.openxmlformats.org/drawingml/2006/table">
            <a:tbl>
              <a:tblPr firstRow="1" bandRow="1">
                <a:tableStyleId>{1D3205E1-8B83-452B-8570-0B3C4014EAE2}</a:tableStyleId>
              </a:tblPr>
              <a:tblGrid>
                <a:gridCol w="1121926">
                  <a:extLst>
                    <a:ext uri="{9D8B030D-6E8A-4147-A177-3AD203B41FA5}">
                      <a16:colId xmlns:a16="http://schemas.microsoft.com/office/drawing/2014/main" val="1289755073"/>
                    </a:ext>
                  </a:extLst>
                </a:gridCol>
                <a:gridCol w="1526488">
                  <a:extLst>
                    <a:ext uri="{9D8B030D-6E8A-4147-A177-3AD203B41FA5}">
                      <a16:colId xmlns:a16="http://schemas.microsoft.com/office/drawing/2014/main" val="3010570388"/>
                    </a:ext>
                  </a:extLst>
                </a:gridCol>
                <a:gridCol w="1303353">
                  <a:extLst>
                    <a:ext uri="{9D8B030D-6E8A-4147-A177-3AD203B41FA5}">
                      <a16:colId xmlns:a16="http://schemas.microsoft.com/office/drawing/2014/main" val="133573575"/>
                    </a:ext>
                  </a:extLst>
                </a:gridCol>
              </a:tblGrid>
              <a:tr h="129861">
                <a:tc>
                  <a:txBody>
                    <a:bodyPr/>
                    <a:lstStyle/>
                    <a:p>
                      <a:r>
                        <a:rPr lang="en-US" dirty="0"/>
                        <a:t>S.NO</a:t>
                      </a:r>
                      <a:endParaRPr lang="en-IN" dirty="0"/>
                    </a:p>
                  </a:txBody>
                  <a:tcPr/>
                </a:tc>
                <a:tc>
                  <a:txBody>
                    <a:bodyPr/>
                    <a:lstStyle/>
                    <a:p>
                      <a:r>
                        <a:rPr lang="en-US" dirty="0"/>
                        <a:t>ACTUAL VALUES (y)</a:t>
                      </a:r>
                      <a:endParaRPr lang="en-IN" dirty="0"/>
                    </a:p>
                  </a:txBody>
                  <a:tcPr/>
                </a:tc>
                <a:tc>
                  <a:txBody>
                    <a:bodyPr/>
                    <a:lstStyle/>
                    <a:p>
                      <a:r>
                        <a:rPr lang="en-US" dirty="0"/>
                        <a:t>PREDICTED VALUES  (^y)</a:t>
                      </a:r>
                      <a:endParaRPr lang="en-IN" dirty="0"/>
                    </a:p>
                  </a:txBody>
                  <a:tcPr/>
                </a:tc>
                <a:extLst>
                  <a:ext uri="{0D108BD9-81ED-4DB2-BD59-A6C34878D82A}">
                    <a16:rowId xmlns:a16="http://schemas.microsoft.com/office/drawing/2014/main" val="1587701049"/>
                  </a:ext>
                </a:extLst>
              </a:tr>
              <a:tr h="337264">
                <a:tc>
                  <a:txBody>
                    <a:bodyPr/>
                    <a:lstStyle/>
                    <a:p>
                      <a:r>
                        <a:rPr lang="en-US" dirty="0"/>
                        <a:t>1</a:t>
                      </a:r>
                      <a:endParaRPr lang="en-IN" dirty="0"/>
                    </a:p>
                  </a:txBody>
                  <a:tcPr/>
                </a:tc>
                <a:tc>
                  <a:txBody>
                    <a:bodyPr/>
                    <a:lstStyle/>
                    <a:p>
                      <a:r>
                        <a:rPr lang="en-US" dirty="0"/>
                        <a:t>100</a:t>
                      </a:r>
                      <a:endParaRPr lang="en-IN" dirty="0"/>
                    </a:p>
                  </a:txBody>
                  <a:tcPr/>
                </a:tc>
                <a:tc>
                  <a:txBody>
                    <a:bodyPr/>
                    <a:lstStyle/>
                    <a:p>
                      <a:r>
                        <a:rPr lang="en-US" dirty="0"/>
                        <a:t>95</a:t>
                      </a:r>
                      <a:endParaRPr lang="en-IN" dirty="0"/>
                    </a:p>
                  </a:txBody>
                  <a:tcPr/>
                </a:tc>
                <a:extLst>
                  <a:ext uri="{0D108BD9-81ED-4DB2-BD59-A6C34878D82A}">
                    <a16:rowId xmlns:a16="http://schemas.microsoft.com/office/drawing/2014/main" val="1618211862"/>
                  </a:ext>
                </a:extLst>
              </a:tr>
              <a:tr h="337264">
                <a:tc>
                  <a:txBody>
                    <a:bodyPr/>
                    <a:lstStyle/>
                    <a:p>
                      <a:r>
                        <a:rPr lang="en-US" dirty="0"/>
                        <a:t>2</a:t>
                      </a:r>
                      <a:endParaRPr lang="en-IN" dirty="0"/>
                    </a:p>
                  </a:txBody>
                  <a:tcPr/>
                </a:tc>
                <a:tc>
                  <a:txBody>
                    <a:bodyPr/>
                    <a:lstStyle/>
                    <a:p>
                      <a:r>
                        <a:rPr lang="en-US" dirty="0"/>
                        <a:t>150</a:t>
                      </a:r>
                      <a:endParaRPr lang="en-IN" dirty="0"/>
                    </a:p>
                  </a:txBody>
                  <a:tcPr/>
                </a:tc>
                <a:tc>
                  <a:txBody>
                    <a:bodyPr/>
                    <a:lstStyle/>
                    <a:p>
                      <a:r>
                        <a:rPr lang="en-US" dirty="0"/>
                        <a:t>160</a:t>
                      </a:r>
                    </a:p>
                  </a:txBody>
                  <a:tcPr/>
                </a:tc>
                <a:extLst>
                  <a:ext uri="{0D108BD9-81ED-4DB2-BD59-A6C34878D82A}">
                    <a16:rowId xmlns:a16="http://schemas.microsoft.com/office/drawing/2014/main" val="1686005339"/>
                  </a:ext>
                </a:extLst>
              </a:tr>
              <a:tr h="337264">
                <a:tc>
                  <a:txBody>
                    <a:bodyPr/>
                    <a:lstStyle/>
                    <a:p>
                      <a:r>
                        <a:rPr lang="en-US" dirty="0"/>
                        <a:t>3</a:t>
                      </a:r>
                      <a:endParaRPr lang="en-IN" dirty="0"/>
                    </a:p>
                  </a:txBody>
                  <a:tcPr/>
                </a:tc>
                <a:tc>
                  <a:txBody>
                    <a:bodyPr/>
                    <a:lstStyle/>
                    <a:p>
                      <a:r>
                        <a:rPr lang="en-US" dirty="0"/>
                        <a:t>200</a:t>
                      </a:r>
                      <a:endParaRPr lang="en-IN" dirty="0"/>
                    </a:p>
                  </a:txBody>
                  <a:tcPr/>
                </a:tc>
                <a:tc>
                  <a:txBody>
                    <a:bodyPr/>
                    <a:lstStyle/>
                    <a:p>
                      <a:r>
                        <a:rPr lang="en-US" dirty="0"/>
                        <a:t>205</a:t>
                      </a:r>
                      <a:endParaRPr lang="en-IN" dirty="0"/>
                    </a:p>
                  </a:txBody>
                  <a:tcPr/>
                </a:tc>
                <a:extLst>
                  <a:ext uri="{0D108BD9-81ED-4DB2-BD59-A6C34878D82A}">
                    <a16:rowId xmlns:a16="http://schemas.microsoft.com/office/drawing/2014/main" val="2379875303"/>
                  </a:ext>
                </a:extLst>
              </a:tr>
            </a:tbl>
          </a:graphicData>
        </a:graphic>
      </p:graphicFrame>
      <p:pic>
        <p:nvPicPr>
          <p:cNvPr id="10" name="Picture 9">
            <a:extLst>
              <a:ext uri="{FF2B5EF4-FFF2-40B4-BE49-F238E27FC236}">
                <a16:creationId xmlns:a16="http://schemas.microsoft.com/office/drawing/2014/main" id="{7E05F2DF-8135-92F3-6127-7F473F413072}"/>
              </a:ext>
            </a:extLst>
          </p:cNvPr>
          <p:cNvPicPr>
            <a:picLocks noChangeAspect="1"/>
          </p:cNvPicPr>
          <p:nvPr/>
        </p:nvPicPr>
        <p:blipFill>
          <a:blip r:embed="rId2"/>
          <a:stretch>
            <a:fillRect/>
          </a:stretch>
        </p:blipFill>
        <p:spPr>
          <a:xfrm>
            <a:off x="457200" y="4036025"/>
            <a:ext cx="857370" cy="523948"/>
          </a:xfrm>
          <a:prstGeom prst="rect">
            <a:avLst/>
          </a:prstGeom>
        </p:spPr>
      </p:pic>
      <p:pic>
        <p:nvPicPr>
          <p:cNvPr id="12" name="Picture 11">
            <a:extLst>
              <a:ext uri="{FF2B5EF4-FFF2-40B4-BE49-F238E27FC236}">
                <a16:creationId xmlns:a16="http://schemas.microsoft.com/office/drawing/2014/main" id="{F7204E1B-C8C3-0A0A-1784-9C703E1C5428}"/>
              </a:ext>
            </a:extLst>
          </p:cNvPr>
          <p:cNvPicPr>
            <a:picLocks noChangeAspect="1"/>
          </p:cNvPicPr>
          <p:nvPr/>
        </p:nvPicPr>
        <p:blipFill>
          <a:blip r:embed="rId3"/>
          <a:stretch>
            <a:fillRect/>
          </a:stretch>
        </p:blipFill>
        <p:spPr>
          <a:xfrm>
            <a:off x="5362354" y="1993316"/>
            <a:ext cx="2122967" cy="583227"/>
          </a:xfrm>
          <a:prstGeom prst="rect">
            <a:avLst/>
          </a:prstGeom>
        </p:spPr>
      </p:pic>
    </p:spTree>
    <p:extLst>
      <p:ext uri="{BB962C8B-B14F-4D97-AF65-F5344CB8AC3E}">
        <p14:creationId xmlns:p14="http://schemas.microsoft.com/office/powerpoint/2010/main" val="396896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642" y="544685"/>
            <a:ext cx="5319989" cy="493602"/>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0" y="1048256"/>
            <a:ext cx="8686800" cy="3447098"/>
          </a:xfrm>
          <a:prstGeom prst="rect">
            <a:avLst/>
          </a:prstGeom>
          <a:noFill/>
        </p:spPr>
        <p:txBody>
          <a:bodyPr wrap="square" rtlCol="0">
            <a:spAutoFit/>
          </a:bodyPr>
          <a:lstStyle/>
          <a:p>
            <a:r>
              <a:rPr lang="en-US" dirty="0"/>
              <a:t> </a:t>
            </a:r>
            <a:r>
              <a:rPr lang="en-US" sz="1800" b="1" dirty="0">
                <a:latin typeface="Times New Roman" panose="02020603050405020304" pitchFamily="18" charset="0"/>
                <a:cs typeface="Times New Roman" panose="02020603050405020304" pitchFamily="18" charset="0"/>
              </a:rPr>
              <a:t>parameters </a:t>
            </a:r>
          </a:p>
          <a:p>
            <a:r>
              <a:rPr lang="en-US" dirty="0"/>
              <a:t>Target variable remaining range , and ensemble voting regressor</a:t>
            </a:r>
          </a:p>
          <a:p>
            <a:endParaRPr lang="en-US" dirty="0"/>
          </a:p>
          <a:p>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Formulae:</a:t>
            </a:r>
          </a:p>
          <a:p>
            <a:r>
              <a:rPr lang="en-US" sz="1800" b="1" dirty="0">
                <a:latin typeface="Times New Roman" panose="02020603050405020304" pitchFamily="18" charset="0"/>
                <a:cs typeface="Times New Roman" panose="02020603050405020304" pitchFamily="18" charset="0"/>
              </a:rPr>
              <a:t>Mean Absolute Error(MAE)</a:t>
            </a:r>
          </a:p>
          <a:p>
            <a:r>
              <a:rPr lang="en-US" sz="1800" b="1" dirty="0">
                <a:latin typeface="Times New Roman" panose="02020603050405020304" pitchFamily="18" charset="0"/>
                <a:cs typeface="Times New Roman" panose="02020603050405020304" pitchFamily="18" charset="0"/>
              </a:rPr>
              <a:t>Root mean squared Error(RMSE)</a:t>
            </a:r>
          </a:p>
          <a:p>
            <a:r>
              <a:rPr lang="en-US" sz="1800" b="1" dirty="0">
                <a:latin typeface="Times New Roman" panose="02020603050405020304" pitchFamily="18" charset="0"/>
                <a:cs typeface="Times New Roman" panose="02020603050405020304" pitchFamily="18" charset="0"/>
              </a:rPr>
              <a:t>Mean Absolute Percentage Error(MAPE)</a:t>
            </a:r>
          </a:p>
          <a:p>
            <a:r>
              <a:rPr lang="en-US" dirty="0"/>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why your parameter values improved?</a:t>
            </a:r>
          </a:p>
          <a:p>
            <a:r>
              <a:rPr lang="en-US" dirty="0"/>
              <a:t>Ensemble Voting Regressor: It will give the best accurate Target value by comparing all Values in the function.</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B1F8A520-8E00-7CF5-6795-4315069CBE2D}"/>
              </a:ext>
            </a:extLst>
          </p:cNvPr>
          <p:cNvPicPr>
            <a:picLocks noChangeAspect="1"/>
          </p:cNvPicPr>
          <p:nvPr/>
        </p:nvPicPr>
        <p:blipFill>
          <a:blip r:embed="rId3"/>
          <a:stretch>
            <a:fillRect/>
          </a:stretch>
        </p:blipFill>
        <p:spPr>
          <a:xfrm>
            <a:off x="4343400" y="1830067"/>
            <a:ext cx="4143375" cy="1379905"/>
          </a:xfrm>
          <a:prstGeom prst="rect">
            <a:avLst/>
          </a:prstGeom>
        </p:spPr>
      </p:pic>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31284" y="511480"/>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731284" y="1138801"/>
            <a:ext cx="6655982" cy="3477875"/>
          </a:xfrm>
          <a:prstGeom prst="rect">
            <a:avLst/>
          </a:prstGeom>
          <a:noFill/>
        </p:spPr>
        <p:txBody>
          <a:bodyPr wrap="square" rtlCol="0">
            <a:spAutoFit/>
          </a:bodyPr>
          <a:lstStyle/>
          <a:p>
            <a:r>
              <a:rPr lang="en-US" dirty="0">
                <a:latin typeface="Bookman Old Style" panose="02050604050505020204" pitchFamily="18" charset="0"/>
              </a:rPr>
              <a:t> </a:t>
            </a:r>
          </a:p>
          <a:p>
            <a:r>
              <a:rPr lang="en-US" dirty="0">
                <a:latin typeface="Bookman Old Style" panose="02050604050505020204" pitchFamily="18" charset="0"/>
              </a:rPr>
              <a:t> </a:t>
            </a:r>
            <a:r>
              <a:rPr lang="en-US" sz="1600" dirty="0">
                <a:latin typeface="Times New Roman" panose="02020603050405020304" pitchFamily="18" charset="0"/>
                <a:cs typeface="Times New Roman" panose="02020603050405020304" pitchFamily="18" charset="0"/>
              </a:rPr>
              <a:t>Electric vehicles (EVs) are regarded to transportation to reduce air pollution and fossil fuel consumptions. However, battery degradation, cell inconsistency, and thermal runaway during overcharge the penetration of EVs worldwide. Lithium-ion batteries suffer from capacity degradation during their service lifetime. The battery state of health (SOH) can be reflected by the variations in the output energy, terminal voltage, temperature, SOC, and etc., which may indicate the state of the battery to some extent. </a:t>
            </a:r>
          </a:p>
          <a:p>
            <a:r>
              <a:rPr lang="en-US" sz="1600" dirty="0">
                <a:latin typeface="Times New Roman" panose="02020603050405020304" pitchFamily="18" charset="0"/>
                <a:cs typeface="Times New Roman" panose="02020603050405020304" pitchFamily="18" charset="0"/>
              </a:rPr>
              <a:t>Due to battery degradation and the difficulty in the estimation of state of charge, it is usually quite challenging to accurately predict the remaining driving range of EVs. </a:t>
            </a:r>
          </a:p>
          <a:p>
            <a:r>
              <a:rPr lang="en-US" sz="1600" dirty="0">
                <a:latin typeface="Times New Roman" panose="02020603050405020304" pitchFamily="18" charset="0"/>
                <a:cs typeface="Times New Roman" panose="02020603050405020304" pitchFamily="18" charset="0"/>
              </a:rPr>
              <a:t>This causes the ''range anxiety'' of drivers, which in turn causes the reduction of power capability and faster battery aging</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5B18-D5BB-1253-ACAB-91B3233F8D55}"/>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AE1CF6A-C9A0-692B-57B8-259C435D8D60}"/>
              </a:ext>
            </a:extLst>
          </p:cNvPr>
          <p:cNvSpPr>
            <a:spLocks noGrp="1"/>
          </p:cNvSpPr>
          <p:nvPr>
            <p:ph type="body" idx="1"/>
          </p:nvPr>
        </p:nvSpPr>
        <p:spPr>
          <a:xfrm>
            <a:off x="457199" y="764113"/>
            <a:ext cx="8229600" cy="2151208"/>
          </a:xfrm>
        </p:spPr>
        <p:txBody>
          <a:bodyPr/>
          <a:lstStyle/>
          <a:p>
            <a:pPr marL="0" indent="0">
              <a:buNone/>
            </a:pPr>
            <a:r>
              <a:rPr lang="en-IN" altLang="en-US" sz="1800" dirty="0">
                <a:latin typeface="Times New Roman" panose="02020603050405020304" pitchFamily="18" charset="0"/>
                <a:cs typeface="Times New Roman" panose="02020603050405020304" pitchFamily="18" charset="0"/>
              </a:rPr>
              <a:t>To Predict the Remaining Driving Range of Electric Vehicle using machine learning b</a:t>
            </a:r>
            <a:r>
              <a:rPr lang="en-US" altLang="en-IN" sz="1800" dirty="0">
                <a:latin typeface="Times New Roman" panose="02020603050405020304" pitchFamily="18" charset="0"/>
                <a:cs typeface="Times New Roman" panose="02020603050405020304" pitchFamily="18" charset="0"/>
              </a:rPr>
              <a:t>as</a:t>
            </a:r>
            <a:r>
              <a:rPr lang="en-IN" altLang="en-US" sz="1800" dirty="0">
                <a:latin typeface="Times New Roman" panose="02020603050405020304" pitchFamily="18" charset="0"/>
                <a:cs typeface="Times New Roman" panose="02020603050405020304" pitchFamily="18" charset="0"/>
              </a:rPr>
              <a:t>ed approach ,the previous approach is stimulation based approach and existing approach is XGBOOST Algorithm. </a:t>
            </a:r>
          </a:p>
          <a:p>
            <a:pPr marL="0" indent="0">
              <a:buNone/>
            </a:pPr>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dirty="0">
              <a:latin typeface="Bookman Old Style" panose="02050604050505020204" pitchFamily="18" charset="0"/>
            </a:endParaRPr>
          </a:p>
          <a:p>
            <a:pPr marL="0" indent="0">
              <a:buNone/>
            </a:pPr>
            <a:endParaRPr lang="en-IN" sz="1600" dirty="0"/>
          </a:p>
        </p:txBody>
      </p:sp>
      <p:sp>
        <p:nvSpPr>
          <p:cNvPr id="4" name="Date Placeholder 3">
            <a:extLst>
              <a:ext uri="{FF2B5EF4-FFF2-40B4-BE49-F238E27FC236}">
                <a16:creationId xmlns:a16="http://schemas.microsoft.com/office/drawing/2014/main" id="{CD1EE7C4-A285-0AA1-485D-11DDC68FD4B4}"/>
              </a:ext>
            </a:extLst>
          </p:cNvPr>
          <p:cNvSpPr>
            <a:spLocks noGrp="1"/>
          </p:cNvSpPr>
          <p:nvPr>
            <p:ph type="dt" idx="10"/>
          </p:nvPr>
        </p:nvSpPr>
        <p:spPr>
          <a:xfrm>
            <a:off x="457198" y="2228179"/>
            <a:ext cx="8229599" cy="2151208"/>
          </a:xfrm>
        </p:spPr>
        <p:txBody>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Objective:</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purpose of this document is to provide an overview of the approach used for </a:t>
            </a:r>
            <a:r>
              <a:rPr lang="en-US" sz="1800" dirty="0" err="1">
                <a:solidFill>
                  <a:schemeClr val="tx1"/>
                </a:solidFill>
                <a:latin typeface="Times New Roman" panose="02020603050405020304" pitchFamily="18" charset="0"/>
                <a:cs typeface="Times New Roman" panose="02020603050405020304" pitchFamily="18" charset="0"/>
              </a:rPr>
              <a:t>Predictiv</a:t>
            </a:r>
            <a:r>
              <a:rPr lang="en-IN" altLang="en-US" sz="1800" dirty="0">
                <a:solidFill>
                  <a:schemeClr val="tx1"/>
                </a:solidFill>
                <a:latin typeface="Times New Roman" panose="02020603050405020304" pitchFamily="18" charset="0"/>
                <a:cs typeface="Times New Roman" panose="02020603050405020304" pitchFamily="18" charset="0"/>
              </a:rPr>
              <a:t>e </a:t>
            </a:r>
            <a:r>
              <a:rPr lang="en-US" sz="1800" dirty="0">
                <a:solidFill>
                  <a:schemeClr val="tx1"/>
                </a:solidFill>
                <a:latin typeface="Times New Roman" panose="02020603050405020304" pitchFamily="18" charset="0"/>
                <a:cs typeface="Times New Roman" panose="02020603050405020304" pitchFamily="18" charset="0"/>
              </a:rPr>
              <a:t>Analytics to determine the Remaining Useful Life for the Electric Vehicle battery state of charge</a:t>
            </a:r>
            <a:r>
              <a:rPr lang="en-IN" altLang="en-US" sz="1800" dirty="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alt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tLang="en-US" sz="1800" dirty="0">
                <a:solidFill>
                  <a:schemeClr val="tx1"/>
                </a:solidFill>
                <a:latin typeface="Times New Roman" panose="02020603050405020304" pitchFamily="18" charset="0"/>
                <a:cs typeface="Times New Roman" panose="02020603050405020304" pitchFamily="18" charset="0"/>
              </a:rPr>
              <a:t>we are using the existing method of  XGBOOST and  By updating   parameter called battery degradation.</a:t>
            </a:r>
          </a:p>
          <a:p>
            <a:endParaRPr lang="en-IN" alt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F0669800-113F-31F0-7571-867DC18C0B32}"/>
              </a:ext>
            </a:extLst>
          </p:cNvPr>
          <p:cNvSpPr>
            <a:spLocks noGrp="1"/>
          </p:cNvSpPr>
          <p:nvPr>
            <p:ph type="ftr" idx="11"/>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B50731E-DBC7-AA4D-A367-BAEBB8E9FC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02719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D1F0-EA81-55A4-7C6B-3653B53C5BCC}"/>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Proposed Method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2A8BAD8-BEE3-8D3A-9BED-6EC20FC47207}"/>
              </a:ext>
            </a:extLst>
          </p:cNvPr>
          <p:cNvSpPr>
            <a:spLocks noGrp="1"/>
          </p:cNvSpPr>
          <p:nvPr>
            <p:ph type="body" idx="1"/>
          </p:nvPr>
        </p:nvSpPr>
        <p:spPr>
          <a:xfrm>
            <a:off x="344312" y="205978"/>
            <a:ext cx="4227688" cy="3418033"/>
          </a:xfrm>
        </p:spPr>
        <p:txBody>
          <a:bodyPr/>
          <a:lstStyle/>
          <a:p>
            <a:pPr marL="0" indent="0">
              <a:buNone/>
            </a:pPr>
            <a:r>
              <a:rPr lang="en-US" sz="2000"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XGBoost</a:t>
            </a:r>
            <a:r>
              <a:rPr lang="en-US" sz="2000" b="1" dirty="0">
                <a:latin typeface="Times New Roman" panose="02020603050405020304" charset="0"/>
                <a:cs typeface="Times New Roman" panose="02020603050405020304" charset="0"/>
              </a:rPr>
              <a:t> :</a:t>
            </a:r>
          </a:p>
          <a:p>
            <a:pPr marL="0" indent="0">
              <a:buNone/>
            </a:pPr>
            <a:r>
              <a:rPr lang="en-US" sz="2000" dirty="0">
                <a:latin typeface="Times New Roman" panose="02020603050405020304" charset="0"/>
                <a:cs typeface="Times New Roman" panose="02020603050405020304" charset="0"/>
              </a:rPr>
              <a:t>It is a popular machine learning algorithm that uses an ensemble of decision trees to make predictions. It is a boosting algorithm, which means it combines many weak base learners in an ensemble to boost its performance. The base learner is usually a regression tree. </a:t>
            </a:r>
            <a:r>
              <a:rPr lang="en-US" sz="2000" dirty="0" err="1">
                <a:latin typeface="Times New Roman" panose="02020603050405020304" charset="0"/>
                <a:cs typeface="Times New Roman" panose="02020603050405020304" charset="0"/>
              </a:rPr>
              <a:t>XGBoost</a:t>
            </a:r>
            <a:r>
              <a:rPr lang="en-US" sz="2000" dirty="0">
                <a:latin typeface="Times New Roman" panose="02020603050405020304" charset="0"/>
                <a:cs typeface="Times New Roman" panose="02020603050405020304" charset="0"/>
              </a:rPr>
              <a:t> uses an objective function to measure how well the model fits the training data and optimize the objective</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858A59-8416-39E2-86AC-E8094B35A24D}"/>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3D6F6A6E-D395-DFD5-5D9E-FF84FC84F3E3}"/>
              </a:ext>
            </a:extLst>
          </p:cNvPr>
          <p:cNvSpPr>
            <a:spLocks noGrp="1"/>
          </p:cNvSpPr>
          <p:nvPr>
            <p:ph type="ftr" idx="11"/>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7399A994-EDD5-697E-561E-BEEE580E11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Picture 7">
            <a:extLst>
              <a:ext uri="{FF2B5EF4-FFF2-40B4-BE49-F238E27FC236}">
                <a16:creationId xmlns:a16="http://schemas.microsoft.com/office/drawing/2014/main" id="{7B3D60D7-83B6-6979-9209-782B6ECDE570}"/>
              </a:ext>
            </a:extLst>
          </p:cNvPr>
          <p:cNvPicPr>
            <a:picLocks noChangeAspect="1"/>
          </p:cNvPicPr>
          <p:nvPr/>
        </p:nvPicPr>
        <p:blipFill>
          <a:blip r:embed="rId2"/>
          <a:stretch>
            <a:fillRect/>
          </a:stretch>
        </p:blipFill>
        <p:spPr>
          <a:xfrm>
            <a:off x="4642555" y="1274952"/>
            <a:ext cx="4501445" cy="2593596"/>
          </a:xfrm>
          <a:prstGeom prst="rect">
            <a:avLst/>
          </a:prstGeom>
        </p:spPr>
      </p:pic>
    </p:spTree>
    <p:extLst>
      <p:ext uri="{BB962C8B-B14F-4D97-AF65-F5344CB8AC3E}">
        <p14:creationId xmlns:p14="http://schemas.microsoft.com/office/powerpoint/2010/main" val="172647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3ADA-5A8A-8F85-7AE0-F1ED794F8730}"/>
              </a:ext>
            </a:extLst>
          </p:cNvPr>
          <p:cNvSpPr>
            <a:spLocks noGrp="1"/>
          </p:cNvSpPr>
          <p:nvPr>
            <p:ph type="title"/>
          </p:nvPr>
        </p:nvSpPr>
        <p:spPr>
          <a:xfrm>
            <a:off x="361507" y="548848"/>
            <a:ext cx="8229600" cy="857400"/>
          </a:xfrm>
        </p:spPr>
        <p:txBody>
          <a:bodyPr/>
          <a:lstStyle/>
          <a:p>
            <a:r>
              <a:rPr lang="en-US" sz="4000" dirty="0">
                <a:latin typeface="Times New Roman" panose="02020603050405020304" pitchFamily="18" charset="0"/>
                <a:cs typeface="Times New Roman" panose="02020603050405020304" pitchFamily="18" charset="0"/>
              </a:rPr>
              <a:t>Proposed Method</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4B5302-500C-7061-F6F0-7311AB3D6E49}"/>
              </a:ext>
            </a:extLst>
          </p:cNvPr>
          <p:cNvSpPr>
            <a:spLocks noGrp="1"/>
          </p:cNvSpPr>
          <p:nvPr>
            <p:ph type="body" idx="1"/>
          </p:nvPr>
        </p:nvSpPr>
        <p:spPr/>
        <p:txBody>
          <a:bodyPr/>
          <a:lstStyle/>
          <a:p>
            <a:pPr marL="0" indent="0">
              <a:buNone/>
            </a:pPr>
            <a:r>
              <a:rPr lang="en-US" sz="2000" dirty="0">
                <a:latin typeface="Times New Roman" panose="02020603050405020304" charset="0"/>
                <a:cs typeface="Times New Roman" panose="02020603050405020304" charset="0"/>
              </a:rPr>
              <a:t>Anchor-Based Strategy: An "anchor based strategy</a:t>
            </a:r>
            <a:r>
              <a:rPr lang="en-IN" altLang="en-US" sz="2000"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is introduced to address the issue of an imbalanced dataset. This strategy likely involves defining a baseline or anchor point that helps balance the distribution of data, ensuring that the model is not biased towards any particular range of driving distances. This can lead to more accurate predictions across the entire range of possible driving distances.</a:t>
            </a:r>
          </a:p>
          <a:p>
            <a:endParaRPr lang="en-US" sz="2000" dirty="0">
              <a:latin typeface="Times New Roman" panose="02020603050405020304" charset="0"/>
              <a:cs typeface="Times New Roman" panose="0202060305040502030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CD7CCA-2400-4189-7DAF-EAB752EDF59B}"/>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F55C60EA-B503-A32D-9799-0C7F4B6179BF}"/>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BCFF080-3C69-CEBB-0CCE-5A87FA66DB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2717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79D7D5-52D4-7692-9A30-9A09C4E9D3A3}"/>
              </a:ext>
            </a:extLst>
          </p:cNvPr>
          <p:cNvSpPr>
            <a:spLocks noGrp="1"/>
          </p:cNvSpPr>
          <p:nvPr>
            <p:ph type="title"/>
          </p:nvPr>
        </p:nvSpPr>
        <p:spPr>
          <a:xfrm>
            <a:off x="233916" y="449666"/>
            <a:ext cx="8229600" cy="471355"/>
          </a:xfrm>
        </p:spPr>
        <p:txBody>
          <a:bodyPr/>
          <a:lstStyle/>
          <a:p>
            <a:r>
              <a:rPr lang="en-US" sz="3200" dirty="0">
                <a:latin typeface="Times New Roman" panose="02020603050405020304" pitchFamily="18" charset="0"/>
                <a:cs typeface="Times New Roman" panose="02020603050405020304" pitchFamily="18" charset="0"/>
              </a:rPr>
              <a:t>Experiment Environment</a:t>
            </a:r>
            <a:endParaRPr lang="en-IN" sz="32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9DD1E83-C37E-919A-4D09-A19776C57EA1}"/>
              </a:ext>
            </a:extLst>
          </p:cNvPr>
          <p:cNvSpPr>
            <a:spLocks noGrp="1"/>
          </p:cNvSpPr>
          <p:nvPr>
            <p:ph type="body" idx="1"/>
          </p:nvPr>
        </p:nvSpPr>
        <p:spPr>
          <a:xfrm>
            <a:off x="457200" y="857956"/>
            <a:ext cx="8229600" cy="3736696"/>
          </a:xfrm>
        </p:spPr>
        <p:txBody>
          <a:bodyPr/>
          <a:lstStyle/>
          <a:p>
            <a:pPr marL="0" indent="0">
              <a:buNone/>
            </a:pPr>
            <a:r>
              <a:rPr lang="en-US" sz="1400" dirty="0">
                <a:latin typeface="Times New Roman" panose="02020603050405020304" pitchFamily="18" charset="0"/>
                <a:cs typeface="Times New Roman" panose="02020603050405020304" pitchFamily="18" charset="0"/>
              </a:rPr>
              <a:t>Programming  Language : Python using machine learning </a:t>
            </a:r>
          </a:p>
          <a:p>
            <a:pPr marL="0" indent="0">
              <a:buNone/>
            </a:pPr>
            <a:r>
              <a:rPr lang="en-US" sz="1400" dirty="0">
                <a:latin typeface="Times New Roman" panose="02020603050405020304" pitchFamily="18" charset="0"/>
                <a:cs typeface="Times New Roman" panose="02020603050405020304" pitchFamily="18" charset="0"/>
              </a:rPr>
              <a:t>Machine learning Libraries : pandas , </a:t>
            </a:r>
            <a:r>
              <a:rPr lang="en-US" sz="1400" dirty="0" err="1">
                <a:latin typeface="Times New Roman" panose="02020603050405020304" pitchFamily="18" charset="0"/>
                <a:cs typeface="Times New Roman" panose="02020603050405020304" pitchFamily="18" charset="0"/>
              </a:rPr>
              <a:t>openpyxl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 seaborn , matplotlib , </a:t>
            </a:r>
            <a:r>
              <a:rPr lang="en-US" sz="1400" dirty="0" err="1">
                <a:latin typeface="Times New Roman" panose="02020603050405020304" pitchFamily="18" charset="0"/>
                <a:cs typeface="Times New Roman" panose="02020603050405020304" pitchFamily="18" charset="0"/>
              </a:rPr>
              <a:t>statsmodels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graphviz</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Data Manipulation and Visualization Tools : seaborn , matplotlib</a:t>
            </a:r>
          </a:p>
          <a:p>
            <a:pPr marL="0" indent="0">
              <a:buNone/>
            </a:pPr>
            <a:r>
              <a:rPr lang="en-US" sz="1400" dirty="0">
                <a:latin typeface="Times New Roman" panose="02020603050405020304" pitchFamily="18" charset="0"/>
                <a:cs typeface="Times New Roman" panose="02020603050405020304" pitchFamily="18" charset="0"/>
              </a:rPr>
              <a:t>Code Development Environment :  </a:t>
            </a:r>
            <a:r>
              <a:rPr lang="en-US" sz="1400" dirty="0" err="1">
                <a:latin typeface="Times New Roman" panose="02020603050405020304" pitchFamily="18" charset="0"/>
                <a:cs typeface="Times New Roman" panose="02020603050405020304" pitchFamily="18" charset="0"/>
              </a:rPr>
              <a:t>Jupyter</a:t>
            </a:r>
            <a:r>
              <a:rPr lang="en-US" sz="1400" dirty="0">
                <a:latin typeface="Times New Roman" panose="02020603050405020304" pitchFamily="18" charset="0"/>
                <a:cs typeface="Times New Roman" panose="02020603050405020304" pitchFamily="18" charset="0"/>
              </a:rPr>
              <a:t> Notebook</a:t>
            </a:r>
            <a:endParaRPr lang="en-IN" sz="1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BAC3369-9A4D-9B6E-2910-BD1CD56D6FDD}"/>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0D9B3872-AE33-1DA1-A704-3B201DB7363E}"/>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54F2BBB0-473F-335B-8BE7-D40C4B5773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36906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409B-E4B8-A0F5-4964-E44BE979E9AD}"/>
              </a:ext>
            </a:extLst>
          </p:cNvPr>
          <p:cNvSpPr>
            <a:spLocks noGrp="1"/>
          </p:cNvSpPr>
          <p:nvPr>
            <p:ph type="title"/>
          </p:nvPr>
        </p:nvSpPr>
        <p:spPr>
          <a:xfrm>
            <a:off x="1171400" y="261110"/>
            <a:ext cx="5486400" cy="425100"/>
          </a:xfrm>
        </p:spPr>
        <p:txBody>
          <a:bodyPr/>
          <a:lstStyle/>
          <a:p>
            <a:r>
              <a:rPr lang="en-US" i="1" dirty="0">
                <a:latin typeface="Times New Roman" panose="02020603050405020304" pitchFamily="18" charset="0"/>
                <a:cs typeface="Times New Roman" panose="02020603050405020304" pitchFamily="18" charset="0"/>
              </a:rPr>
              <a:t>Experiment Screen shorts</a:t>
            </a:r>
            <a:endParaRPr lang="en-IN" i="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CF9FCCE-C47B-541F-F19D-17A8CE2625D7}"/>
              </a:ext>
            </a:extLst>
          </p:cNvPr>
          <p:cNvSpPr>
            <a:spLocks noGrp="1"/>
          </p:cNvSpPr>
          <p:nvPr>
            <p:ph type="body" idx="1"/>
          </p:nvPr>
        </p:nvSpPr>
        <p:spPr>
          <a:xfrm>
            <a:off x="1792289" y="4259505"/>
            <a:ext cx="5486400" cy="369600"/>
          </a:xfrm>
        </p:spPr>
        <p:txBody>
          <a:bodyPr/>
          <a:lstStyle/>
          <a:p>
            <a:r>
              <a:rPr lang="en-US" dirty="0"/>
              <a:t>.</a:t>
            </a:r>
            <a:endParaRPr lang="en-IN" dirty="0"/>
          </a:p>
        </p:txBody>
      </p:sp>
      <p:sp>
        <p:nvSpPr>
          <p:cNvPr id="5" name="Date Placeholder 4">
            <a:extLst>
              <a:ext uri="{FF2B5EF4-FFF2-40B4-BE49-F238E27FC236}">
                <a16:creationId xmlns:a16="http://schemas.microsoft.com/office/drawing/2014/main" id="{D1524FB1-AAD4-4118-9BBD-8823A538FC97}"/>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B0A9921B-A858-48A4-D347-824A314D6861}"/>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5D1884AA-3148-591B-9CBD-A426508B9C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9" name="Picture Placeholder 18">
            <a:extLst>
              <a:ext uri="{FF2B5EF4-FFF2-40B4-BE49-F238E27FC236}">
                <a16:creationId xmlns:a16="http://schemas.microsoft.com/office/drawing/2014/main" id="{716C6C6C-1847-41EB-D2F8-62B68DB6D93C}"/>
              </a:ext>
            </a:extLst>
          </p:cNvPr>
          <p:cNvPicPr>
            <a:picLocks noGrp="1" noChangeAspect="1"/>
          </p:cNvPicPr>
          <p:nvPr>
            <p:ph type="pic" idx="2"/>
          </p:nvPr>
        </p:nvPicPr>
        <p:blipFill rotWithShape="1">
          <a:blip r:embed="rId2"/>
          <a:srcRect l="6450" r="8159"/>
          <a:stretch/>
        </p:blipFill>
        <p:spPr>
          <a:xfrm>
            <a:off x="375138" y="824369"/>
            <a:ext cx="8147539" cy="1747381"/>
          </a:xfrm>
        </p:spPr>
      </p:pic>
      <p:pic>
        <p:nvPicPr>
          <p:cNvPr id="21" name="Picture 20">
            <a:extLst>
              <a:ext uri="{FF2B5EF4-FFF2-40B4-BE49-F238E27FC236}">
                <a16:creationId xmlns:a16="http://schemas.microsoft.com/office/drawing/2014/main" id="{7B3CFB63-CC9F-9A3A-079E-B233B5544C12}"/>
              </a:ext>
            </a:extLst>
          </p:cNvPr>
          <p:cNvPicPr>
            <a:picLocks noChangeAspect="1"/>
          </p:cNvPicPr>
          <p:nvPr/>
        </p:nvPicPr>
        <p:blipFill>
          <a:blip r:embed="rId3"/>
          <a:stretch>
            <a:fillRect/>
          </a:stretch>
        </p:blipFill>
        <p:spPr>
          <a:xfrm>
            <a:off x="375137" y="2710644"/>
            <a:ext cx="8147539" cy="1608487"/>
          </a:xfrm>
          <a:prstGeom prst="rect">
            <a:avLst/>
          </a:prstGeom>
        </p:spPr>
      </p:pic>
    </p:spTree>
    <p:extLst>
      <p:ext uri="{BB962C8B-B14F-4D97-AF65-F5344CB8AC3E}">
        <p14:creationId xmlns:p14="http://schemas.microsoft.com/office/powerpoint/2010/main" val="13641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90EB-1161-F3DB-223B-90DEDCC2C73E}"/>
              </a:ext>
            </a:extLst>
          </p:cNvPr>
          <p:cNvSpPr>
            <a:spLocks noGrp="1"/>
          </p:cNvSpPr>
          <p:nvPr>
            <p:ph type="title"/>
          </p:nvPr>
        </p:nvSpPr>
        <p:spPr>
          <a:xfrm>
            <a:off x="844022" y="-55475"/>
            <a:ext cx="5486400" cy="425100"/>
          </a:xfrm>
        </p:spPr>
        <p:txBody>
          <a:bodyPr/>
          <a:lstStyle/>
          <a:p>
            <a:r>
              <a:rPr lang="en-US" i="1" dirty="0">
                <a:latin typeface="Times New Roman" panose="02020603050405020304" pitchFamily="18" charset="0"/>
                <a:cs typeface="Times New Roman" panose="02020603050405020304" pitchFamily="18" charset="0"/>
              </a:rPr>
              <a:t>Decision Tree Regressor</a:t>
            </a:r>
            <a:endParaRPr lang="en-IN" i="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D23C9B4-9F1D-5290-39ED-BF2D9D98B2D7}"/>
              </a:ext>
            </a:extLst>
          </p:cNvPr>
          <p:cNvSpPr>
            <a:spLocks noGrp="1"/>
          </p:cNvSpPr>
          <p:nvPr>
            <p:ph type="body" idx="1"/>
          </p:nvPr>
        </p:nvSpPr>
        <p:spPr>
          <a:xfrm>
            <a:off x="0" y="2742845"/>
            <a:ext cx="5486400" cy="603600"/>
          </a:xfrm>
        </p:spPr>
        <p:txBody>
          <a:bodyPr/>
          <a:lstStyle/>
          <a:p>
            <a:r>
              <a:rPr lang="en-US" sz="1600" i="1" dirty="0">
                <a:latin typeface="Times New Roman" panose="02020603050405020304" pitchFamily="18" charset="0"/>
                <a:cs typeface="Times New Roman" panose="02020603050405020304" pitchFamily="18" charset="0"/>
              </a:rPr>
              <a:t>Random Forest Regressor</a:t>
            </a:r>
            <a:endParaRPr lang="en-IN" sz="1600"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A91C857-BA02-0F6D-0856-AA5C01F9E372}"/>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C6C349DD-022B-7110-A7CA-4854A859AA42}"/>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08A14303-50B0-9576-FADB-298C88809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3" name="Picture Placeholder 12">
            <a:extLst>
              <a:ext uri="{FF2B5EF4-FFF2-40B4-BE49-F238E27FC236}">
                <a16:creationId xmlns:a16="http://schemas.microsoft.com/office/drawing/2014/main" id="{F03B3429-691C-611B-1E20-1EB9AA11AD19}"/>
              </a:ext>
            </a:extLst>
          </p:cNvPr>
          <p:cNvPicPr>
            <a:picLocks noGrp="1" noChangeAspect="1"/>
          </p:cNvPicPr>
          <p:nvPr>
            <p:ph type="pic" idx="2"/>
          </p:nvPr>
        </p:nvPicPr>
        <p:blipFill>
          <a:blip r:embed="rId2"/>
          <a:srcRect t="6722" b="6722"/>
          <a:stretch>
            <a:fillRect/>
          </a:stretch>
        </p:blipFill>
        <p:spPr>
          <a:xfrm>
            <a:off x="259644" y="459581"/>
            <a:ext cx="7416800" cy="2385219"/>
          </a:xfrm>
        </p:spPr>
      </p:pic>
      <p:pic>
        <p:nvPicPr>
          <p:cNvPr id="15" name="Picture 14">
            <a:extLst>
              <a:ext uri="{FF2B5EF4-FFF2-40B4-BE49-F238E27FC236}">
                <a16:creationId xmlns:a16="http://schemas.microsoft.com/office/drawing/2014/main" id="{261A020B-CC6E-9D4F-1470-05B2A3D63EB2}"/>
              </a:ext>
            </a:extLst>
          </p:cNvPr>
          <p:cNvPicPr>
            <a:picLocks noChangeAspect="1"/>
          </p:cNvPicPr>
          <p:nvPr/>
        </p:nvPicPr>
        <p:blipFill>
          <a:blip r:embed="rId3"/>
          <a:stretch>
            <a:fillRect/>
          </a:stretch>
        </p:blipFill>
        <p:spPr>
          <a:xfrm>
            <a:off x="1162756" y="3068650"/>
            <a:ext cx="7981244" cy="2059414"/>
          </a:xfrm>
          <a:prstGeom prst="rect">
            <a:avLst/>
          </a:prstGeom>
        </p:spPr>
      </p:pic>
    </p:spTree>
    <p:extLst>
      <p:ext uri="{BB962C8B-B14F-4D97-AF65-F5344CB8AC3E}">
        <p14:creationId xmlns:p14="http://schemas.microsoft.com/office/powerpoint/2010/main" val="228015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0F5F-4F48-B949-5CDB-F3304100CB32}"/>
              </a:ext>
            </a:extLst>
          </p:cNvPr>
          <p:cNvSpPr>
            <a:spLocks noGrp="1"/>
          </p:cNvSpPr>
          <p:nvPr>
            <p:ph type="title"/>
          </p:nvPr>
        </p:nvSpPr>
        <p:spPr>
          <a:xfrm>
            <a:off x="753711" y="294696"/>
            <a:ext cx="5486400" cy="425100"/>
          </a:xfrm>
        </p:spPr>
        <p:txBody>
          <a:bodyPr/>
          <a:lstStyle/>
          <a:p>
            <a:r>
              <a:rPr lang="en-US" dirty="0"/>
              <a:t>#</a:t>
            </a:r>
            <a:r>
              <a:rPr lang="en-US" b="0" i="1" dirty="0">
                <a:latin typeface="Times New Roman" panose="02020603050405020304" pitchFamily="18" charset="0"/>
                <a:cs typeface="Times New Roman" panose="02020603050405020304" pitchFamily="18" charset="0"/>
              </a:rPr>
              <a:t>Xtreme Gradient Boosting Regressor</a:t>
            </a:r>
            <a:endParaRPr lang="en-IN" b="0" i="1" dirty="0">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F18C4C18-1D04-D678-E9F6-1D479FCEF2B3}"/>
              </a:ext>
            </a:extLst>
          </p:cNvPr>
          <p:cNvPicPr>
            <a:picLocks noGrp="1" noChangeAspect="1"/>
          </p:cNvPicPr>
          <p:nvPr>
            <p:ph type="pic" idx="2"/>
          </p:nvPr>
        </p:nvPicPr>
        <p:blipFill>
          <a:blip r:embed="rId3"/>
          <a:srcRect t="6461" b="6461"/>
          <a:stretch>
            <a:fillRect/>
          </a:stretch>
        </p:blipFill>
        <p:spPr>
          <a:xfrm>
            <a:off x="457200" y="857955"/>
            <a:ext cx="7569200" cy="1713795"/>
          </a:xfrm>
        </p:spPr>
      </p:pic>
      <p:sp>
        <p:nvSpPr>
          <p:cNvPr id="5" name="Date Placeholder 4">
            <a:extLst>
              <a:ext uri="{FF2B5EF4-FFF2-40B4-BE49-F238E27FC236}">
                <a16:creationId xmlns:a16="http://schemas.microsoft.com/office/drawing/2014/main" id="{69CBC5F3-779D-2AA5-FE8D-115468507D23}"/>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72E5C7E4-AA02-9478-1DEB-3BCC397FB91D}"/>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6F36D6DF-C16C-EF8B-8922-E830D35A6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1" name="Picture 10">
            <a:extLst>
              <a:ext uri="{FF2B5EF4-FFF2-40B4-BE49-F238E27FC236}">
                <a16:creationId xmlns:a16="http://schemas.microsoft.com/office/drawing/2014/main" id="{AC40C21C-2DDA-0EAB-1345-BBE9230D61D9}"/>
              </a:ext>
            </a:extLst>
          </p:cNvPr>
          <p:cNvPicPr>
            <a:picLocks noChangeAspect="1"/>
          </p:cNvPicPr>
          <p:nvPr/>
        </p:nvPicPr>
        <p:blipFill>
          <a:blip r:embed="rId4"/>
          <a:stretch>
            <a:fillRect/>
          </a:stretch>
        </p:blipFill>
        <p:spPr>
          <a:xfrm>
            <a:off x="0" y="2799644"/>
            <a:ext cx="9144000" cy="2215490"/>
          </a:xfrm>
          <a:prstGeom prst="rect">
            <a:avLst/>
          </a:prstGeom>
        </p:spPr>
      </p:pic>
      <p:sp>
        <p:nvSpPr>
          <p:cNvPr id="13" name="Text Placeholder 12">
            <a:extLst>
              <a:ext uri="{FF2B5EF4-FFF2-40B4-BE49-F238E27FC236}">
                <a16:creationId xmlns:a16="http://schemas.microsoft.com/office/drawing/2014/main" id="{9B2FE41B-63E6-90CA-1962-DE4D94B28E90}"/>
              </a:ext>
            </a:extLst>
          </p:cNvPr>
          <p:cNvSpPr>
            <a:spLocks noGrp="1"/>
          </p:cNvSpPr>
          <p:nvPr>
            <p:ph type="body" idx="1"/>
          </p:nvPr>
        </p:nvSpPr>
        <p:spPr/>
        <p:txBody>
          <a:bodyPr/>
          <a:lstStyle/>
          <a:p>
            <a:r>
              <a:rPr lang="en-US" dirty="0"/>
              <a:t>.</a:t>
            </a:r>
            <a:endParaRPr lang="en-IN" dirty="0"/>
          </a:p>
        </p:txBody>
      </p:sp>
    </p:spTree>
    <p:extLst>
      <p:ext uri="{BB962C8B-B14F-4D97-AF65-F5344CB8AC3E}">
        <p14:creationId xmlns:p14="http://schemas.microsoft.com/office/powerpoint/2010/main" val="124188498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3780</TotalTime>
  <Words>719</Words>
  <Application>Microsoft Office PowerPoint</Application>
  <PresentationFormat>On-screen Show (16:9)</PresentationFormat>
  <Paragraphs>93</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Trebuchet MS</vt:lpstr>
      <vt:lpstr>Times New Roman</vt:lpstr>
      <vt:lpstr>Arial</vt:lpstr>
      <vt:lpstr>Noto Sans Symbols</vt:lpstr>
      <vt:lpstr>Calibri</vt:lpstr>
      <vt:lpstr>Bookman Old Style</vt:lpstr>
      <vt:lpstr>1_Office Theme</vt:lpstr>
      <vt:lpstr>MINI PROJECT REVIEW DEPARTMENT OF COMPUTER SCIENCE AND ENGINEERING  Estimation Of Remaining Range Prediction Of Electric Vehicles.</vt:lpstr>
      <vt:lpstr>Introduction</vt:lpstr>
      <vt:lpstr>Problem Statement</vt:lpstr>
      <vt:lpstr>Proposed Method</vt:lpstr>
      <vt:lpstr>Proposed Method</vt:lpstr>
      <vt:lpstr>Experiment Environment</vt:lpstr>
      <vt:lpstr>Experiment Screen shorts</vt:lpstr>
      <vt:lpstr>Decision Tree Regressor</vt:lpstr>
      <vt:lpstr>#Xtreme Gradient Boosting Regressor</vt:lpstr>
      <vt:lpstr>Findings</vt:lpstr>
      <vt:lpstr>Problem illustration  Mean Absolute Error (Decision Tree Regressor)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thotasaikumar.372@gmail.com</cp:lastModifiedBy>
  <cp:revision>17</cp:revision>
  <dcterms:modified xsi:type="dcterms:W3CDTF">2023-10-13T05:39:58Z</dcterms:modified>
</cp:coreProperties>
</file>