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7" r:id="rId7"/>
    <p:sldId id="260" r:id="rId8"/>
    <p:sldId id="268" r:id="rId9"/>
    <p:sldId id="269" r:id="rId10"/>
    <p:sldId id="261" r:id="rId11"/>
    <p:sldId id="262" r:id="rId12"/>
    <p:sldId id="271" r:id="rId13"/>
    <p:sldId id="265"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91" d="100"/>
          <a:sy n="91" d="100"/>
        </p:scale>
        <p:origin x="322"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4B46A-8939-4712-ABBE-58C04BB9B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D813C0-3BBB-4E03-A0E1-11BC007FAD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3767C4-9507-43CA-A0EA-C01BFBE181D1}"/>
              </a:ext>
            </a:extLst>
          </p:cNvPr>
          <p:cNvSpPr>
            <a:spLocks noGrp="1"/>
          </p:cNvSpPr>
          <p:nvPr>
            <p:ph type="dt" sz="half" idx="10"/>
          </p:nvPr>
        </p:nvSpPr>
        <p:spPr/>
        <p:txBody>
          <a:bodyPr/>
          <a:lstStyle/>
          <a:p>
            <a:fld id="{CED66443-86DC-4677-B568-673898846521}" type="datetimeFigureOut">
              <a:rPr lang="en-IN" smtClean="0"/>
              <a:t>23-08-2024</a:t>
            </a:fld>
            <a:endParaRPr lang="en-IN"/>
          </a:p>
        </p:txBody>
      </p:sp>
      <p:sp>
        <p:nvSpPr>
          <p:cNvPr id="5" name="Footer Placeholder 4">
            <a:extLst>
              <a:ext uri="{FF2B5EF4-FFF2-40B4-BE49-F238E27FC236}">
                <a16:creationId xmlns:a16="http://schemas.microsoft.com/office/drawing/2014/main" id="{5F27C2AE-B10E-4C29-B9FD-220A4D6EB7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E98305-C257-4783-8F66-61BE7FAFC75B}"/>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123450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20380-9787-4CA6-A0E6-5F2142FF02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A68E76-000D-467F-953B-4FBBA2775EE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A1253A-ED39-4797-813C-8E9F68203D80}"/>
              </a:ext>
            </a:extLst>
          </p:cNvPr>
          <p:cNvSpPr>
            <a:spLocks noGrp="1"/>
          </p:cNvSpPr>
          <p:nvPr>
            <p:ph type="dt" sz="half" idx="10"/>
          </p:nvPr>
        </p:nvSpPr>
        <p:spPr/>
        <p:txBody>
          <a:bodyPr/>
          <a:lstStyle/>
          <a:p>
            <a:fld id="{CED66443-86DC-4677-B568-673898846521}" type="datetimeFigureOut">
              <a:rPr lang="en-IN" smtClean="0"/>
              <a:t>23-08-2024</a:t>
            </a:fld>
            <a:endParaRPr lang="en-IN"/>
          </a:p>
        </p:txBody>
      </p:sp>
      <p:sp>
        <p:nvSpPr>
          <p:cNvPr id="5" name="Footer Placeholder 4">
            <a:extLst>
              <a:ext uri="{FF2B5EF4-FFF2-40B4-BE49-F238E27FC236}">
                <a16:creationId xmlns:a16="http://schemas.microsoft.com/office/drawing/2014/main" id="{142D5BF9-87D4-4E20-A0AB-71323950F2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DC3035-00ED-4692-8EAD-FB580D048EDB}"/>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858947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8D98CC-C1A3-4CD1-9762-21551A0C81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B17A28-06DD-4063-993C-E49B11C21D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7B55DE-73C4-4A17-B7E0-CE4A622FC676}"/>
              </a:ext>
            </a:extLst>
          </p:cNvPr>
          <p:cNvSpPr>
            <a:spLocks noGrp="1"/>
          </p:cNvSpPr>
          <p:nvPr>
            <p:ph type="dt" sz="half" idx="10"/>
          </p:nvPr>
        </p:nvSpPr>
        <p:spPr/>
        <p:txBody>
          <a:bodyPr/>
          <a:lstStyle/>
          <a:p>
            <a:fld id="{CED66443-86DC-4677-B568-673898846521}" type="datetimeFigureOut">
              <a:rPr lang="en-IN" smtClean="0"/>
              <a:t>23-08-2024</a:t>
            </a:fld>
            <a:endParaRPr lang="en-IN"/>
          </a:p>
        </p:txBody>
      </p:sp>
      <p:sp>
        <p:nvSpPr>
          <p:cNvPr id="5" name="Footer Placeholder 4">
            <a:extLst>
              <a:ext uri="{FF2B5EF4-FFF2-40B4-BE49-F238E27FC236}">
                <a16:creationId xmlns:a16="http://schemas.microsoft.com/office/drawing/2014/main" id="{3BE2C0C0-A50C-4531-AA39-E24BF4ADB8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299506-E53C-44C1-A117-821630E60F6B}"/>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818842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8DA3F-0995-4E4A-9007-97ADE32154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1C3688-4DB4-4189-8744-CD536AC2D3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070826-610B-48E0-9934-9D2630248A14}"/>
              </a:ext>
            </a:extLst>
          </p:cNvPr>
          <p:cNvSpPr>
            <a:spLocks noGrp="1"/>
          </p:cNvSpPr>
          <p:nvPr>
            <p:ph type="dt" sz="half" idx="10"/>
          </p:nvPr>
        </p:nvSpPr>
        <p:spPr/>
        <p:txBody>
          <a:bodyPr/>
          <a:lstStyle/>
          <a:p>
            <a:fld id="{CED66443-86DC-4677-B568-673898846521}" type="datetimeFigureOut">
              <a:rPr lang="en-IN" smtClean="0"/>
              <a:t>23-08-2024</a:t>
            </a:fld>
            <a:endParaRPr lang="en-IN"/>
          </a:p>
        </p:txBody>
      </p:sp>
      <p:sp>
        <p:nvSpPr>
          <p:cNvPr id="5" name="Footer Placeholder 4">
            <a:extLst>
              <a:ext uri="{FF2B5EF4-FFF2-40B4-BE49-F238E27FC236}">
                <a16:creationId xmlns:a16="http://schemas.microsoft.com/office/drawing/2014/main" id="{9AA05D79-EFEB-4F24-B8E1-33DD4525CF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534C73-E412-4FD3-A1C0-38F2041120C6}"/>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2569728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B562A-2105-4E98-8FD6-68720D1FA4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58C1AE-F523-43A0-BF40-FDDF31B93B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94725D7-F892-4855-8C57-523AF37A5BD2}"/>
              </a:ext>
            </a:extLst>
          </p:cNvPr>
          <p:cNvSpPr>
            <a:spLocks noGrp="1"/>
          </p:cNvSpPr>
          <p:nvPr>
            <p:ph type="dt" sz="half" idx="10"/>
          </p:nvPr>
        </p:nvSpPr>
        <p:spPr/>
        <p:txBody>
          <a:bodyPr/>
          <a:lstStyle/>
          <a:p>
            <a:fld id="{CED66443-86DC-4677-B568-673898846521}" type="datetimeFigureOut">
              <a:rPr lang="en-IN" smtClean="0"/>
              <a:t>23-08-2024</a:t>
            </a:fld>
            <a:endParaRPr lang="en-IN"/>
          </a:p>
        </p:txBody>
      </p:sp>
      <p:sp>
        <p:nvSpPr>
          <p:cNvPr id="5" name="Footer Placeholder 4">
            <a:extLst>
              <a:ext uri="{FF2B5EF4-FFF2-40B4-BE49-F238E27FC236}">
                <a16:creationId xmlns:a16="http://schemas.microsoft.com/office/drawing/2014/main" id="{FB9C092A-5D46-4F34-B7EB-C5567BE6AF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52C51A-23F2-4E5F-BC0F-A6706D81A205}"/>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200393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2693-6B24-4A81-BD8A-00B11909A0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AC592E-D5BB-403A-AD33-71F972D780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66C6BB-8B7C-41B1-8B66-F5213BEA416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EA28E5-79CF-41E3-BDE7-2988348D1606}"/>
              </a:ext>
            </a:extLst>
          </p:cNvPr>
          <p:cNvSpPr>
            <a:spLocks noGrp="1"/>
          </p:cNvSpPr>
          <p:nvPr>
            <p:ph type="dt" sz="half" idx="10"/>
          </p:nvPr>
        </p:nvSpPr>
        <p:spPr/>
        <p:txBody>
          <a:bodyPr/>
          <a:lstStyle/>
          <a:p>
            <a:fld id="{CED66443-86DC-4677-B568-673898846521}" type="datetimeFigureOut">
              <a:rPr lang="en-IN" smtClean="0"/>
              <a:t>23-08-2024</a:t>
            </a:fld>
            <a:endParaRPr lang="en-IN"/>
          </a:p>
        </p:txBody>
      </p:sp>
      <p:sp>
        <p:nvSpPr>
          <p:cNvPr id="6" name="Footer Placeholder 5">
            <a:extLst>
              <a:ext uri="{FF2B5EF4-FFF2-40B4-BE49-F238E27FC236}">
                <a16:creationId xmlns:a16="http://schemas.microsoft.com/office/drawing/2014/main" id="{2CF44C47-7947-4576-9649-6C14CE0BFE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0BD231-647F-4331-ADBE-0D84F9AE32CD}"/>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408708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04043-1CEF-491F-BE81-E8D482F888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AF6F3B-1B8E-4684-8322-208E668E2E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86B01D6-D775-4E3E-B4DE-BBF2A86A95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9558DE-6612-4560-B3C1-352A4C2389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90B6D63-4992-4077-A40F-0DF3A429A8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5F9DF3-D43A-404B-B451-80694EEB2FF9}"/>
              </a:ext>
            </a:extLst>
          </p:cNvPr>
          <p:cNvSpPr>
            <a:spLocks noGrp="1"/>
          </p:cNvSpPr>
          <p:nvPr>
            <p:ph type="dt" sz="half" idx="10"/>
          </p:nvPr>
        </p:nvSpPr>
        <p:spPr/>
        <p:txBody>
          <a:bodyPr/>
          <a:lstStyle/>
          <a:p>
            <a:fld id="{CED66443-86DC-4677-B568-673898846521}" type="datetimeFigureOut">
              <a:rPr lang="en-IN" smtClean="0"/>
              <a:t>23-08-2024</a:t>
            </a:fld>
            <a:endParaRPr lang="en-IN"/>
          </a:p>
        </p:txBody>
      </p:sp>
      <p:sp>
        <p:nvSpPr>
          <p:cNvPr id="8" name="Footer Placeholder 7">
            <a:extLst>
              <a:ext uri="{FF2B5EF4-FFF2-40B4-BE49-F238E27FC236}">
                <a16:creationId xmlns:a16="http://schemas.microsoft.com/office/drawing/2014/main" id="{EF48F053-08F8-40C2-90C9-168AFF6367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5E2F1E-D165-4426-BD9B-30934E3DF2CF}"/>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4282444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E22FE-1313-447F-A379-162343AA01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0000F6-4C61-4F94-8975-7DF5019AB01A}"/>
              </a:ext>
            </a:extLst>
          </p:cNvPr>
          <p:cNvSpPr>
            <a:spLocks noGrp="1"/>
          </p:cNvSpPr>
          <p:nvPr>
            <p:ph type="dt" sz="half" idx="10"/>
          </p:nvPr>
        </p:nvSpPr>
        <p:spPr/>
        <p:txBody>
          <a:bodyPr/>
          <a:lstStyle/>
          <a:p>
            <a:fld id="{CED66443-86DC-4677-B568-673898846521}" type="datetimeFigureOut">
              <a:rPr lang="en-IN" smtClean="0"/>
              <a:t>23-08-2024</a:t>
            </a:fld>
            <a:endParaRPr lang="en-IN"/>
          </a:p>
        </p:txBody>
      </p:sp>
      <p:sp>
        <p:nvSpPr>
          <p:cNvPr id="4" name="Footer Placeholder 3">
            <a:extLst>
              <a:ext uri="{FF2B5EF4-FFF2-40B4-BE49-F238E27FC236}">
                <a16:creationId xmlns:a16="http://schemas.microsoft.com/office/drawing/2014/main" id="{BE099C9E-B103-4608-B3C8-75D861603C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BFF951-5573-48C6-AD42-D626ABF1C082}"/>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288834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965A0-5805-4FF6-AFA1-6F2E6C594F6D}"/>
              </a:ext>
            </a:extLst>
          </p:cNvPr>
          <p:cNvSpPr>
            <a:spLocks noGrp="1"/>
          </p:cNvSpPr>
          <p:nvPr>
            <p:ph type="dt" sz="half" idx="10"/>
          </p:nvPr>
        </p:nvSpPr>
        <p:spPr/>
        <p:txBody>
          <a:bodyPr/>
          <a:lstStyle/>
          <a:p>
            <a:fld id="{CED66443-86DC-4677-B568-673898846521}" type="datetimeFigureOut">
              <a:rPr lang="en-IN" smtClean="0"/>
              <a:t>23-08-2024</a:t>
            </a:fld>
            <a:endParaRPr lang="en-IN"/>
          </a:p>
        </p:txBody>
      </p:sp>
      <p:sp>
        <p:nvSpPr>
          <p:cNvPr id="3" name="Footer Placeholder 2">
            <a:extLst>
              <a:ext uri="{FF2B5EF4-FFF2-40B4-BE49-F238E27FC236}">
                <a16:creationId xmlns:a16="http://schemas.microsoft.com/office/drawing/2014/main" id="{419012DA-3388-461F-8FB0-3EAB4FBE46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34F04E-AF5A-486F-B2BF-2C10E6ED448E}"/>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715942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8C94-AD81-4140-A72A-5A00D2469A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901423-0FCA-4CEF-B1DA-A4DD33E2CC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9E9726-89C6-425C-A4B7-46CBC6CEC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BCF680-8B9F-494D-9D79-9DCFE38FFCD3}"/>
              </a:ext>
            </a:extLst>
          </p:cNvPr>
          <p:cNvSpPr>
            <a:spLocks noGrp="1"/>
          </p:cNvSpPr>
          <p:nvPr>
            <p:ph type="dt" sz="half" idx="10"/>
          </p:nvPr>
        </p:nvSpPr>
        <p:spPr/>
        <p:txBody>
          <a:bodyPr/>
          <a:lstStyle/>
          <a:p>
            <a:fld id="{CED66443-86DC-4677-B568-673898846521}" type="datetimeFigureOut">
              <a:rPr lang="en-IN" smtClean="0"/>
              <a:t>23-08-2024</a:t>
            </a:fld>
            <a:endParaRPr lang="en-IN"/>
          </a:p>
        </p:txBody>
      </p:sp>
      <p:sp>
        <p:nvSpPr>
          <p:cNvPr id="6" name="Footer Placeholder 5">
            <a:extLst>
              <a:ext uri="{FF2B5EF4-FFF2-40B4-BE49-F238E27FC236}">
                <a16:creationId xmlns:a16="http://schemas.microsoft.com/office/drawing/2014/main" id="{3DE44419-2D34-482C-B337-9B9CDC7F79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C65591-36BE-4232-A399-19B497B6DCD2}"/>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1235500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B8D74-3F8B-4C03-8E89-E2A98923C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475190-04B7-458D-8F74-1691FF3B6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9F2E5F-9E10-48D0-AC1C-77D48BEE5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AAA7AE-13D8-46CE-A58C-95A6020E0EC8}"/>
              </a:ext>
            </a:extLst>
          </p:cNvPr>
          <p:cNvSpPr>
            <a:spLocks noGrp="1"/>
          </p:cNvSpPr>
          <p:nvPr>
            <p:ph type="dt" sz="half" idx="10"/>
          </p:nvPr>
        </p:nvSpPr>
        <p:spPr/>
        <p:txBody>
          <a:bodyPr/>
          <a:lstStyle/>
          <a:p>
            <a:fld id="{CED66443-86DC-4677-B568-673898846521}" type="datetimeFigureOut">
              <a:rPr lang="en-IN" smtClean="0"/>
              <a:t>23-08-2024</a:t>
            </a:fld>
            <a:endParaRPr lang="en-IN"/>
          </a:p>
        </p:txBody>
      </p:sp>
      <p:sp>
        <p:nvSpPr>
          <p:cNvPr id="6" name="Footer Placeholder 5">
            <a:extLst>
              <a:ext uri="{FF2B5EF4-FFF2-40B4-BE49-F238E27FC236}">
                <a16:creationId xmlns:a16="http://schemas.microsoft.com/office/drawing/2014/main" id="{EDDEAB9E-0B55-4413-8D64-8BA7029272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E546E2-5E23-4DA2-AB1F-21EE2A60567F}"/>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1168405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6D7087-C8AD-4A89-B701-5866175E9B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1089C8-1A9A-4B72-AA71-2A36163CE8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C5DC46-93CD-4D78-9F9A-B846B1CC83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D66443-86DC-4677-B568-673898846521}" type="datetimeFigureOut">
              <a:rPr lang="en-IN" smtClean="0"/>
              <a:t>23-08-2024</a:t>
            </a:fld>
            <a:endParaRPr lang="en-IN"/>
          </a:p>
        </p:txBody>
      </p:sp>
      <p:sp>
        <p:nvSpPr>
          <p:cNvPr id="5" name="Footer Placeholder 4">
            <a:extLst>
              <a:ext uri="{FF2B5EF4-FFF2-40B4-BE49-F238E27FC236}">
                <a16:creationId xmlns:a16="http://schemas.microsoft.com/office/drawing/2014/main" id="{A578037C-B482-45E9-821E-B03F0A4FEC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257624-EE6A-4DE8-B946-2E950FA43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1FD71-186C-446C-982B-324BDB8BA5C6}" type="slidenum">
              <a:rPr lang="en-IN" smtClean="0"/>
              <a:t>‹#›</a:t>
            </a:fld>
            <a:endParaRPr lang="en-IN"/>
          </a:p>
        </p:txBody>
      </p:sp>
    </p:spTree>
    <p:extLst>
      <p:ext uri="{BB962C8B-B14F-4D97-AF65-F5344CB8AC3E}">
        <p14:creationId xmlns:p14="http://schemas.microsoft.com/office/powerpoint/2010/main" val="3729764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exterro.com/digital-forensics-software/ftk-imager" TargetMode="External"/><Relationship Id="rId2" Type="http://schemas.openxmlformats.org/officeDocument/2006/relationships/hyperlink" Target="https://volatilityfoundation.org/" TargetMode="External"/><Relationship Id="rId1" Type="http://schemas.openxmlformats.org/officeDocument/2006/relationships/slideLayout" Target="../slideLayouts/slideLayout2.xml"/><Relationship Id="rId4" Type="http://schemas.openxmlformats.org/officeDocument/2006/relationships/hyperlink" Target="https://www.wireshark.org/download.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B2FBF-D72B-48D0-B899-86997158B514}"/>
              </a:ext>
            </a:extLst>
          </p:cNvPr>
          <p:cNvSpPr>
            <a:spLocks noGrp="1"/>
          </p:cNvSpPr>
          <p:nvPr>
            <p:ph type="ctrTitle"/>
          </p:nvPr>
        </p:nvSpPr>
        <p:spPr>
          <a:xfrm>
            <a:off x="0" y="0"/>
            <a:ext cx="12191999" cy="4102217"/>
          </a:xfrm>
        </p:spPr>
        <p:txBody>
          <a:bodyPr>
            <a:normAutofit fontScale="90000"/>
          </a:bodyPr>
          <a:lstStyle/>
          <a:p>
            <a:br>
              <a:rPr lang="en-IN" dirty="0"/>
            </a:br>
            <a:r>
              <a:rPr lang="en-IN" b="1" dirty="0">
                <a:solidFill>
                  <a:srgbClr val="7030A0"/>
                </a:solidFill>
                <a:latin typeface="+mn-lt"/>
              </a:rPr>
              <a:t>CYBER GYAN VIRTUAL INTERNSHIP PROGRAM</a:t>
            </a:r>
            <a:br>
              <a:rPr lang="en-IN" b="1" dirty="0">
                <a:solidFill>
                  <a:srgbClr val="7030A0"/>
                </a:solidFill>
                <a:latin typeface="+mn-lt"/>
              </a:rPr>
            </a:br>
            <a:r>
              <a:rPr lang="en-IN" b="1" dirty="0">
                <a:solidFill>
                  <a:srgbClr val="FF0000"/>
                </a:solidFill>
                <a:latin typeface="+mn-lt"/>
              </a:rPr>
              <a:t>Centre for Development of Advanced Computing (CDAC), Noida</a:t>
            </a:r>
            <a:br>
              <a:rPr lang="en-IN" dirty="0"/>
            </a:br>
            <a:endParaRPr lang="en-IN" dirty="0"/>
          </a:p>
        </p:txBody>
      </p:sp>
      <p:sp>
        <p:nvSpPr>
          <p:cNvPr id="3" name="Subtitle 2">
            <a:extLst>
              <a:ext uri="{FF2B5EF4-FFF2-40B4-BE49-F238E27FC236}">
                <a16:creationId xmlns:a16="http://schemas.microsoft.com/office/drawing/2014/main" id="{25F3F978-7F15-4F28-9D3C-6B8BB85EC013}"/>
              </a:ext>
            </a:extLst>
          </p:cNvPr>
          <p:cNvSpPr>
            <a:spLocks noGrp="1"/>
          </p:cNvSpPr>
          <p:nvPr>
            <p:ph type="subTitle" idx="1"/>
          </p:nvPr>
        </p:nvSpPr>
        <p:spPr>
          <a:xfrm>
            <a:off x="0" y="3749878"/>
            <a:ext cx="12192000" cy="2004969"/>
          </a:xfrm>
        </p:spPr>
        <p:txBody>
          <a:bodyPr/>
          <a:lstStyle/>
          <a:p>
            <a:r>
              <a:rPr lang="en-IN" sz="3600" b="1" u="sng" dirty="0">
                <a:solidFill>
                  <a:schemeClr val="accent1">
                    <a:lumMod val="75000"/>
                  </a:schemeClr>
                </a:solidFill>
              </a:rPr>
              <a:t>Submitted By:</a:t>
            </a:r>
            <a:endParaRPr lang="en-IN" sz="3600" b="1" dirty="0">
              <a:solidFill>
                <a:schemeClr val="accent1">
                  <a:lumMod val="75000"/>
                </a:schemeClr>
              </a:solidFill>
            </a:endParaRPr>
          </a:p>
          <a:p>
            <a:r>
              <a:rPr lang="en-IN" sz="3200" b="1" dirty="0">
                <a:solidFill>
                  <a:srgbClr val="00B050"/>
                </a:solidFill>
              </a:rPr>
              <a:t>Vijay Bhushan Singh</a:t>
            </a:r>
          </a:p>
          <a:p>
            <a:r>
              <a:rPr lang="en-IN" sz="3200" b="1" dirty="0">
                <a:solidFill>
                  <a:srgbClr val="00B050"/>
                </a:solidFill>
              </a:rPr>
              <a:t>Project Trainee, (May-June) 2024</a:t>
            </a:r>
          </a:p>
          <a:p>
            <a:endParaRPr lang="en-IN" dirty="0"/>
          </a:p>
        </p:txBody>
      </p:sp>
    </p:spTree>
    <p:extLst>
      <p:ext uri="{BB962C8B-B14F-4D97-AF65-F5344CB8AC3E}">
        <p14:creationId xmlns:p14="http://schemas.microsoft.com/office/powerpoint/2010/main" val="2684957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17D6-16B6-4411-B196-A4A5D6372644}"/>
              </a:ext>
            </a:extLst>
          </p:cNvPr>
          <p:cNvSpPr>
            <a:spLocks noGrp="1"/>
          </p:cNvSpPr>
          <p:nvPr>
            <p:ph type="title"/>
          </p:nvPr>
        </p:nvSpPr>
        <p:spPr>
          <a:xfrm>
            <a:off x="0" y="1"/>
            <a:ext cx="12192000" cy="1644242"/>
          </a:xfrm>
        </p:spPr>
        <p:txBody>
          <a:bodyPr>
            <a:normAutofit/>
          </a:bodyPr>
          <a:lstStyle/>
          <a:p>
            <a:pPr algn="ctr"/>
            <a:r>
              <a:rPr lang="en-IN" sz="4800" b="1" u="sng" dirty="0">
                <a:solidFill>
                  <a:srgbClr val="002060"/>
                </a:solidFill>
                <a:latin typeface="Algerian" panose="04020705040A02060702" pitchFamily="82" charset="0"/>
              </a:rPr>
              <a:t>WHAT ARE THE REASONS BEHIND THE PROBLEM(ISSUES)</a:t>
            </a:r>
          </a:p>
        </p:txBody>
      </p:sp>
      <p:sp>
        <p:nvSpPr>
          <p:cNvPr id="4" name="Rectangle 1">
            <a:extLst>
              <a:ext uri="{FF2B5EF4-FFF2-40B4-BE49-F238E27FC236}">
                <a16:creationId xmlns:a16="http://schemas.microsoft.com/office/drawing/2014/main" id="{CD3BFEBE-D3AD-F3C9-A592-A54137BFF960}"/>
              </a:ext>
            </a:extLst>
          </p:cNvPr>
          <p:cNvSpPr>
            <a:spLocks noGrp="1" noChangeArrowheads="1"/>
          </p:cNvSpPr>
          <p:nvPr>
            <p:ph idx="1"/>
          </p:nvPr>
        </p:nvSpPr>
        <p:spPr bwMode="auto">
          <a:xfrm>
            <a:off x="58724" y="1644243"/>
            <a:ext cx="12191999"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3200" b="1" i="0" u="none" strike="noStrike" cap="none" normalizeH="0" baseline="0" dirty="0">
                <a:ln>
                  <a:noFill/>
                </a:ln>
                <a:solidFill>
                  <a:schemeClr val="tx1"/>
                </a:solidFill>
                <a:effectLst/>
                <a:latin typeface="Arial" panose="020B0604020202020204" pitchFamily="34" charset="0"/>
              </a:rPr>
              <a:t>Weak Security Measures:</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Outdated protocols, inadequate encryption, and poor access controls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3200" b="1" i="0" u="none" strike="noStrike" cap="none" normalizeH="0" baseline="0" dirty="0">
                <a:ln>
                  <a:noFill/>
                </a:ln>
                <a:solidFill>
                  <a:schemeClr val="tx1"/>
                </a:solidFill>
                <a:effectLst/>
                <a:latin typeface="Arial" panose="020B0604020202020204" pitchFamily="34" charset="0"/>
              </a:rPr>
              <a:t>Human Error:</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Employees may accidentally expose data or fall for phishing attacks.</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3200" b="1" i="0" u="none" strike="noStrike" cap="none" normalizeH="0" baseline="0" dirty="0">
                <a:ln>
                  <a:noFill/>
                </a:ln>
                <a:solidFill>
                  <a:schemeClr val="tx1"/>
                </a:solidFill>
                <a:effectLst/>
                <a:latin typeface="Arial" panose="020B0604020202020204" pitchFamily="34" charset="0"/>
              </a:rPr>
              <a:t>Advanced Attack Techniques:</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Sophisticated methods like malware and insider threats can evade detection.</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3200" b="1" i="0" u="none" strike="noStrike" cap="none" normalizeH="0" baseline="0" dirty="0">
                <a:ln>
                  <a:noFill/>
                </a:ln>
                <a:solidFill>
                  <a:schemeClr val="tx1"/>
                </a:solidFill>
                <a:effectLst/>
                <a:latin typeface="Arial" panose="020B0604020202020204" pitchFamily="34" charset="0"/>
              </a:rPr>
              <a:t>Unpatched Vulnerabilities:</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Exploits of known software flaws or zero-day vulnerabilities.</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3200" b="1" i="0" u="none" strike="noStrike" cap="none" normalizeH="0" baseline="0" dirty="0">
                <a:ln>
                  <a:noFill/>
                </a:ln>
                <a:solidFill>
                  <a:schemeClr val="tx1"/>
                </a:solidFill>
                <a:effectLst/>
                <a:latin typeface="Arial" panose="020B0604020202020204" pitchFamily="34" charset="0"/>
              </a:rPr>
              <a:t>Inadequate Monitoring:</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Lack of effective tools to detect unusual activities or breaches.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4599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6182-EA82-4A07-9C1B-3E8FA2A87C06}"/>
              </a:ext>
            </a:extLst>
          </p:cNvPr>
          <p:cNvSpPr>
            <a:spLocks noGrp="1"/>
          </p:cNvSpPr>
          <p:nvPr>
            <p:ph type="title"/>
          </p:nvPr>
        </p:nvSpPr>
        <p:spPr>
          <a:xfrm>
            <a:off x="0" y="18255"/>
            <a:ext cx="12192000" cy="980035"/>
          </a:xfrm>
        </p:spPr>
        <p:txBody>
          <a:bodyPr>
            <a:normAutofit/>
          </a:bodyPr>
          <a:lstStyle/>
          <a:p>
            <a:pPr algn="ctr"/>
            <a:r>
              <a:rPr lang="en-IN" sz="5400" b="1" dirty="0">
                <a:solidFill>
                  <a:srgbClr val="002060"/>
                </a:solidFill>
                <a:latin typeface="Algerian" panose="04020705040A02060702" pitchFamily="82" charset="0"/>
              </a:rPr>
              <a:t>SUGGEST SOME POSSIBLE SOLUTIONS</a:t>
            </a:r>
          </a:p>
        </p:txBody>
      </p:sp>
      <p:sp>
        <p:nvSpPr>
          <p:cNvPr id="4" name="Rectangle 1">
            <a:extLst>
              <a:ext uri="{FF2B5EF4-FFF2-40B4-BE49-F238E27FC236}">
                <a16:creationId xmlns:a16="http://schemas.microsoft.com/office/drawing/2014/main" id="{BF84DE27-D5AB-356E-2ED2-2687E585D971}"/>
              </a:ext>
            </a:extLst>
          </p:cNvPr>
          <p:cNvSpPr>
            <a:spLocks noGrp="1" noChangeArrowheads="1"/>
          </p:cNvSpPr>
          <p:nvPr>
            <p:ph idx="1"/>
          </p:nvPr>
        </p:nvSpPr>
        <p:spPr bwMode="auto">
          <a:xfrm>
            <a:off x="1" y="850955"/>
            <a:ext cx="12191999"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ts val="1200"/>
              </a:spcBef>
              <a:spcAft>
                <a:spcPts val="1200"/>
              </a:spcAft>
              <a:buClrTx/>
              <a:buSzTx/>
              <a:buFont typeface="Wingdings" panose="05000000000000000000" pitchFamily="2" charset="2"/>
              <a:buChar char="Ø"/>
              <a:tabLst/>
            </a:pPr>
            <a:r>
              <a:rPr kumimoji="0" lang="en-US" altLang="en-US" sz="3600" b="1" i="0" u="none" strike="noStrike" cap="none" normalizeH="0" baseline="0" dirty="0">
                <a:ln>
                  <a:noFill/>
                </a:ln>
                <a:solidFill>
                  <a:schemeClr val="tx1"/>
                </a:solidFill>
                <a:effectLst/>
                <a:latin typeface="Arial" panose="020B0604020202020204" pitchFamily="34" charset="0"/>
              </a:rPr>
              <a:t>Strengthen Security:</a:t>
            </a:r>
            <a:r>
              <a:rPr kumimoji="0" lang="en-US" altLang="en-US" sz="36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Use strong encryption and multi-factor authentication.</a:t>
            </a:r>
          </a:p>
          <a:p>
            <a:pPr marR="0" lvl="0" algn="l" defTabSz="914400" rtl="0" eaLnBrk="0" fontAlgn="base" latinLnBrk="0" hangingPunct="0">
              <a:lnSpc>
                <a:spcPct val="100000"/>
              </a:lnSpc>
              <a:spcBef>
                <a:spcPts val="1200"/>
              </a:spcBef>
              <a:spcAft>
                <a:spcPts val="1200"/>
              </a:spcAft>
              <a:buClrTx/>
              <a:buSzTx/>
              <a:buFont typeface="Wingdings" panose="05000000000000000000" pitchFamily="2" charset="2"/>
              <a:buChar char="Ø"/>
              <a:tabLst/>
            </a:pPr>
            <a:r>
              <a:rPr kumimoji="0" lang="en-US" altLang="en-US" sz="3600" b="1" i="0" u="none" strike="noStrike" cap="none" normalizeH="0" baseline="0" dirty="0">
                <a:ln>
                  <a:noFill/>
                </a:ln>
                <a:solidFill>
                  <a:schemeClr val="tx1"/>
                </a:solidFill>
                <a:effectLst/>
                <a:latin typeface="Arial" panose="020B0604020202020204" pitchFamily="34" charset="0"/>
              </a:rPr>
              <a:t>Update Regularly:</a:t>
            </a:r>
            <a:r>
              <a:rPr kumimoji="0" lang="en-US" altLang="en-US" sz="36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Patch software and systems promptly.</a:t>
            </a:r>
          </a:p>
          <a:p>
            <a:pPr marR="0" lvl="0" algn="l" defTabSz="914400" rtl="0" eaLnBrk="0" fontAlgn="base" latinLnBrk="0" hangingPunct="0">
              <a:lnSpc>
                <a:spcPct val="100000"/>
              </a:lnSpc>
              <a:spcBef>
                <a:spcPts val="1200"/>
              </a:spcBef>
              <a:spcAft>
                <a:spcPts val="1200"/>
              </a:spcAft>
              <a:buClrTx/>
              <a:buSzTx/>
              <a:buFont typeface="Wingdings" panose="05000000000000000000" pitchFamily="2" charset="2"/>
              <a:buChar char="Ø"/>
              <a:tabLst/>
            </a:pPr>
            <a:r>
              <a:rPr kumimoji="0" lang="en-US" altLang="en-US" sz="3600" b="1" i="0" u="none" strike="noStrike" cap="none" normalizeH="0" baseline="0" dirty="0">
                <a:ln>
                  <a:noFill/>
                </a:ln>
                <a:solidFill>
                  <a:schemeClr val="tx1"/>
                </a:solidFill>
                <a:effectLst/>
                <a:latin typeface="Arial" panose="020B0604020202020204" pitchFamily="34" charset="0"/>
              </a:rPr>
              <a:t>Train Employees:</a:t>
            </a:r>
            <a:r>
              <a:rPr kumimoji="0" lang="en-US" altLang="en-US" sz="36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Educate on cybersecurity threats and practices.</a:t>
            </a:r>
          </a:p>
          <a:p>
            <a:pPr marR="0" lvl="0" algn="l" defTabSz="914400" rtl="0" eaLnBrk="0" fontAlgn="base" latinLnBrk="0" hangingPunct="0">
              <a:lnSpc>
                <a:spcPct val="100000"/>
              </a:lnSpc>
              <a:spcBef>
                <a:spcPts val="1200"/>
              </a:spcBef>
              <a:spcAft>
                <a:spcPts val="1200"/>
              </a:spcAft>
              <a:buClrTx/>
              <a:buSzTx/>
              <a:buFont typeface="Wingdings" panose="05000000000000000000" pitchFamily="2" charset="2"/>
              <a:buChar char="Ø"/>
              <a:tabLst/>
            </a:pPr>
            <a:r>
              <a:rPr kumimoji="0" lang="en-US" altLang="en-US" sz="3600" b="1" i="0" u="none" strike="noStrike" cap="none" normalizeH="0" baseline="0" dirty="0">
                <a:ln>
                  <a:noFill/>
                </a:ln>
                <a:solidFill>
                  <a:schemeClr val="tx1"/>
                </a:solidFill>
                <a:effectLst/>
                <a:latin typeface="Arial" panose="020B0604020202020204" pitchFamily="34" charset="0"/>
              </a:rPr>
              <a:t>Enhance Detection:</a:t>
            </a:r>
            <a:r>
              <a:rPr kumimoji="0" lang="en-US" altLang="en-US" sz="36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Implement advanced monitoring tools.</a:t>
            </a:r>
          </a:p>
          <a:p>
            <a:pPr marR="0" lvl="0" algn="l" defTabSz="914400" rtl="0" eaLnBrk="0" fontAlgn="base" latinLnBrk="0" hangingPunct="0">
              <a:lnSpc>
                <a:spcPct val="100000"/>
              </a:lnSpc>
              <a:spcBef>
                <a:spcPts val="1200"/>
              </a:spcBef>
              <a:spcAft>
                <a:spcPts val="1200"/>
              </a:spcAft>
              <a:buClrTx/>
              <a:buSzTx/>
              <a:buFont typeface="Wingdings" panose="05000000000000000000" pitchFamily="2" charset="2"/>
              <a:buChar char="Ø"/>
              <a:tabLst/>
            </a:pPr>
            <a:r>
              <a:rPr kumimoji="0" lang="en-US" altLang="en-US" sz="3600" b="1" i="0" u="none" strike="noStrike" cap="none" normalizeH="0" baseline="0" dirty="0">
                <a:ln>
                  <a:noFill/>
                </a:ln>
                <a:solidFill>
                  <a:schemeClr val="tx1"/>
                </a:solidFill>
                <a:effectLst/>
                <a:latin typeface="Arial" panose="020B0604020202020204" pitchFamily="34" charset="0"/>
              </a:rPr>
              <a:t>Prepare Responses:</a:t>
            </a:r>
            <a:r>
              <a:rPr kumimoji="0" lang="en-US" altLang="en-US" sz="36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Have an incident response plan in place.</a:t>
            </a:r>
          </a:p>
          <a:p>
            <a:pPr marR="0" lvl="0" algn="l" defTabSz="914400" rtl="0" eaLnBrk="0" fontAlgn="base" latinLnBrk="0" hangingPunct="0">
              <a:lnSpc>
                <a:spcPct val="100000"/>
              </a:lnSpc>
              <a:spcBef>
                <a:spcPts val="1200"/>
              </a:spcBef>
              <a:spcAft>
                <a:spcPts val="1200"/>
              </a:spcAft>
              <a:buClrTx/>
              <a:buSzTx/>
              <a:buFont typeface="Wingdings" panose="05000000000000000000" pitchFamily="2" charset="2"/>
              <a:buChar char="Ø"/>
              <a:tabLst/>
            </a:pPr>
            <a:r>
              <a:rPr kumimoji="0" lang="en-US" altLang="en-US" sz="3600" b="1" i="0" u="none" strike="noStrike" cap="none" normalizeH="0" baseline="0" dirty="0">
                <a:ln>
                  <a:noFill/>
                </a:ln>
                <a:solidFill>
                  <a:schemeClr val="tx1"/>
                </a:solidFill>
                <a:effectLst/>
                <a:latin typeface="Arial" panose="020B0604020202020204" pitchFamily="34" charset="0"/>
              </a:rPr>
              <a:t>Conduct Audits:</a:t>
            </a:r>
            <a:r>
              <a:rPr kumimoji="0" lang="en-US" altLang="en-US" sz="36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Regularly assess and address security vulnerabilities.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6758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6182-EA82-4A07-9C1B-3E8FA2A87C06}"/>
              </a:ext>
            </a:extLst>
          </p:cNvPr>
          <p:cNvSpPr>
            <a:spLocks noGrp="1"/>
          </p:cNvSpPr>
          <p:nvPr>
            <p:ph type="title"/>
          </p:nvPr>
        </p:nvSpPr>
        <p:spPr>
          <a:xfrm>
            <a:off x="0" y="-192947"/>
            <a:ext cx="12192000" cy="1224793"/>
          </a:xfrm>
        </p:spPr>
        <p:txBody>
          <a:bodyPr>
            <a:normAutofit fontScale="90000"/>
          </a:bodyPr>
          <a:lstStyle/>
          <a:p>
            <a:pPr algn="ctr"/>
            <a:r>
              <a:rPr lang="en-IN" sz="4800" b="1" dirty="0">
                <a:solidFill>
                  <a:srgbClr val="002060"/>
                </a:solidFill>
                <a:latin typeface="Algerian" panose="04020705040A02060702" pitchFamily="82" charset="0"/>
              </a:rPr>
              <a:t>SUGGEST SOME POSSIBLE COUNTERMEASURES</a:t>
            </a:r>
          </a:p>
        </p:txBody>
      </p:sp>
      <p:sp>
        <p:nvSpPr>
          <p:cNvPr id="4" name="Rectangle 1">
            <a:extLst>
              <a:ext uri="{FF2B5EF4-FFF2-40B4-BE49-F238E27FC236}">
                <a16:creationId xmlns:a16="http://schemas.microsoft.com/office/drawing/2014/main" id="{39544E22-2390-E822-75DE-AC7D300140A9}"/>
              </a:ext>
            </a:extLst>
          </p:cNvPr>
          <p:cNvSpPr>
            <a:spLocks noGrp="1" noChangeArrowheads="1"/>
          </p:cNvSpPr>
          <p:nvPr>
            <p:ph idx="1"/>
          </p:nvPr>
        </p:nvSpPr>
        <p:spPr bwMode="auto">
          <a:xfrm>
            <a:off x="0" y="757430"/>
            <a:ext cx="11353800" cy="587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3200" b="1" i="0" u="none" strike="noStrike" cap="none" normalizeH="0" baseline="0" dirty="0">
                <a:ln>
                  <a:noFill/>
                </a:ln>
                <a:solidFill>
                  <a:schemeClr val="tx1"/>
                </a:solidFill>
                <a:effectLst/>
                <a:latin typeface="Arial" panose="020B0604020202020204" pitchFamily="34" charset="0"/>
              </a:rPr>
              <a:t>Use MFA:</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Implement multi-factor authentication.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3200" b="1" i="0" u="none" strike="noStrike" cap="none" normalizeH="0" baseline="0" dirty="0">
                <a:ln>
                  <a:noFill/>
                </a:ln>
                <a:solidFill>
                  <a:schemeClr val="tx1"/>
                </a:solidFill>
                <a:effectLst/>
                <a:latin typeface="Arial" panose="020B0604020202020204" pitchFamily="34" charset="0"/>
              </a:rPr>
              <a:t>Encrypt Data:</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Protect data with strong encryption.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3200" b="1" i="0" u="none" strike="noStrike" cap="none" normalizeH="0" baseline="0" dirty="0">
                <a:ln>
                  <a:noFill/>
                </a:ln>
                <a:solidFill>
                  <a:schemeClr val="tx1"/>
                </a:solidFill>
                <a:effectLst/>
                <a:latin typeface="Arial" panose="020B0604020202020204" pitchFamily="34" charset="0"/>
              </a:rPr>
              <a:t>Update Software:</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Apply security patches regularly.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3200" b="1" i="0" u="none" strike="noStrike" cap="none" normalizeH="0" baseline="0" dirty="0">
                <a:ln>
                  <a:noFill/>
                </a:ln>
                <a:solidFill>
                  <a:schemeClr val="tx1"/>
                </a:solidFill>
                <a:effectLst/>
                <a:latin typeface="Arial" panose="020B0604020202020204" pitchFamily="34" charset="0"/>
              </a:rPr>
              <a:t>Deploy Detection Tools:</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Use advanced threat detection systems.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3200" b="1" i="0" u="none" strike="noStrike" cap="none" normalizeH="0" baseline="0" dirty="0">
                <a:ln>
                  <a:noFill/>
                </a:ln>
                <a:solidFill>
                  <a:schemeClr val="tx1"/>
                </a:solidFill>
                <a:effectLst/>
                <a:latin typeface="Arial" panose="020B0604020202020204" pitchFamily="34" charset="0"/>
              </a:rPr>
              <a:t>Train Employees:</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Educate on cybersecurity practices.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3200" b="1" i="0" u="none" strike="noStrike" cap="none" normalizeH="0" baseline="0" dirty="0">
                <a:ln>
                  <a:noFill/>
                </a:ln>
                <a:solidFill>
                  <a:schemeClr val="tx1"/>
                </a:solidFill>
                <a:effectLst/>
                <a:latin typeface="Arial" panose="020B0604020202020204" pitchFamily="34" charset="0"/>
              </a:rPr>
              <a:t>Restrict Access:</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Enforce least privilege access controls.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3200" b="1" i="0" u="none" strike="noStrike" cap="none" normalizeH="0" baseline="0" dirty="0">
                <a:ln>
                  <a:noFill/>
                </a:ln>
                <a:solidFill>
                  <a:schemeClr val="tx1"/>
                </a:solidFill>
                <a:effectLst/>
                <a:latin typeface="Arial" panose="020B0604020202020204" pitchFamily="34" charset="0"/>
              </a:rPr>
              <a:t>Monitor Networks:</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Track network activity for suspicious behavior.</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3200" b="1" i="0" u="none" strike="noStrike" cap="none" normalizeH="0" baseline="0" dirty="0">
                <a:ln>
                  <a:noFill/>
                </a:ln>
                <a:solidFill>
                  <a:schemeClr val="tx1"/>
                </a:solidFill>
                <a:effectLst/>
                <a:latin typeface="Arial" panose="020B0604020202020204" pitchFamily="34" charset="0"/>
              </a:rPr>
              <a:t>Have a Response Plan:</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Prepare an incident response plan.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3200" b="1" i="0" u="none" strike="noStrike" cap="none" normalizeH="0" baseline="0" dirty="0">
                <a:ln>
                  <a:noFill/>
                </a:ln>
                <a:solidFill>
                  <a:schemeClr val="tx1"/>
                </a:solidFill>
                <a:effectLst/>
                <a:latin typeface="Arial" panose="020B0604020202020204" pitchFamily="34" charset="0"/>
              </a:rPr>
              <a:t>Use DLP Tools:</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Implement data loss prevention solutions.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3200" b="1" i="0" u="none" strike="noStrike" cap="none" normalizeH="0" baseline="0" dirty="0">
                <a:ln>
                  <a:noFill/>
                </a:ln>
                <a:solidFill>
                  <a:schemeClr val="tx1"/>
                </a:solidFill>
                <a:effectLst/>
                <a:latin typeface="Arial" panose="020B0604020202020204" pitchFamily="34" charset="0"/>
              </a:rPr>
              <a:t>Conduct Audits:</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Perform regular security assessments.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5732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E909-9657-4C07-9973-C30CC2B2B266}"/>
              </a:ext>
            </a:extLst>
          </p:cNvPr>
          <p:cNvSpPr>
            <a:spLocks noGrp="1"/>
          </p:cNvSpPr>
          <p:nvPr>
            <p:ph type="title"/>
          </p:nvPr>
        </p:nvSpPr>
        <p:spPr>
          <a:xfrm>
            <a:off x="0" y="197345"/>
            <a:ext cx="12192000" cy="1325563"/>
          </a:xfrm>
        </p:spPr>
        <p:txBody>
          <a:bodyPr>
            <a:normAutofit/>
          </a:bodyPr>
          <a:lstStyle/>
          <a:p>
            <a:pPr algn="ctr"/>
            <a:r>
              <a:rPr lang="en-IN" sz="6600" b="1" dirty="0">
                <a:solidFill>
                  <a:srgbClr val="002060"/>
                </a:solidFill>
                <a:latin typeface="Algerian" panose="04020705040A02060702" pitchFamily="82" charset="0"/>
              </a:rPr>
              <a:t>RESOURCES</a:t>
            </a:r>
          </a:p>
        </p:txBody>
      </p:sp>
      <p:sp>
        <p:nvSpPr>
          <p:cNvPr id="3" name="Content Placeholder 2">
            <a:extLst>
              <a:ext uri="{FF2B5EF4-FFF2-40B4-BE49-F238E27FC236}">
                <a16:creationId xmlns:a16="http://schemas.microsoft.com/office/drawing/2014/main" id="{0EA6CD7B-8113-43C5-9F98-8235D99268D7}"/>
              </a:ext>
            </a:extLst>
          </p:cNvPr>
          <p:cNvSpPr>
            <a:spLocks noGrp="1"/>
          </p:cNvSpPr>
          <p:nvPr>
            <p:ph idx="1"/>
          </p:nvPr>
        </p:nvSpPr>
        <p:spPr>
          <a:xfrm>
            <a:off x="0" y="1825625"/>
            <a:ext cx="12192000" cy="4351338"/>
          </a:xfrm>
        </p:spPr>
        <p:txBody>
          <a:bodyPr>
            <a:normAutofit/>
          </a:bodyPr>
          <a:lstStyle/>
          <a:p>
            <a:pPr marL="406400" indent="-571500">
              <a:spcBef>
                <a:spcPts val="5"/>
              </a:spcBef>
              <a:spcAft>
                <a:spcPts val="0"/>
              </a:spcAft>
              <a:buFont typeface="Wingdings" panose="05000000000000000000" pitchFamily="2" charset="2"/>
              <a:buChar char="q"/>
            </a:pPr>
            <a:r>
              <a:rPr lang="en-US" sz="3600" i="1" u="heavy" spc="-10" dirty="0">
                <a:solidFill>
                  <a:srgbClr val="1154CC"/>
                </a:solidFill>
                <a:effectLst/>
                <a:uFill>
                  <a:solidFill>
                    <a:srgbClr val="1154CC"/>
                  </a:solidFill>
                </a:uFill>
                <a:latin typeface="Arial" panose="020B0604020202020204" pitchFamily="34" charset="0"/>
                <a:ea typeface="Arial MT"/>
                <a:cs typeface="Arial MT"/>
                <a:hlinkClick r:id="rId2"/>
              </a:rPr>
              <a:t>https://volatilityfoundation.org/</a:t>
            </a:r>
            <a:endParaRPr lang="en-IN" sz="3600" dirty="0">
              <a:effectLst/>
              <a:latin typeface="Arial MT"/>
              <a:ea typeface="Arial MT"/>
              <a:cs typeface="Arial MT"/>
            </a:endParaRPr>
          </a:p>
          <a:p>
            <a:pPr marL="406400" marR="645160" indent="-571500">
              <a:lnSpc>
                <a:spcPct val="115000"/>
              </a:lnSpc>
              <a:spcBef>
                <a:spcPts val="310"/>
              </a:spcBef>
              <a:spcAft>
                <a:spcPts val="0"/>
              </a:spcAft>
              <a:buFont typeface="Wingdings" panose="05000000000000000000" pitchFamily="2" charset="2"/>
              <a:buChar char="q"/>
            </a:pPr>
            <a:r>
              <a:rPr lang="en-US" sz="3600" i="1" u="heavy" spc="-10" dirty="0">
                <a:solidFill>
                  <a:srgbClr val="1154CC"/>
                </a:solidFill>
                <a:effectLst/>
                <a:uFill>
                  <a:solidFill>
                    <a:srgbClr val="1154CC"/>
                  </a:solidFill>
                </a:uFill>
                <a:latin typeface="Arial" panose="020B0604020202020204" pitchFamily="34" charset="0"/>
                <a:ea typeface="Arial MT"/>
                <a:cs typeface="Arial MT"/>
                <a:hlinkClick r:id="rId3"/>
              </a:rPr>
              <a:t>https://www.exterro.com/digital-forensics-software/ftk-im</a:t>
            </a:r>
            <a:r>
              <a:rPr lang="en-US" sz="3600" i="1" spc="-10" dirty="0">
                <a:solidFill>
                  <a:srgbClr val="1154CC"/>
                </a:solidFill>
                <a:effectLst/>
                <a:latin typeface="Arial" panose="020B0604020202020204" pitchFamily="34" charset="0"/>
                <a:ea typeface="Arial MT"/>
                <a:cs typeface="Arial MT"/>
              </a:rPr>
              <a:t> </a:t>
            </a:r>
            <a:r>
              <a:rPr lang="en-US" sz="3600" i="1" u="heavy" spc="-20" dirty="0">
                <a:solidFill>
                  <a:srgbClr val="1154CC"/>
                </a:solidFill>
                <a:effectLst/>
                <a:uFill>
                  <a:solidFill>
                    <a:srgbClr val="1154CC"/>
                  </a:solidFill>
                </a:uFill>
                <a:latin typeface="Arial" panose="020B0604020202020204" pitchFamily="34" charset="0"/>
                <a:ea typeface="Arial MT"/>
                <a:cs typeface="Arial MT"/>
                <a:hlinkClick r:id="rId3"/>
              </a:rPr>
              <a:t>ager</a:t>
            </a:r>
            <a:endParaRPr lang="en-IN" sz="3600" dirty="0">
              <a:effectLst/>
              <a:latin typeface="Arial MT"/>
              <a:ea typeface="Arial MT"/>
              <a:cs typeface="Arial MT"/>
            </a:endParaRPr>
          </a:p>
          <a:p>
            <a:pPr marL="406400" indent="-571500">
              <a:buFont typeface="Wingdings" panose="05000000000000000000" pitchFamily="2" charset="2"/>
              <a:buChar char="q"/>
            </a:pPr>
            <a:r>
              <a:rPr lang="en-US" sz="3600" u="heavy" spc="-10" dirty="0">
                <a:solidFill>
                  <a:srgbClr val="1154CC"/>
                </a:solidFill>
                <a:effectLst/>
                <a:uFill>
                  <a:solidFill>
                    <a:srgbClr val="1154CC"/>
                  </a:solidFill>
                </a:uFill>
                <a:latin typeface="Arial MT"/>
                <a:ea typeface="Arial MT"/>
                <a:cs typeface="Arial MT"/>
                <a:hlinkClick r:id="rId4"/>
              </a:rPr>
              <a:t>https://www.wireshark.org/download.html</a:t>
            </a:r>
            <a:endParaRPr lang="en-US" sz="3600" u="heavy" spc="-10" dirty="0">
              <a:solidFill>
                <a:srgbClr val="1154CC"/>
              </a:solidFill>
              <a:effectLst/>
              <a:uFill>
                <a:solidFill>
                  <a:srgbClr val="1154CC"/>
                </a:solidFill>
              </a:uFill>
              <a:latin typeface="Arial MT"/>
              <a:ea typeface="Arial MT"/>
              <a:cs typeface="Arial MT"/>
            </a:endParaRPr>
          </a:p>
          <a:p>
            <a:pPr marL="406400" indent="-571500">
              <a:buFont typeface="Wingdings" panose="05000000000000000000" pitchFamily="2" charset="2"/>
              <a:buChar char="q"/>
            </a:pPr>
            <a:r>
              <a:rPr lang="en-US" sz="3600" u="heavy" spc="-10" dirty="0">
                <a:solidFill>
                  <a:srgbClr val="1154CC"/>
                </a:solidFill>
                <a:effectLst/>
                <a:uFill>
                  <a:solidFill>
                    <a:srgbClr val="1154CC"/>
                  </a:solidFill>
                </a:uFill>
                <a:latin typeface="Arial MT"/>
                <a:ea typeface="Arial MT"/>
                <a:cs typeface="Arial MT"/>
              </a:rPr>
              <a:t>Chatgpt.com</a:t>
            </a:r>
          </a:p>
          <a:p>
            <a:pPr marL="406400" indent="-571500">
              <a:buFont typeface="Wingdings" panose="05000000000000000000" pitchFamily="2" charset="2"/>
              <a:buChar char="q"/>
            </a:pPr>
            <a:r>
              <a:rPr lang="en-US" sz="3600" u="heavy" spc="-10" dirty="0">
                <a:solidFill>
                  <a:srgbClr val="1154CC"/>
                </a:solidFill>
                <a:uFill>
                  <a:solidFill>
                    <a:srgbClr val="1154CC"/>
                  </a:solidFill>
                </a:uFill>
                <a:latin typeface="Arial MT"/>
                <a:ea typeface="Arial MT"/>
                <a:cs typeface="Arial MT"/>
              </a:rPr>
              <a:t>gemini.google.com</a:t>
            </a:r>
            <a:endParaRPr lang="en-IN" sz="3200" dirty="0"/>
          </a:p>
        </p:txBody>
      </p:sp>
    </p:spTree>
    <p:extLst>
      <p:ext uri="{BB962C8B-B14F-4D97-AF65-F5344CB8AC3E}">
        <p14:creationId xmlns:p14="http://schemas.microsoft.com/office/powerpoint/2010/main" val="2010038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90CBAF-CF99-43FF-8DB2-AE143F4C799E}"/>
              </a:ext>
            </a:extLst>
          </p:cNvPr>
          <p:cNvSpPr>
            <a:spLocks noGrp="1"/>
          </p:cNvSpPr>
          <p:nvPr>
            <p:ph idx="1"/>
          </p:nvPr>
        </p:nvSpPr>
        <p:spPr>
          <a:xfrm>
            <a:off x="0" y="0"/>
            <a:ext cx="12192000" cy="6858000"/>
          </a:xfrm>
        </p:spPr>
        <p:txBody>
          <a:bodyPr>
            <a:normAutofit/>
          </a:bodyPr>
          <a:lstStyle/>
          <a:p>
            <a:pPr marL="0" indent="0" algn="ctr">
              <a:buNone/>
            </a:pPr>
            <a:endParaRPr lang="en-IN" sz="8800" b="1" dirty="0">
              <a:solidFill>
                <a:srgbClr val="FF0000"/>
              </a:solidFill>
              <a:effectLst>
                <a:outerShdw blurRad="38100" dist="38100" dir="2700000" algn="tl">
                  <a:srgbClr val="000000">
                    <a:alpha val="43137"/>
                  </a:srgbClr>
                </a:outerShdw>
              </a:effectLst>
            </a:endParaRPr>
          </a:p>
          <a:p>
            <a:pPr marL="0" indent="0" algn="ctr">
              <a:buNone/>
            </a:pPr>
            <a:endParaRPr lang="en-IN" sz="11500" b="1" dirty="0">
              <a:solidFill>
                <a:srgbClr val="FF0000"/>
              </a:solidFill>
              <a:effectLst>
                <a:outerShdw blurRad="38100" dist="38100" dir="2700000" algn="tl">
                  <a:srgbClr val="000000">
                    <a:alpha val="43137"/>
                  </a:srgbClr>
                </a:outerShdw>
              </a:effectLst>
            </a:endParaRPr>
          </a:p>
          <a:p>
            <a:pPr marL="0" indent="0" algn="ctr">
              <a:buNone/>
            </a:pPr>
            <a:r>
              <a:rPr lang="en-IN" sz="11500" b="1" dirty="0">
                <a:solidFill>
                  <a:srgbClr val="FF0000"/>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1880524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1FE9DE-B4DD-4375-A7C7-42894A763DFE}"/>
              </a:ext>
            </a:extLst>
          </p:cNvPr>
          <p:cNvSpPr>
            <a:spLocks noGrp="1"/>
          </p:cNvSpPr>
          <p:nvPr>
            <p:ph idx="1"/>
          </p:nvPr>
        </p:nvSpPr>
        <p:spPr>
          <a:xfrm>
            <a:off x="0" y="511728"/>
            <a:ext cx="12192000" cy="1367405"/>
          </a:xfrm>
        </p:spPr>
        <p:txBody>
          <a:bodyPr>
            <a:normAutofit/>
          </a:bodyPr>
          <a:lstStyle/>
          <a:p>
            <a:pPr marL="0" indent="0" algn="ctr">
              <a:buNone/>
            </a:pPr>
            <a:r>
              <a:rPr lang="en-IN" sz="7200" b="1" u="sng" dirty="0">
                <a:solidFill>
                  <a:srgbClr val="002060"/>
                </a:solidFill>
                <a:latin typeface="Algerian" panose="04020705040A02060702" pitchFamily="82" charset="0"/>
              </a:rPr>
              <a:t>TOPIC</a:t>
            </a:r>
            <a:r>
              <a:rPr lang="en-IN" sz="5400" b="1" u="sng" dirty="0">
                <a:solidFill>
                  <a:srgbClr val="002060"/>
                </a:solidFill>
                <a:latin typeface="Algerian" panose="04020705040A02060702" pitchFamily="82" charset="0"/>
              </a:rPr>
              <a:t> </a:t>
            </a:r>
            <a:r>
              <a:rPr lang="en-IN" sz="7200" b="1" u="sng" dirty="0">
                <a:solidFill>
                  <a:srgbClr val="002060"/>
                </a:solidFill>
                <a:latin typeface="Algerian" panose="04020705040A02060702" pitchFamily="82" charset="0"/>
              </a:rPr>
              <a:t>NAME</a:t>
            </a:r>
          </a:p>
        </p:txBody>
      </p:sp>
      <p:sp>
        <p:nvSpPr>
          <p:cNvPr id="2" name="Rectangle 1">
            <a:extLst>
              <a:ext uri="{FF2B5EF4-FFF2-40B4-BE49-F238E27FC236}">
                <a16:creationId xmlns:a16="http://schemas.microsoft.com/office/drawing/2014/main" id="{D120071C-5E0A-0603-0249-8EDCED0FEC87}"/>
              </a:ext>
            </a:extLst>
          </p:cNvPr>
          <p:cNvSpPr/>
          <p:nvPr/>
        </p:nvSpPr>
        <p:spPr>
          <a:xfrm>
            <a:off x="1" y="2100967"/>
            <a:ext cx="12191999" cy="2862322"/>
          </a:xfrm>
          <a:prstGeom prst="rect">
            <a:avLst/>
          </a:prstGeom>
          <a:noFill/>
        </p:spPr>
        <p:txBody>
          <a:bodyPr wrap="square" lIns="91440" tIns="45720" rIns="91440" bIns="45720">
            <a:spAutoFit/>
          </a:bodyPr>
          <a:lstStyle/>
          <a:p>
            <a:pPr marL="0" indent="0" algn="ctr">
              <a:buNone/>
            </a:pPr>
            <a:r>
              <a:rPr lang="en-US" sz="6000" dirty="0">
                <a:effectLst/>
                <a:latin typeface="Arial MT"/>
                <a:ea typeface="Arial MT"/>
                <a:cs typeface="Arial MT"/>
              </a:rPr>
              <a:t>Detection</a:t>
            </a:r>
            <a:r>
              <a:rPr lang="en-US" sz="6000" spc="-25" dirty="0">
                <a:effectLst/>
                <a:latin typeface="Arial MT"/>
                <a:ea typeface="Arial MT"/>
                <a:cs typeface="Arial MT"/>
              </a:rPr>
              <a:t> </a:t>
            </a:r>
            <a:r>
              <a:rPr lang="en-US" sz="6000" dirty="0">
                <a:effectLst/>
                <a:latin typeface="Arial MT"/>
                <a:ea typeface="Arial MT"/>
                <a:cs typeface="Arial MT"/>
              </a:rPr>
              <a:t>of</a:t>
            </a:r>
            <a:r>
              <a:rPr lang="en-US" sz="6000" spc="-25" dirty="0">
                <a:effectLst/>
                <a:latin typeface="Arial MT"/>
                <a:ea typeface="Arial MT"/>
                <a:cs typeface="Arial MT"/>
              </a:rPr>
              <a:t> </a:t>
            </a:r>
            <a:r>
              <a:rPr lang="en-US" sz="6000" dirty="0">
                <a:effectLst/>
                <a:latin typeface="Arial MT"/>
                <a:ea typeface="Arial MT"/>
                <a:cs typeface="Arial MT"/>
              </a:rPr>
              <a:t>the</a:t>
            </a:r>
            <a:r>
              <a:rPr lang="en-US" sz="6000" spc="-25" dirty="0">
                <a:effectLst/>
                <a:latin typeface="Arial MT"/>
                <a:ea typeface="Arial MT"/>
                <a:cs typeface="Arial MT"/>
              </a:rPr>
              <a:t> </a:t>
            </a:r>
            <a:r>
              <a:rPr lang="en-US" sz="6000" dirty="0">
                <a:effectLst/>
                <a:latin typeface="Arial MT"/>
                <a:ea typeface="Arial MT"/>
                <a:cs typeface="Arial MT"/>
              </a:rPr>
              <a:t>data</a:t>
            </a:r>
            <a:r>
              <a:rPr lang="en-US" sz="6000" spc="-25" dirty="0">
                <a:effectLst/>
                <a:latin typeface="Arial MT"/>
                <a:ea typeface="Arial MT"/>
                <a:cs typeface="Arial MT"/>
              </a:rPr>
              <a:t> </a:t>
            </a:r>
            <a:r>
              <a:rPr lang="en-US" sz="6000" dirty="0">
                <a:effectLst/>
                <a:latin typeface="Arial MT"/>
                <a:ea typeface="Arial MT"/>
                <a:cs typeface="Arial MT"/>
              </a:rPr>
              <a:t>theft</a:t>
            </a:r>
            <a:r>
              <a:rPr lang="en-US" sz="6000" spc="-25" dirty="0">
                <a:effectLst/>
                <a:latin typeface="Arial MT"/>
                <a:ea typeface="Arial MT"/>
                <a:cs typeface="Arial MT"/>
              </a:rPr>
              <a:t> </a:t>
            </a:r>
            <a:r>
              <a:rPr lang="en-US" sz="6000" dirty="0">
                <a:effectLst/>
                <a:latin typeface="Arial MT"/>
                <a:ea typeface="Arial MT"/>
                <a:cs typeface="Arial MT"/>
              </a:rPr>
              <a:t>and</a:t>
            </a:r>
            <a:r>
              <a:rPr lang="en-US" sz="6000" spc="-25" dirty="0">
                <a:effectLst/>
                <a:latin typeface="Arial MT"/>
                <a:ea typeface="Arial MT"/>
                <a:cs typeface="Arial MT"/>
              </a:rPr>
              <a:t> </a:t>
            </a:r>
            <a:r>
              <a:rPr lang="en-US" sz="6000" dirty="0">
                <a:effectLst/>
                <a:latin typeface="Arial MT"/>
                <a:ea typeface="Arial MT"/>
                <a:cs typeface="Arial MT"/>
              </a:rPr>
              <a:t>recovery</a:t>
            </a:r>
            <a:r>
              <a:rPr lang="en-US" sz="6000" spc="-25" dirty="0">
                <a:effectLst/>
                <a:latin typeface="Arial MT"/>
                <a:ea typeface="Arial MT"/>
                <a:cs typeface="Arial MT"/>
              </a:rPr>
              <a:t> </a:t>
            </a:r>
            <a:r>
              <a:rPr lang="en-US" sz="6000" dirty="0">
                <a:effectLst/>
                <a:latin typeface="Arial MT"/>
                <a:ea typeface="Arial MT"/>
                <a:cs typeface="Arial MT"/>
              </a:rPr>
              <a:t>of</a:t>
            </a:r>
            <a:r>
              <a:rPr lang="en-US" sz="6000" spc="-25" dirty="0">
                <a:effectLst/>
                <a:latin typeface="Arial MT"/>
                <a:ea typeface="Arial MT"/>
                <a:cs typeface="Arial MT"/>
              </a:rPr>
              <a:t> </a:t>
            </a:r>
            <a:r>
              <a:rPr lang="en-US" sz="6000" dirty="0">
                <a:effectLst/>
                <a:latin typeface="Arial MT"/>
                <a:ea typeface="Arial MT"/>
                <a:cs typeface="Arial MT"/>
              </a:rPr>
              <a:t>the data using the memory dump.</a:t>
            </a:r>
            <a:endParaRPr lang="en-IN" sz="6000" dirty="0">
              <a:effectLst/>
              <a:latin typeface="Arial MT"/>
              <a:ea typeface="Arial MT"/>
              <a:cs typeface="Arial MT"/>
            </a:endParaRPr>
          </a:p>
        </p:txBody>
      </p:sp>
    </p:spTree>
    <p:extLst>
      <p:ext uri="{BB962C8B-B14F-4D97-AF65-F5344CB8AC3E}">
        <p14:creationId xmlns:p14="http://schemas.microsoft.com/office/powerpoint/2010/main" val="927838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E6E0E-17C8-4F9D-BD09-4258FF437AD0}"/>
              </a:ext>
            </a:extLst>
          </p:cNvPr>
          <p:cNvSpPr>
            <a:spLocks noGrp="1"/>
          </p:cNvSpPr>
          <p:nvPr>
            <p:ph type="title"/>
          </p:nvPr>
        </p:nvSpPr>
        <p:spPr>
          <a:xfrm>
            <a:off x="-2" y="155400"/>
            <a:ext cx="12192000" cy="1325563"/>
          </a:xfrm>
        </p:spPr>
        <p:txBody>
          <a:bodyPr>
            <a:normAutofit/>
          </a:bodyPr>
          <a:lstStyle/>
          <a:p>
            <a:pPr algn="ctr"/>
            <a:r>
              <a:rPr lang="en-IN" sz="6600" b="1" dirty="0">
                <a:solidFill>
                  <a:srgbClr val="002060"/>
                </a:solidFill>
                <a:latin typeface="Algerian" panose="04020705040A02060702" pitchFamily="82" charset="0"/>
              </a:rPr>
              <a:t>PROBLEM</a:t>
            </a:r>
            <a:r>
              <a:rPr lang="en-IN" sz="6600" b="1" dirty="0">
                <a:solidFill>
                  <a:schemeClr val="accent1">
                    <a:lumMod val="75000"/>
                  </a:schemeClr>
                </a:solidFill>
                <a:latin typeface="Algerian" panose="04020705040A02060702" pitchFamily="82" charset="0"/>
              </a:rPr>
              <a:t> </a:t>
            </a:r>
            <a:r>
              <a:rPr lang="en-IN" sz="6600" b="1" dirty="0">
                <a:solidFill>
                  <a:srgbClr val="002060"/>
                </a:solidFill>
                <a:latin typeface="Algerian" panose="04020705040A02060702" pitchFamily="82" charset="0"/>
              </a:rPr>
              <a:t>STATEMENT</a:t>
            </a:r>
          </a:p>
        </p:txBody>
      </p:sp>
      <p:sp>
        <p:nvSpPr>
          <p:cNvPr id="3" name="Content Placeholder 2">
            <a:extLst>
              <a:ext uri="{FF2B5EF4-FFF2-40B4-BE49-F238E27FC236}">
                <a16:creationId xmlns:a16="http://schemas.microsoft.com/office/drawing/2014/main" id="{1D75E085-D0A6-44B0-871E-FA75FA7EDE96}"/>
              </a:ext>
            </a:extLst>
          </p:cNvPr>
          <p:cNvSpPr>
            <a:spLocks noGrp="1"/>
          </p:cNvSpPr>
          <p:nvPr>
            <p:ph idx="1"/>
          </p:nvPr>
        </p:nvSpPr>
        <p:spPr>
          <a:xfrm>
            <a:off x="-1" y="1543574"/>
            <a:ext cx="12191999" cy="5314426"/>
          </a:xfrm>
        </p:spPr>
        <p:txBody>
          <a:bodyPr>
            <a:normAutofit lnSpcReduction="10000"/>
          </a:bodyPr>
          <a:lstStyle/>
          <a:p>
            <a:pPr marL="0" indent="0">
              <a:buNone/>
            </a:pPr>
            <a:r>
              <a:rPr lang="en-US" sz="4000" dirty="0">
                <a:effectLst/>
                <a:latin typeface="Arial MT"/>
                <a:ea typeface="Arial MT"/>
                <a:cs typeface="Arial MT"/>
              </a:rPr>
              <a:t>Here, we have received a memory dump of a subject’s computer which was infected by a Ransomware malware and certain traces of it were left behind. The subject had a crucial file which he had encrypted and stored in his computer which was affected by the attacker and he needs to recover the data file. Using certain forensics techniques we need to identify the source</a:t>
            </a:r>
            <a:r>
              <a:rPr lang="en-US" sz="4000" spc="-20" dirty="0">
                <a:effectLst/>
                <a:latin typeface="Arial MT"/>
                <a:ea typeface="Arial MT"/>
                <a:cs typeface="Arial MT"/>
              </a:rPr>
              <a:t> </a:t>
            </a:r>
            <a:r>
              <a:rPr lang="en-US" sz="4000" dirty="0">
                <a:effectLst/>
                <a:latin typeface="Arial MT"/>
                <a:ea typeface="Arial MT"/>
                <a:cs typeface="Arial MT"/>
              </a:rPr>
              <a:t>code</a:t>
            </a:r>
            <a:r>
              <a:rPr lang="en-US" sz="4000" spc="-20" dirty="0">
                <a:effectLst/>
                <a:latin typeface="Arial MT"/>
                <a:ea typeface="Arial MT"/>
                <a:cs typeface="Arial MT"/>
              </a:rPr>
              <a:t> </a:t>
            </a:r>
            <a:r>
              <a:rPr lang="en-US" sz="4000" dirty="0">
                <a:effectLst/>
                <a:latin typeface="Arial MT"/>
                <a:ea typeface="Arial MT"/>
                <a:cs typeface="Arial MT"/>
              </a:rPr>
              <a:t>of</a:t>
            </a:r>
            <a:r>
              <a:rPr lang="en-US" sz="4000" spc="-20" dirty="0">
                <a:effectLst/>
                <a:latin typeface="Arial MT"/>
                <a:ea typeface="Arial MT"/>
                <a:cs typeface="Arial MT"/>
              </a:rPr>
              <a:t> </a:t>
            </a:r>
            <a:r>
              <a:rPr lang="en-US" sz="4000" dirty="0">
                <a:effectLst/>
                <a:latin typeface="Arial MT"/>
                <a:ea typeface="Arial MT"/>
                <a:cs typeface="Arial MT"/>
              </a:rPr>
              <a:t>the</a:t>
            </a:r>
            <a:r>
              <a:rPr lang="en-US" sz="4000" spc="-20" dirty="0">
                <a:effectLst/>
                <a:latin typeface="Arial MT"/>
                <a:ea typeface="Arial MT"/>
                <a:cs typeface="Arial MT"/>
              </a:rPr>
              <a:t> </a:t>
            </a:r>
            <a:r>
              <a:rPr lang="en-US" sz="4000" dirty="0">
                <a:effectLst/>
                <a:latin typeface="Arial MT"/>
                <a:ea typeface="Arial MT"/>
                <a:cs typeface="Arial MT"/>
              </a:rPr>
              <a:t>malware</a:t>
            </a:r>
            <a:r>
              <a:rPr lang="en-US" sz="4000" spc="-20" dirty="0">
                <a:effectLst/>
                <a:latin typeface="Arial MT"/>
                <a:ea typeface="Arial MT"/>
                <a:cs typeface="Arial MT"/>
              </a:rPr>
              <a:t> </a:t>
            </a:r>
            <a:r>
              <a:rPr lang="en-US" sz="4000" dirty="0">
                <a:effectLst/>
                <a:latin typeface="Arial MT"/>
                <a:ea typeface="Arial MT"/>
                <a:cs typeface="Arial MT"/>
              </a:rPr>
              <a:t>and</a:t>
            </a:r>
            <a:r>
              <a:rPr lang="en-US" sz="4000" spc="-20" dirty="0">
                <a:effectLst/>
                <a:latin typeface="Arial MT"/>
                <a:ea typeface="Arial MT"/>
                <a:cs typeface="Arial MT"/>
              </a:rPr>
              <a:t> </a:t>
            </a:r>
            <a:r>
              <a:rPr lang="en-US" sz="4000" dirty="0">
                <a:effectLst/>
                <a:latin typeface="Arial MT"/>
                <a:ea typeface="Arial MT"/>
                <a:cs typeface="Arial MT"/>
              </a:rPr>
              <a:t>to</a:t>
            </a:r>
            <a:r>
              <a:rPr lang="en-US" sz="4000" spc="-20" dirty="0">
                <a:effectLst/>
                <a:latin typeface="Arial MT"/>
                <a:ea typeface="Arial MT"/>
                <a:cs typeface="Arial MT"/>
              </a:rPr>
              <a:t> </a:t>
            </a:r>
            <a:r>
              <a:rPr lang="en-US" sz="4000" dirty="0">
                <a:effectLst/>
                <a:latin typeface="Arial MT"/>
                <a:ea typeface="Arial MT"/>
                <a:cs typeface="Arial MT"/>
              </a:rPr>
              <a:t>recover</a:t>
            </a:r>
            <a:r>
              <a:rPr lang="en-US" sz="4000" spc="-20" dirty="0">
                <a:effectLst/>
                <a:latin typeface="Arial MT"/>
                <a:ea typeface="Arial MT"/>
                <a:cs typeface="Arial MT"/>
              </a:rPr>
              <a:t> </a:t>
            </a:r>
            <a:r>
              <a:rPr lang="en-US" sz="4000" dirty="0">
                <a:effectLst/>
                <a:latin typeface="Arial MT"/>
                <a:ea typeface="Arial MT"/>
                <a:cs typeface="Arial MT"/>
              </a:rPr>
              <a:t>the</a:t>
            </a:r>
            <a:r>
              <a:rPr lang="en-US" sz="4000" spc="-20" dirty="0">
                <a:effectLst/>
                <a:latin typeface="Arial MT"/>
                <a:ea typeface="Arial MT"/>
                <a:cs typeface="Arial MT"/>
              </a:rPr>
              <a:t> </a:t>
            </a:r>
            <a:r>
              <a:rPr lang="en-US" sz="4000" dirty="0">
                <a:effectLst/>
                <a:latin typeface="Arial MT"/>
                <a:ea typeface="Arial MT"/>
                <a:cs typeface="Arial MT"/>
              </a:rPr>
              <a:t>data</a:t>
            </a:r>
            <a:r>
              <a:rPr lang="en-US" sz="4000" spc="-20" dirty="0">
                <a:effectLst/>
                <a:latin typeface="Arial MT"/>
                <a:ea typeface="Arial MT"/>
                <a:cs typeface="Arial MT"/>
              </a:rPr>
              <a:t> </a:t>
            </a:r>
            <a:r>
              <a:rPr lang="en-US" sz="4000" dirty="0">
                <a:effectLst/>
                <a:latin typeface="Arial MT"/>
                <a:ea typeface="Arial MT"/>
                <a:cs typeface="Arial MT"/>
              </a:rPr>
              <a:t>lost in the attack, especially the important encrypted file.</a:t>
            </a:r>
            <a:endParaRPr lang="en-IN" sz="4000" dirty="0">
              <a:effectLst/>
              <a:latin typeface="Arial MT"/>
              <a:ea typeface="Arial MT"/>
              <a:cs typeface="Arial MT"/>
            </a:endParaRPr>
          </a:p>
        </p:txBody>
      </p:sp>
    </p:spTree>
    <p:extLst>
      <p:ext uri="{BB962C8B-B14F-4D97-AF65-F5344CB8AC3E}">
        <p14:creationId xmlns:p14="http://schemas.microsoft.com/office/powerpoint/2010/main" val="989986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F1AF-BE34-4539-882C-09C1DC9612E4}"/>
              </a:ext>
            </a:extLst>
          </p:cNvPr>
          <p:cNvSpPr>
            <a:spLocks noGrp="1"/>
          </p:cNvSpPr>
          <p:nvPr>
            <p:ph type="title"/>
          </p:nvPr>
        </p:nvSpPr>
        <p:spPr>
          <a:xfrm>
            <a:off x="0" y="-192947"/>
            <a:ext cx="12192000" cy="1325563"/>
          </a:xfrm>
        </p:spPr>
        <p:txBody>
          <a:bodyPr>
            <a:normAutofit/>
          </a:bodyPr>
          <a:lstStyle/>
          <a:p>
            <a:pPr algn="ctr"/>
            <a:r>
              <a:rPr lang="en-IN" sz="5400" b="1" dirty="0">
                <a:solidFill>
                  <a:srgbClr val="002060"/>
                </a:solidFill>
                <a:latin typeface="Algerian" panose="04020705040A02060702" pitchFamily="82" charset="0"/>
              </a:rPr>
              <a:t>TECHNOLOGY/TOOLS TO BE USED</a:t>
            </a:r>
          </a:p>
        </p:txBody>
      </p:sp>
      <p:sp>
        <p:nvSpPr>
          <p:cNvPr id="3" name="Content Placeholder 2">
            <a:extLst>
              <a:ext uri="{FF2B5EF4-FFF2-40B4-BE49-F238E27FC236}">
                <a16:creationId xmlns:a16="http://schemas.microsoft.com/office/drawing/2014/main" id="{C3133650-9D88-4CAC-A4E6-CF1C7260C621}"/>
              </a:ext>
            </a:extLst>
          </p:cNvPr>
          <p:cNvSpPr>
            <a:spLocks noGrp="1"/>
          </p:cNvSpPr>
          <p:nvPr>
            <p:ph idx="1"/>
          </p:nvPr>
        </p:nvSpPr>
        <p:spPr>
          <a:xfrm>
            <a:off x="0" y="922789"/>
            <a:ext cx="12192000" cy="5935211"/>
          </a:xfrm>
        </p:spPr>
        <p:txBody>
          <a:bodyPr>
            <a:normAutofit fontScale="77500" lnSpcReduction="20000"/>
          </a:bodyPr>
          <a:lstStyle/>
          <a:p>
            <a:pPr marL="0" indent="0">
              <a:buNone/>
            </a:pPr>
            <a:r>
              <a:rPr lang="en-US" dirty="0"/>
              <a:t>To detect data theft and recover data using memory dumps, you'll need a combination of forensic tools and techniques. Here’s a list of the technologies and tools commonly used in this process:</a:t>
            </a:r>
          </a:p>
          <a:p>
            <a:pPr marL="0" indent="0">
              <a:buNone/>
            </a:pPr>
            <a:r>
              <a:rPr lang="en-US" b="1" i="1" u="sng" dirty="0">
                <a:latin typeface="Arial Narrow" panose="020B0606020202030204" pitchFamily="34" charset="0"/>
              </a:rPr>
              <a:t>1. Memory Acquisition Tools</a:t>
            </a:r>
          </a:p>
          <a:p>
            <a:r>
              <a:rPr lang="en-US" dirty="0"/>
              <a:t>Volatility: An open-source memory forensics framework used for analyzing RAM dumps.</a:t>
            </a:r>
          </a:p>
          <a:p>
            <a:r>
              <a:rPr lang="en-US" dirty="0"/>
              <a:t>FTK Imager: A forensic imaging tool that can capture memory and disk images.</a:t>
            </a:r>
          </a:p>
          <a:p>
            <a:r>
              <a:rPr lang="en-US" dirty="0" err="1"/>
              <a:t>DumpIt</a:t>
            </a:r>
            <a:r>
              <a:rPr lang="en-US" dirty="0"/>
              <a:t>: A simple tool for capturing the contents of the physical memory (RAM) of a live system.</a:t>
            </a:r>
          </a:p>
          <a:p>
            <a:pPr marL="0" indent="0">
              <a:buNone/>
            </a:pPr>
            <a:r>
              <a:rPr lang="en-US" b="1" i="1" u="sng" dirty="0">
                <a:latin typeface="Arial Narrow" panose="020B0606020202030204" pitchFamily="34" charset="0"/>
              </a:rPr>
              <a:t>2. Memory Analysis Tools</a:t>
            </a:r>
          </a:p>
          <a:p>
            <a:r>
              <a:rPr lang="en-US" dirty="0"/>
              <a:t>Volatility: Also used for analysis after memory acquisition, it can extract information such as processes, network connections, and loaded modules from memory dumps.</a:t>
            </a:r>
          </a:p>
          <a:p>
            <a:r>
              <a:rPr lang="en-US" dirty="0" err="1"/>
              <a:t>Rekall</a:t>
            </a:r>
            <a:r>
              <a:rPr lang="en-US" dirty="0"/>
              <a:t>: Another memory analysis framework similar to Volatility, used to parse memory images and analyze the data within.</a:t>
            </a:r>
          </a:p>
          <a:p>
            <a:pPr marL="0" indent="0">
              <a:buNone/>
            </a:pPr>
            <a:r>
              <a:rPr lang="en-US" b="1" i="1" u="sng" dirty="0">
                <a:latin typeface="Arial Narrow" panose="020B0606020202030204" pitchFamily="34" charset="0"/>
              </a:rPr>
              <a:t>3. Data Recovery Tools</a:t>
            </a:r>
          </a:p>
          <a:p>
            <a:r>
              <a:rPr lang="en-US" dirty="0" err="1"/>
              <a:t>TestDisk</a:t>
            </a:r>
            <a:r>
              <a:rPr lang="en-US" dirty="0"/>
              <a:t>/</a:t>
            </a:r>
            <a:r>
              <a:rPr lang="en-US" dirty="0" err="1"/>
              <a:t>PhotoRec</a:t>
            </a:r>
            <a:r>
              <a:rPr lang="en-US" dirty="0"/>
              <a:t>: Open-source software used for data recovery from damaged or formatted partitions, and can also recover files from memory dumps.</a:t>
            </a:r>
          </a:p>
          <a:p>
            <a:r>
              <a:rPr lang="en-US" dirty="0"/>
              <a:t>X-Ways Forensics: A comprehensive forensics tool that can analyze and recover data from memory dumps and disk images.</a:t>
            </a:r>
          </a:p>
          <a:p>
            <a:r>
              <a:rPr lang="en-US" dirty="0"/>
              <a:t>EnCase Forensic: A commercial tool that provides capabilities for deep forensic analysis and data recovery.</a:t>
            </a:r>
          </a:p>
          <a:p>
            <a:endParaRPr lang="en-IN" dirty="0"/>
          </a:p>
        </p:txBody>
      </p:sp>
    </p:spTree>
    <p:extLst>
      <p:ext uri="{BB962C8B-B14F-4D97-AF65-F5344CB8AC3E}">
        <p14:creationId xmlns:p14="http://schemas.microsoft.com/office/powerpoint/2010/main" val="2215745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1C5DDE-2F4E-88D0-83A4-1BA6F3B1929E}"/>
              </a:ext>
            </a:extLst>
          </p:cNvPr>
          <p:cNvSpPr>
            <a:spLocks noGrp="1"/>
          </p:cNvSpPr>
          <p:nvPr>
            <p:ph idx="1"/>
          </p:nvPr>
        </p:nvSpPr>
        <p:spPr>
          <a:xfrm>
            <a:off x="0" y="0"/>
            <a:ext cx="12192000" cy="6858000"/>
          </a:xfrm>
        </p:spPr>
        <p:txBody>
          <a:bodyPr>
            <a:normAutofit fontScale="92500" lnSpcReduction="10000"/>
          </a:bodyPr>
          <a:lstStyle/>
          <a:p>
            <a:pPr marL="0" indent="0">
              <a:buNone/>
            </a:pPr>
            <a:r>
              <a:rPr lang="en-US" sz="3200" b="1" i="1" u="sng" dirty="0">
                <a:latin typeface="Arial Narrow" panose="020B0606020202030204" pitchFamily="34" charset="0"/>
              </a:rPr>
              <a:t>4. Network and Process Monitoring Tools</a:t>
            </a:r>
          </a:p>
          <a:p>
            <a:r>
              <a:rPr lang="en-US" sz="3200" dirty="0"/>
              <a:t>Wireshark: A network protocol analyzer used to capture and interactively browse the traffic running on a computer network.</a:t>
            </a:r>
          </a:p>
          <a:p>
            <a:r>
              <a:rPr lang="en-US" sz="3200" dirty="0"/>
              <a:t>Sysmon: A Windows system service and device driver that logs system activity, useful for tracking potential data theft attempts.</a:t>
            </a:r>
          </a:p>
          <a:p>
            <a:pPr marL="0" indent="0">
              <a:buNone/>
            </a:pPr>
            <a:r>
              <a:rPr lang="en-US" sz="3200" b="1" i="1" u="sng" dirty="0">
                <a:latin typeface="Arial Narrow" panose="020B0606020202030204" pitchFamily="34" charset="0"/>
              </a:rPr>
              <a:t>5. Hex Editors</a:t>
            </a:r>
          </a:p>
          <a:p>
            <a:r>
              <a:rPr lang="en-US" sz="3200" dirty="0" err="1"/>
              <a:t>HxD</a:t>
            </a:r>
            <a:r>
              <a:rPr lang="en-US" sz="3200" dirty="0"/>
              <a:t>: A hex editor that allows you to inspect and edit binary files, including memory dumps, at a low level.</a:t>
            </a:r>
          </a:p>
          <a:p>
            <a:r>
              <a:rPr lang="en-US" sz="3200" dirty="0"/>
              <a:t>010 Editor: A powerful hex editor with templates for parsing binary files, useful for in-depth memory dump analysis.</a:t>
            </a:r>
          </a:p>
          <a:p>
            <a:pPr marL="0" indent="0">
              <a:buNone/>
            </a:pPr>
            <a:r>
              <a:rPr lang="en-US" sz="3200" b="1" i="1" u="sng" dirty="0">
                <a:latin typeface="Arial Narrow" panose="020B0606020202030204" pitchFamily="34" charset="0"/>
              </a:rPr>
              <a:t>6. Incident Response Platforms</a:t>
            </a:r>
          </a:p>
          <a:p>
            <a:r>
              <a:rPr lang="en-US" sz="3200" dirty="0"/>
              <a:t>MISP (Malware Information Sharing Platform): Used for sharing and correlating indicators of compromise (</a:t>
            </a:r>
            <a:r>
              <a:rPr lang="en-US" sz="3200" dirty="0" err="1"/>
              <a:t>IoCs</a:t>
            </a:r>
            <a:r>
              <a:rPr lang="en-US" sz="3200" dirty="0"/>
              <a:t>).</a:t>
            </a:r>
          </a:p>
          <a:p>
            <a:r>
              <a:rPr lang="en-US" sz="3200" dirty="0"/>
              <a:t>Cuckoo Sandbox: An automated malware analysis system that can help in understanding malicious activities that may lead to data theft.</a:t>
            </a:r>
            <a:endParaRPr lang="en-IN" sz="3200" dirty="0"/>
          </a:p>
        </p:txBody>
      </p:sp>
    </p:spTree>
    <p:extLst>
      <p:ext uri="{BB962C8B-B14F-4D97-AF65-F5344CB8AC3E}">
        <p14:creationId xmlns:p14="http://schemas.microsoft.com/office/powerpoint/2010/main" val="2832543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FC189-0292-794A-BA09-CA13178E9ACB}"/>
              </a:ext>
            </a:extLst>
          </p:cNvPr>
          <p:cNvSpPr>
            <a:spLocks noGrp="1"/>
          </p:cNvSpPr>
          <p:nvPr>
            <p:ph idx="1"/>
          </p:nvPr>
        </p:nvSpPr>
        <p:spPr>
          <a:xfrm>
            <a:off x="0" y="0"/>
            <a:ext cx="12192000" cy="6858000"/>
          </a:xfrm>
        </p:spPr>
        <p:txBody>
          <a:bodyPr>
            <a:normAutofit lnSpcReduction="10000"/>
          </a:bodyPr>
          <a:lstStyle/>
          <a:p>
            <a:pPr marL="0" indent="0">
              <a:buNone/>
            </a:pPr>
            <a:r>
              <a:rPr lang="en-US" sz="3200" b="1" i="1" u="sng" dirty="0">
                <a:latin typeface="Arial Narrow" panose="020B0606020202030204" pitchFamily="34" charset="0"/>
              </a:rPr>
              <a:t>7. Log Analysis Tools</a:t>
            </a:r>
          </a:p>
          <a:p>
            <a:r>
              <a:rPr lang="en-US" sz="3200" dirty="0"/>
              <a:t>ELK Stack (Elasticsearch, Logstash, Kibana): A powerful suite for real-time analysis and visualization of log data, which can help in detecting anomalies related to data theft.</a:t>
            </a:r>
          </a:p>
          <a:p>
            <a:r>
              <a:rPr lang="en-US" sz="3200" dirty="0"/>
              <a:t>Splunk: A platform for searching, monitoring, and analyzing machine-generated big data via a web-style interface, useful for identifying suspicious activities.</a:t>
            </a:r>
          </a:p>
          <a:p>
            <a:pPr marL="0" indent="0">
              <a:buNone/>
            </a:pPr>
            <a:r>
              <a:rPr lang="en-US" sz="3200" b="1" i="1" u="sng" dirty="0">
                <a:latin typeface="Arial Narrow" panose="020B0606020202030204" pitchFamily="34" charset="0"/>
              </a:rPr>
              <a:t>8. Forensic Workstations</a:t>
            </a:r>
          </a:p>
          <a:p>
            <a:r>
              <a:rPr lang="en-US" sz="3200" dirty="0"/>
              <a:t>Kali Linux: A Linux distribution designed for digital forensics and penetration testing, containing numerous forensic tools.</a:t>
            </a:r>
          </a:p>
          <a:p>
            <a:pPr marL="0" indent="0">
              <a:buNone/>
            </a:pPr>
            <a:r>
              <a:rPr lang="en-US" sz="3200" b="1" i="1" u="sng" dirty="0">
                <a:latin typeface="Arial Narrow" panose="020B0606020202030204" pitchFamily="34" charset="0"/>
              </a:rPr>
              <a:t>9. Reverse Engineering Tools (if malware is involved)</a:t>
            </a:r>
          </a:p>
          <a:p>
            <a:r>
              <a:rPr lang="en-US" sz="3200" dirty="0"/>
              <a:t>IDA Pro: A disassembler used for software analysis, which can be helpful if the data theft involved custom or malicious software.</a:t>
            </a:r>
          </a:p>
          <a:p>
            <a:r>
              <a:rPr lang="en-US" sz="3200" dirty="0" err="1"/>
              <a:t>Ghidra</a:t>
            </a:r>
            <a:r>
              <a:rPr lang="en-US" sz="3200" dirty="0"/>
              <a:t>: A free and open-source reverse engineering tool developed by the NSA, used to analyze binary files.</a:t>
            </a:r>
            <a:endParaRPr lang="en-IN" sz="3200" dirty="0"/>
          </a:p>
        </p:txBody>
      </p:sp>
    </p:spTree>
    <p:extLst>
      <p:ext uri="{BB962C8B-B14F-4D97-AF65-F5344CB8AC3E}">
        <p14:creationId xmlns:p14="http://schemas.microsoft.com/office/powerpoint/2010/main" val="278959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3410F-B9F5-47F2-A0C9-3ECBB887D9B9}"/>
              </a:ext>
            </a:extLst>
          </p:cNvPr>
          <p:cNvSpPr>
            <a:spLocks noGrp="1"/>
          </p:cNvSpPr>
          <p:nvPr>
            <p:ph type="title"/>
          </p:nvPr>
        </p:nvSpPr>
        <p:spPr>
          <a:xfrm>
            <a:off x="0" y="-300527"/>
            <a:ext cx="12192000" cy="1325563"/>
          </a:xfrm>
        </p:spPr>
        <p:txBody>
          <a:bodyPr>
            <a:normAutofit/>
          </a:bodyPr>
          <a:lstStyle/>
          <a:p>
            <a:pPr algn="ctr"/>
            <a:r>
              <a:rPr lang="en-IN" sz="5400" b="1" u="sng" dirty="0">
                <a:solidFill>
                  <a:srgbClr val="002060"/>
                </a:solidFill>
                <a:latin typeface="Algerian" panose="04020705040A02060702" pitchFamily="82" charset="0"/>
              </a:rPr>
              <a:t>ABOUT THE ATTACK</a:t>
            </a:r>
          </a:p>
        </p:txBody>
      </p:sp>
      <p:sp>
        <p:nvSpPr>
          <p:cNvPr id="3" name="Content Placeholder 2">
            <a:extLst>
              <a:ext uri="{FF2B5EF4-FFF2-40B4-BE49-F238E27FC236}">
                <a16:creationId xmlns:a16="http://schemas.microsoft.com/office/drawing/2014/main" id="{F2468FB3-9719-448B-9ACC-929397752B9F}"/>
              </a:ext>
            </a:extLst>
          </p:cNvPr>
          <p:cNvSpPr>
            <a:spLocks noGrp="1"/>
          </p:cNvSpPr>
          <p:nvPr>
            <p:ph idx="1"/>
          </p:nvPr>
        </p:nvSpPr>
        <p:spPr>
          <a:xfrm>
            <a:off x="1" y="813732"/>
            <a:ext cx="12192000" cy="6044268"/>
          </a:xfrm>
        </p:spPr>
        <p:txBody>
          <a:bodyPr>
            <a:normAutofit/>
          </a:bodyPr>
          <a:lstStyle/>
          <a:p>
            <a:pPr marL="0" indent="0">
              <a:buNone/>
            </a:pPr>
            <a:r>
              <a:rPr lang="en-US" sz="3600" b="1" dirty="0"/>
              <a:t>Common Attack Methods:</a:t>
            </a:r>
            <a:endParaRPr lang="en-US" sz="3600" dirty="0"/>
          </a:p>
          <a:p>
            <a:pPr>
              <a:buFont typeface="Wingdings" panose="05000000000000000000" pitchFamily="2" charset="2"/>
              <a:buChar char="q"/>
            </a:pPr>
            <a:r>
              <a:rPr lang="en-US" sz="3100" b="1" dirty="0"/>
              <a:t>Phishing:</a:t>
            </a:r>
            <a:r>
              <a:rPr lang="en-US" sz="3100" dirty="0"/>
              <a:t> Tricking users into giving up credentials or downloading malware.</a:t>
            </a:r>
          </a:p>
          <a:p>
            <a:pPr>
              <a:buFont typeface="Wingdings" panose="05000000000000000000" pitchFamily="2" charset="2"/>
              <a:buChar char="q"/>
            </a:pPr>
            <a:r>
              <a:rPr lang="en-US" sz="3100" b="1" dirty="0"/>
              <a:t>Malware:</a:t>
            </a:r>
            <a:r>
              <a:rPr lang="en-US" sz="3100" dirty="0"/>
              <a:t> Using malicious software like keyloggers or spyware to steal data.</a:t>
            </a:r>
          </a:p>
          <a:p>
            <a:pPr>
              <a:buFont typeface="Wingdings" panose="05000000000000000000" pitchFamily="2" charset="2"/>
              <a:buChar char="q"/>
            </a:pPr>
            <a:r>
              <a:rPr lang="en-US" sz="3100" b="1" dirty="0"/>
              <a:t>Insider Threats:</a:t>
            </a:r>
            <a:r>
              <a:rPr lang="en-US" sz="3100" dirty="0"/>
              <a:t> Employees or contractors leaking information, intentionally or accidentally.</a:t>
            </a:r>
          </a:p>
          <a:p>
            <a:pPr>
              <a:buFont typeface="Wingdings" panose="05000000000000000000" pitchFamily="2" charset="2"/>
              <a:buChar char="q"/>
            </a:pPr>
            <a:r>
              <a:rPr lang="en-US" sz="3100" b="1" dirty="0"/>
              <a:t>APTs (Advanced Persistent Threats):</a:t>
            </a:r>
            <a:r>
              <a:rPr lang="en-US" sz="3100" dirty="0"/>
              <a:t> Long-term, targeted attacks aimed at stealing data over time.</a:t>
            </a:r>
          </a:p>
          <a:p>
            <a:pPr>
              <a:buFont typeface="Wingdings" panose="05000000000000000000" pitchFamily="2" charset="2"/>
              <a:buChar char="q"/>
            </a:pPr>
            <a:r>
              <a:rPr lang="en-US" sz="3100" b="1" dirty="0"/>
              <a:t>Vulnerability Exploitation:</a:t>
            </a:r>
            <a:r>
              <a:rPr lang="en-US" sz="3100" dirty="0"/>
              <a:t> Taking advantage of unpatched software to gain access.</a:t>
            </a:r>
          </a:p>
          <a:p>
            <a:pPr>
              <a:buFont typeface="Wingdings" panose="05000000000000000000" pitchFamily="2" charset="2"/>
              <a:buChar char="q"/>
            </a:pPr>
            <a:r>
              <a:rPr lang="en-US" sz="3100" b="1" dirty="0"/>
              <a:t>Man-in-the-Middle:</a:t>
            </a:r>
            <a:r>
              <a:rPr lang="en-US" sz="3100" dirty="0"/>
              <a:t> Intercepting communications to steal data in transit.</a:t>
            </a:r>
          </a:p>
          <a:p>
            <a:pPr>
              <a:buFont typeface="Wingdings" panose="05000000000000000000" pitchFamily="2" charset="2"/>
              <a:buChar char="q"/>
            </a:pPr>
            <a:endParaRPr lang="en-IN" sz="3000" dirty="0"/>
          </a:p>
        </p:txBody>
      </p:sp>
    </p:spTree>
    <p:extLst>
      <p:ext uri="{BB962C8B-B14F-4D97-AF65-F5344CB8AC3E}">
        <p14:creationId xmlns:p14="http://schemas.microsoft.com/office/powerpoint/2010/main" val="2321577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3410F-B9F5-47F2-A0C9-3ECBB887D9B9}"/>
              </a:ext>
            </a:extLst>
          </p:cNvPr>
          <p:cNvSpPr>
            <a:spLocks noGrp="1"/>
          </p:cNvSpPr>
          <p:nvPr>
            <p:ph type="title"/>
          </p:nvPr>
        </p:nvSpPr>
        <p:spPr>
          <a:xfrm>
            <a:off x="838200" y="-283749"/>
            <a:ext cx="10515600" cy="1325563"/>
          </a:xfrm>
        </p:spPr>
        <p:txBody>
          <a:bodyPr>
            <a:normAutofit/>
          </a:bodyPr>
          <a:lstStyle/>
          <a:p>
            <a:pPr algn="ctr"/>
            <a:r>
              <a:rPr lang="en-IN" sz="6000" b="1" u="sng" dirty="0">
                <a:solidFill>
                  <a:srgbClr val="002060"/>
                </a:solidFill>
                <a:latin typeface="Algerian" panose="04020705040A02060702" pitchFamily="82" charset="0"/>
              </a:rPr>
              <a:t>ABOUT THE TOPIC</a:t>
            </a:r>
          </a:p>
        </p:txBody>
      </p:sp>
      <p:sp>
        <p:nvSpPr>
          <p:cNvPr id="3" name="Content Placeholder 2">
            <a:extLst>
              <a:ext uri="{FF2B5EF4-FFF2-40B4-BE49-F238E27FC236}">
                <a16:creationId xmlns:a16="http://schemas.microsoft.com/office/drawing/2014/main" id="{F2468FB3-9719-448B-9ACC-929397752B9F}"/>
              </a:ext>
            </a:extLst>
          </p:cNvPr>
          <p:cNvSpPr>
            <a:spLocks noGrp="1"/>
          </p:cNvSpPr>
          <p:nvPr>
            <p:ph idx="1"/>
          </p:nvPr>
        </p:nvSpPr>
        <p:spPr>
          <a:xfrm>
            <a:off x="0" y="763398"/>
            <a:ext cx="12192000" cy="6094602"/>
          </a:xfrm>
        </p:spPr>
        <p:txBody>
          <a:bodyPr>
            <a:normAutofit fontScale="92500"/>
          </a:bodyPr>
          <a:lstStyle/>
          <a:p>
            <a:pPr marL="0" indent="0">
              <a:buNone/>
            </a:pPr>
            <a:r>
              <a:rPr lang="en-US" sz="3600" b="1" dirty="0"/>
              <a:t>Memory Dumps:</a:t>
            </a:r>
            <a:endParaRPr lang="en-US" sz="3600" dirty="0"/>
          </a:p>
          <a:p>
            <a:pPr>
              <a:buFont typeface="Arial" panose="020B0604020202020204" pitchFamily="34" charset="0"/>
              <a:buChar char="•"/>
            </a:pPr>
            <a:r>
              <a:rPr lang="en-US" dirty="0"/>
              <a:t>A snapshot of a system's RAM, capturing all active processes, network connections, and data fragments at a specific moment.</a:t>
            </a:r>
          </a:p>
          <a:p>
            <a:pPr marL="0" indent="0">
              <a:buNone/>
            </a:pPr>
            <a:r>
              <a:rPr lang="en-US" sz="3600" b="1" dirty="0"/>
              <a:t>Why Use Memory Dumps?</a:t>
            </a:r>
            <a:endParaRPr lang="en-US" sz="3600" dirty="0"/>
          </a:p>
          <a:p>
            <a:pPr>
              <a:buFont typeface="Arial" panose="020B0604020202020204" pitchFamily="34" charset="0"/>
              <a:buChar char="•"/>
            </a:pPr>
            <a:r>
              <a:rPr lang="en-US" b="1" dirty="0"/>
              <a:t>Volatile Evidence:</a:t>
            </a:r>
            <a:r>
              <a:rPr lang="en-US" dirty="0"/>
              <a:t> Captures ephemeral data crucial for understanding the attack.</a:t>
            </a:r>
          </a:p>
          <a:p>
            <a:pPr>
              <a:buFont typeface="Arial" panose="020B0604020202020204" pitchFamily="34" charset="0"/>
              <a:buChar char="•"/>
            </a:pPr>
            <a:r>
              <a:rPr lang="en-US" b="1" dirty="0"/>
              <a:t>Hidden Threats:</a:t>
            </a:r>
            <a:r>
              <a:rPr lang="en-US" dirty="0"/>
              <a:t> Reveals malicious activities hidden in memory.</a:t>
            </a:r>
          </a:p>
          <a:p>
            <a:pPr>
              <a:buFont typeface="Arial" panose="020B0604020202020204" pitchFamily="34" charset="0"/>
              <a:buChar char="•"/>
            </a:pPr>
            <a:r>
              <a:rPr lang="en-US" b="1" dirty="0"/>
              <a:t>Data Recovery:</a:t>
            </a:r>
            <a:r>
              <a:rPr lang="en-US" dirty="0"/>
              <a:t> Helps recover stolen data that may still be in RAM.</a:t>
            </a:r>
          </a:p>
          <a:p>
            <a:pPr marL="0" indent="0">
              <a:buNone/>
            </a:pPr>
            <a:r>
              <a:rPr lang="en-US" sz="3600" b="1" dirty="0"/>
              <a:t>Steps Involved:</a:t>
            </a:r>
            <a:endParaRPr lang="en-US" sz="3600" dirty="0"/>
          </a:p>
          <a:p>
            <a:r>
              <a:rPr lang="en-US" b="1" dirty="0"/>
              <a:t>Memory Acquisition:</a:t>
            </a:r>
            <a:r>
              <a:rPr lang="en-US" dirty="0"/>
              <a:t> Capture the memory dump using tools like FTK Imager or </a:t>
            </a:r>
            <a:r>
              <a:rPr lang="en-US" dirty="0" err="1"/>
              <a:t>DumpIt</a:t>
            </a:r>
            <a:r>
              <a:rPr lang="en-US" dirty="0"/>
              <a:t>.</a:t>
            </a:r>
          </a:p>
          <a:p>
            <a:r>
              <a:rPr lang="en-US" b="1" dirty="0"/>
              <a:t>Preliminary Analysis:</a:t>
            </a:r>
            <a:r>
              <a:rPr lang="en-US" dirty="0"/>
              <a:t> Use forensic tools like Volatility to detect signs of data theft.</a:t>
            </a:r>
          </a:p>
          <a:p>
            <a:r>
              <a:rPr lang="en-US" b="1" dirty="0"/>
              <a:t>Data Recovery:</a:t>
            </a:r>
            <a:r>
              <a:rPr lang="en-US" dirty="0"/>
              <a:t> Extract and analyze data fragments from the memory dump to understand the breach and recover stolen information.</a:t>
            </a:r>
          </a:p>
        </p:txBody>
      </p:sp>
    </p:spTree>
    <p:extLst>
      <p:ext uri="{BB962C8B-B14F-4D97-AF65-F5344CB8AC3E}">
        <p14:creationId xmlns:p14="http://schemas.microsoft.com/office/powerpoint/2010/main" val="498695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3410F-B9F5-47F2-A0C9-3ECBB887D9B9}"/>
              </a:ext>
            </a:extLst>
          </p:cNvPr>
          <p:cNvSpPr>
            <a:spLocks noGrp="1"/>
          </p:cNvSpPr>
          <p:nvPr>
            <p:ph type="title"/>
          </p:nvPr>
        </p:nvSpPr>
        <p:spPr>
          <a:xfrm>
            <a:off x="0" y="-216637"/>
            <a:ext cx="12192000" cy="1325563"/>
          </a:xfrm>
        </p:spPr>
        <p:txBody>
          <a:bodyPr>
            <a:normAutofit/>
          </a:bodyPr>
          <a:lstStyle/>
          <a:p>
            <a:pPr algn="ctr"/>
            <a:r>
              <a:rPr lang="en-IN" sz="5400" b="1" u="sng" dirty="0">
                <a:solidFill>
                  <a:srgbClr val="002060"/>
                </a:solidFill>
                <a:latin typeface="Algerian" panose="04020705040A02060702" pitchFamily="82" charset="0"/>
              </a:rPr>
              <a:t>ABOUT THE PROBLEM STATEMENT</a:t>
            </a:r>
          </a:p>
        </p:txBody>
      </p:sp>
      <p:sp>
        <p:nvSpPr>
          <p:cNvPr id="3" name="Content Placeholder 2">
            <a:extLst>
              <a:ext uri="{FF2B5EF4-FFF2-40B4-BE49-F238E27FC236}">
                <a16:creationId xmlns:a16="http://schemas.microsoft.com/office/drawing/2014/main" id="{F2468FB3-9719-448B-9ACC-929397752B9F}"/>
              </a:ext>
            </a:extLst>
          </p:cNvPr>
          <p:cNvSpPr>
            <a:spLocks noGrp="1"/>
          </p:cNvSpPr>
          <p:nvPr>
            <p:ph idx="1"/>
          </p:nvPr>
        </p:nvSpPr>
        <p:spPr>
          <a:xfrm>
            <a:off x="67112" y="956344"/>
            <a:ext cx="12124888" cy="5901655"/>
          </a:xfrm>
        </p:spPr>
        <p:txBody>
          <a:bodyPr>
            <a:normAutofit/>
          </a:bodyPr>
          <a:lstStyle/>
          <a:p>
            <a:r>
              <a:rPr lang="en-US" sz="4400" b="1" dirty="0"/>
              <a:t>The Problem:</a:t>
            </a:r>
            <a:r>
              <a:rPr lang="en-US" sz="4400" dirty="0"/>
              <a:t> </a:t>
            </a:r>
            <a:r>
              <a:rPr lang="en-US" sz="3600" dirty="0"/>
              <a:t>Data theft involves the unauthorized stealing of sensitive information, often using advanced techniques that evade traditional security measures.</a:t>
            </a:r>
          </a:p>
          <a:p>
            <a:r>
              <a:rPr lang="en-US" sz="4400" b="1" dirty="0"/>
              <a:t>Objective:</a:t>
            </a:r>
            <a:r>
              <a:rPr lang="en-US" sz="4400" dirty="0"/>
              <a:t> </a:t>
            </a:r>
            <a:r>
              <a:rPr lang="en-US" sz="3600" dirty="0"/>
              <a:t>To detect and recover stolen data by analyzing memory dumps, which capture critical information about the system's state at the time of the attack.</a:t>
            </a:r>
          </a:p>
          <a:p>
            <a:pPr marL="0" indent="0">
              <a:buNone/>
            </a:pPr>
            <a:endParaRPr lang="en-IN" sz="3600" dirty="0"/>
          </a:p>
        </p:txBody>
      </p:sp>
    </p:spTree>
    <p:extLst>
      <p:ext uri="{BB962C8B-B14F-4D97-AF65-F5344CB8AC3E}">
        <p14:creationId xmlns:p14="http://schemas.microsoft.com/office/powerpoint/2010/main" val="2194292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1176</Words>
  <Application>Microsoft Office PowerPoint</Application>
  <PresentationFormat>Widescreen</PresentationFormat>
  <Paragraphs>93</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Algerian</vt:lpstr>
      <vt:lpstr>Arial</vt:lpstr>
      <vt:lpstr>Arial MT</vt:lpstr>
      <vt:lpstr>Arial Narrow</vt:lpstr>
      <vt:lpstr>Calibri</vt:lpstr>
      <vt:lpstr>Calibri Light</vt:lpstr>
      <vt:lpstr>Courier New</vt:lpstr>
      <vt:lpstr>Wingdings</vt:lpstr>
      <vt:lpstr>Office Theme</vt:lpstr>
      <vt:lpstr> CYBER GYAN VIRTUAL INTERNSHIP PROGRAM Centre for Development of Advanced Computing (CDAC), Noida </vt:lpstr>
      <vt:lpstr>PowerPoint Presentation</vt:lpstr>
      <vt:lpstr>PROBLEM STATEMENT</vt:lpstr>
      <vt:lpstr>TECHNOLOGY/TOOLS TO BE USED</vt:lpstr>
      <vt:lpstr>PowerPoint Presentation</vt:lpstr>
      <vt:lpstr>PowerPoint Presentation</vt:lpstr>
      <vt:lpstr>ABOUT THE ATTACK</vt:lpstr>
      <vt:lpstr>ABOUT THE TOPIC</vt:lpstr>
      <vt:lpstr>ABOUT THE PROBLEM STATEMENT</vt:lpstr>
      <vt:lpstr>WHAT ARE THE REASONS BEHIND THE PROBLEM(ISSUES)</vt:lpstr>
      <vt:lpstr>SUGGEST SOME POSSIBLE SOLUTIONS</vt:lpstr>
      <vt:lpstr>SUGGEST SOME POSSIBLE COUNTERMEASURES</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GYAN VIRTUAL INTERNSHIP PROGRAM CDAC, Noida</dc:title>
  <dc:creator>Kajal Kashyap</dc:creator>
  <cp:lastModifiedBy>vijay1234dlw@gmail.com</cp:lastModifiedBy>
  <cp:revision>12</cp:revision>
  <dcterms:created xsi:type="dcterms:W3CDTF">2024-06-18T09:23:29Z</dcterms:created>
  <dcterms:modified xsi:type="dcterms:W3CDTF">2024-08-23T20:56:32Z</dcterms:modified>
</cp:coreProperties>
</file>