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56" r:id="rId3"/>
    <p:sldId id="257" r:id="rId4"/>
    <p:sldId id="258" r:id="rId5"/>
    <p:sldId id="273" r:id="rId6"/>
    <p:sldId id="274" r:id="rId7"/>
    <p:sldId id="275" r:id="rId8"/>
    <p:sldId id="276" r:id="rId9"/>
    <p:sldId id="277" r:id="rId10"/>
    <p:sldId id="259" r:id="rId11"/>
    <p:sldId id="260" r:id="rId12"/>
    <p:sldId id="261" r:id="rId13"/>
    <p:sldId id="262" r:id="rId14"/>
    <p:sldId id="263" r:id="rId15"/>
    <p:sldId id="264" r:id="rId16"/>
    <p:sldId id="265" r:id="rId17"/>
    <p:sldId id="266" r:id="rId18"/>
    <p:sldId id="267" r:id="rId19"/>
    <p:sldId id="268" r:id="rId20"/>
    <p:sldId id="272" r:id="rId21"/>
    <p:sldId id="269" r:id="rId22"/>
    <p:sldId id="270"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3" d="100"/>
          <a:sy n="53" d="100"/>
        </p:scale>
        <p:origin x="-132" y="-402"/>
      </p:cViewPr>
      <p:guideLst>
        <p:guide orient="horz" pos="2160"/>
        <p:guide pos="2880"/>
      </p:guideLst>
    </p:cSldViewPr>
  </p:slideViewPr>
  <p:notesTextViewPr>
    <p:cViewPr>
      <p:scale>
        <a:sx n="75" d="100"/>
        <a:sy n="75"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61EBAE-8D3E-459D-8614-A0897E9DF475}" type="datetimeFigureOut">
              <a:rPr lang="en-IN" smtClean="0"/>
              <a:pPr/>
              <a:t>06-01-2022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06D46-D692-435A-AB0F-C87DEC3FD2E0}" type="slidenum">
              <a:rPr lang="en-IN" smtClean="0"/>
              <a:pPr/>
              <a:t>‹#›</a:t>
            </a:fld>
            <a:endParaRPr lang="en-IN"/>
          </a:p>
        </p:txBody>
      </p:sp>
    </p:spTree>
    <p:extLst>
      <p:ext uri="{BB962C8B-B14F-4D97-AF65-F5344CB8AC3E}">
        <p14:creationId xmlns:p14="http://schemas.microsoft.com/office/powerpoint/2010/main" xmlns="" val="1302877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3A06D46-D692-435A-AB0F-C87DEC3FD2E0}" type="slidenum">
              <a:rPr lang="en-IN" smtClean="0"/>
              <a:pPr/>
              <a:t>11</a:t>
            </a:fld>
            <a:endParaRPr lang="en-IN"/>
          </a:p>
        </p:txBody>
      </p:sp>
    </p:spTree>
    <p:extLst>
      <p:ext uri="{BB962C8B-B14F-4D97-AF65-F5344CB8AC3E}">
        <p14:creationId xmlns:p14="http://schemas.microsoft.com/office/powerpoint/2010/main" xmlns="" val="1207726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AA94D5-18AC-4580-8672-D71737CB8E12}" type="datetimeFigureOut">
              <a:rPr lang="en-US" smtClean="0"/>
              <a:pPr/>
              <a:t>01/06/22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C0135-C847-4D34-BA23-F57D11B37D9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AA94D5-18AC-4580-8672-D71737CB8E12}" type="datetimeFigureOut">
              <a:rPr lang="en-US" smtClean="0"/>
              <a:pPr/>
              <a:t>01/06/22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C0135-C847-4D34-BA23-F57D11B37D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AA94D5-18AC-4580-8672-D71737CB8E12}" type="datetimeFigureOut">
              <a:rPr lang="en-US" smtClean="0"/>
              <a:pPr/>
              <a:t>01/06/22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C0135-C847-4D34-BA23-F57D11B37D9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81AA94D5-18AC-4580-8672-D71737CB8E12}" type="datetimeFigureOut">
              <a:rPr lang="en-US" smtClean="0"/>
              <a:pPr/>
              <a:t>01/06/22</a:t>
            </a:fld>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1AFC0135-C847-4D34-BA23-F57D11B37D9C}" type="slidenum">
              <a:rPr lang="en-US" smtClean="0"/>
              <a:pPr/>
              <a:t>‹#›</a:t>
            </a:fld>
            <a:endParaRPr lang="en-US"/>
          </a:p>
        </p:txBody>
      </p:sp>
    </p:spTree>
    <p:extLst>
      <p:ext uri="{BB962C8B-B14F-4D97-AF65-F5344CB8AC3E}">
        <p14:creationId xmlns:p14="http://schemas.microsoft.com/office/powerpoint/2010/main" xmlns="" val="914471975"/>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AA94D5-18AC-4580-8672-D71737CB8E12}" type="datetimeFigureOut">
              <a:rPr lang="en-US" smtClean="0"/>
              <a:pPr/>
              <a:t>01/06/22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FC0135-C847-4D34-BA23-F57D11B37D9C}" type="slidenum">
              <a:rPr lang="en-US" smtClean="0"/>
              <a:pPr/>
              <a:t>‹#›</a:t>
            </a:fld>
            <a:endParaRPr lang="en-US"/>
          </a:p>
        </p:txBody>
      </p:sp>
    </p:spTree>
    <p:extLst>
      <p:ext uri="{BB962C8B-B14F-4D97-AF65-F5344CB8AC3E}">
        <p14:creationId xmlns:p14="http://schemas.microsoft.com/office/powerpoint/2010/main" xmlns="" val="2545745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81AA94D5-18AC-4580-8672-D71737CB8E12}" type="datetimeFigureOut">
              <a:rPr lang="en-US" smtClean="0"/>
              <a:pPr/>
              <a:t>01/06/22</a:t>
            </a:fld>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6453378" y="5211060"/>
            <a:ext cx="1584198" cy="228600"/>
          </a:xfrm>
        </p:spPr>
        <p:txBody>
          <a:bodyPr/>
          <a:lstStyle/>
          <a:p>
            <a:fld id="{1AFC0135-C847-4D34-BA23-F57D11B37D9C}" type="slidenum">
              <a:rPr lang="en-US" smtClean="0"/>
              <a:pPr/>
              <a:t>‹#›</a:t>
            </a:fld>
            <a:endParaRPr lang="en-US"/>
          </a:p>
        </p:txBody>
      </p:sp>
    </p:spTree>
    <p:extLst>
      <p:ext uri="{BB962C8B-B14F-4D97-AF65-F5344CB8AC3E}">
        <p14:creationId xmlns:p14="http://schemas.microsoft.com/office/powerpoint/2010/main" xmlns="" val="4827387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AA94D5-18AC-4580-8672-D71737CB8E12}" type="datetimeFigureOut">
              <a:rPr lang="en-US" smtClean="0"/>
              <a:pPr/>
              <a:t>01/06/22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C0135-C847-4D34-BA23-F57D11B37D9C}" type="slidenum">
              <a:rPr lang="en-US" smtClean="0"/>
              <a:pPr/>
              <a:t>‹#›</a:t>
            </a:fld>
            <a:endParaRPr lang="en-US"/>
          </a:p>
        </p:txBody>
      </p:sp>
    </p:spTree>
    <p:extLst>
      <p:ext uri="{BB962C8B-B14F-4D97-AF65-F5344CB8AC3E}">
        <p14:creationId xmlns:p14="http://schemas.microsoft.com/office/powerpoint/2010/main" xmlns="" val="800670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AA94D5-18AC-4580-8672-D71737CB8E12}" type="datetimeFigureOut">
              <a:rPr lang="en-US" smtClean="0"/>
              <a:pPr/>
              <a:t>01/06/22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FC0135-C847-4D34-BA23-F57D11B37D9C}" type="slidenum">
              <a:rPr lang="en-US" smtClean="0"/>
              <a:pPr/>
              <a:t>‹#›</a:t>
            </a:fld>
            <a:endParaRPr lang="en-US"/>
          </a:p>
        </p:txBody>
      </p:sp>
    </p:spTree>
    <p:extLst>
      <p:ext uri="{BB962C8B-B14F-4D97-AF65-F5344CB8AC3E}">
        <p14:creationId xmlns:p14="http://schemas.microsoft.com/office/powerpoint/2010/main" xmlns="" val="3130333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AA94D5-18AC-4580-8672-D71737CB8E12}" type="datetimeFigureOut">
              <a:rPr lang="en-US" smtClean="0"/>
              <a:pPr/>
              <a:t>01/06/22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FC0135-C847-4D34-BA23-F57D11B37D9C}" type="slidenum">
              <a:rPr lang="en-US" smtClean="0"/>
              <a:pPr/>
              <a:t>‹#›</a:t>
            </a:fld>
            <a:endParaRPr lang="en-US"/>
          </a:p>
        </p:txBody>
      </p:sp>
    </p:spTree>
    <p:extLst>
      <p:ext uri="{BB962C8B-B14F-4D97-AF65-F5344CB8AC3E}">
        <p14:creationId xmlns:p14="http://schemas.microsoft.com/office/powerpoint/2010/main" xmlns="" val="3259768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AA94D5-18AC-4580-8672-D71737CB8E12}" type="datetimeFigureOut">
              <a:rPr lang="en-US" smtClean="0"/>
              <a:pPr/>
              <a:t>01/06/22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FC0135-C847-4D34-BA23-F57D11B37D9C}" type="slidenum">
              <a:rPr lang="en-US" smtClean="0"/>
              <a:pPr/>
              <a:t>‹#›</a:t>
            </a:fld>
            <a:endParaRPr lang="en-US"/>
          </a:p>
        </p:txBody>
      </p:sp>
    </p:spTree>
    <p:extLst>
      <p:ext uri="{BB962C8B-B14F-4D97-AF65-F5344CB8AC3E}">
        <p14:creationId xmlns:p14="http://schemas.microsoft.com/office/powerpoint/2010/main" xmlns="" val="1850205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1AA94D5-18AC-4580-8672-D71737CB8E12}" type="datetimeFigureOut">
              <a:rPr lang="en-US" smtClean="0"/>
              <a:pPr/>
              <a:t>01/06/22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1AFC0135-C847-4D34-BA23-F57D11B37D9C}" type="slidenum">
              <a:rPr lang="en-US" smtClean="0"/>
              <a:pPr/>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792165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AA94D5-18AC-4580-8672-D71737CB8E12}" type="datetimeFigureOut">
              <a:rPr lang="en-US" smtClean="0"/>
              <a:pPr/>
              <a:t>01/06/22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C0135-C847-4D34-BA23-F57D11B37D9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81AA94D5-18AC-4580-8672-D71737CB8E12}" type="datetimeFigureOut">
              <a:rPr lang="en-US" smtClean="0"/>
              <a:pPr/>
              <a:t>01/06/22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1AFC0135-C847-4D34-BA23-F57D11B37D9C}" type="slidenum">
              <a:rPr lang="en-US" smtClean="0"/>
              <a:pPr/>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1977648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AA94D5-18AC-4580-8672-D71737CB8E12}" type="datetimeFigureOut">
              <a:rPr lang="en-US" smtClean="0"/>
              <a:pPr/>
              <a:t>01/06/22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C0135-C847-4D34-BA23-F57D11B37D9C}" type="slidenum">
              <a:rPr lang="en-US" smtClean="0"/>
              <a:pPr/>
              <a:t>‹#›</a:t>
            </a:fld>
            <a:endParaRPr lang="en-US"/>
          </a:p>
        </p:txBody>
      </p:sp>
    </p:spTree>
    <p:extLst>
      <p:ext uri="{BB962C8B-B14F-4D97-AF65-F5344CB8AC3E}">
        <p14:creationId xmlns:p14="http://schemas.microsoft.com/office/powerpoint/2010/main" xmlns="" val="40472388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AA94D5-18AC-4580-8672-D71737CB8E12}" type="datetimeFigureOut">
              <a:rPr lang="en-US" smtClean="0"/>
              <a:pPr/>
              <a:t>01/06/22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C0135-C847-4D34-BA23-F57D11B37D9C}" type="slidenum">
              <a:rPr lang="en-US" smtClean="0"/>
              <a:pPr/>
              <a:t>‹#›</a:t>
            </a:fld>
            <a:endParaRPr lang="en-US"/>
          </a:p>
        </p:txBody>
      </p:sp>
    </p:spTree>
    <p:extLst>
      <p:ext uri="{BB962C8B-B14F-4D97-AF65-F5344CB8AC3E}">
        <p14:creationId xmlns:p14="http://schemas.microsoft.com/office/powerpoint/2010/main" xmlns="" val="321654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AA94D5-18AC-4580-8672-D71737CB8E12}" type="datetimeFigureOut">
              <a:rPr lang="en-US" smtClean="0"/>
              <a:pPr/>
              <a:t>01/06/22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C0135-C847-4D34-BA23-F57D11B37D9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AA94D5-18AC-4580-8672-D71737CB8E12}" type="datetimeFigureOut">
              <a:rPr lang="en-US" smtClean="0"/>
              <a:pPr/>
              <a:t>01/06/22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C0135-C847-4D34-BA23-F57D11B37D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AA94D5-18AC-4580-8672-D71737CB8E12}" type="datetimeFigureOut">
              <a:rPr lang="en-US" smtClean="0"/>
              <a:pPr/>
              <a:t>01/06/22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FC0135-C847-4D34-BA23-F57D11B37D9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AA94D5-18AC-4580-8672-D71737CB8E12}" type="datetimeFigureOut">
              <a:rPr lang="en-US" smtClean="0"/>
              <a:pPr/>
              <a:t>01/06/22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FC0135-C847-4D34-BA23-F57D11B37D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AA94D5-18AC-4580-8672-D71737CB8E12}" type="datetimeFigureOut">
              <a:rPr lang="en-US" smtClean="0"/>
              <a:pPr/>
              <a:t>01/06/22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FC0135-C847-4D34-BA23-F57D11B37D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AA94D5-18AC-4580-8672-D71737CB8E12}" type="datetimeFigureOut">
              <a:rPr lang="en-US" smtClean="0"/>
              <a:pPr/>
              <a:t>01/06/22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C0135-C847-4D34-BA23-F57D11B37D9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AA94D5-18AC-4580-8672-D71737CB8E12}" type="datetimeFigureOut">
              <a:rPr lang="en-US" smtClean="0"/>
              <a:pPr/>
              <a:t>01/06/22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C0135-C847-4D34-BA23-F57D11B37D9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A94D5-18AC-4580-8672-D71737CB8E12}" type="datetimeFigureOut">
              <a:rPr lang="en-US" smtClean="0"/>
              <a:pPr/>
              <a:t>01/06/22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FC0135-C847-4D34-BA23-F57D11B37D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81AA94D5-18AC-4580-8672-D71737CB8E12}" type="datetimeFigureOut">
              <a:rPr lang="en-US" smtClean="0"/>
              <a:pPr/>
              <a:t>01/06/22</a:t>
            </a:fld>
            <a:endParaRPr lang="en-US"/>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1AFC0135-C847-4D34-BA23-F57D11B37D9C}" type="slidenum">
              <a:rPr lang="en-US" smtClean="0"/>
              <a:pPr/>
              <a:t>‹#›</a:t>
            </a:fld>
            <a:endParaRPr lang="en-US"/>
          </a:p>
        </p:txBody>
      </p:sp>
    </p:spTree>
    <p:extLst>
      <p:ext uri="{BB962C8B-B14F-4D97-AF65-F5344CB8AC3E}">
        <p14:creationId xmlns:p14="http://schemas.microsoft.com/office/powerpoint/2010/main" xmlns="" val="553654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l="-1000" r="-1000"/>
          </a:stretch>
        </a:blipFill>
        <a:effectLst/>
      </p:bgPr>
    </p:bg>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xmlns="" id="{A6C0BB1A-BE7B-423D-AC6E-DDA4A0BDDA42}"/>
              </a:ext>
            </a:extLst>
          </p:cNvPr>
          <p:cNvSpPr>
            <a:spLocks noGrp="1"/>
          </p:cNvSpPr>
          <p:nvPr>
            <p:ph type="ctrTitle"/>
          </p:nvPr>
        </p:nvSpPr>
        <p:spPr>
          <a:xfrm>
            <a:off x="152400" y="964147"/>
            <a:ext cx="8610600" cy="5565667"/>
          </a:xfrm>
        </p:spPr>
        <p:txBody>
          <a:bodyPr>
            <a:normAutofit/>
          </a:bodyPr>
          <a:lstStyle/>
          <a:p>
            <a:pPr algn="l"/>
            <a:r>
              <a:rPr lang="en-US" sz="27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b="1" dirty="0">
                <a:solidFill>
                  <a:schemeClr val="tx1">
                    <a:lumMod val="95000"/>
                    <a:lumOff val="5000"/>
                  </a:schemeClr>
                </a:solidFill>
                <a:latin typeface="Arial Narrow" panose="020B0606020202030204" pitchFamily="34" charset="0"/>
                <a:cs typeface="Times New Roman" panose="02020603050405020304" pitchFamily="18" charset="0"/>
              </a:rPr>
              <a:t>Department Of  Computer Science And Engineering</a:t>
            </a:r>
            <a:br>
              <a:rPr lang="en-US" sz="2700" b="1" dirty="0">
                <a:solidFill>
                  <a:schemeClr val="tx1">
                    <a:lumMod val="95000"/>
                    <a:lumOff val="5000"/>
                  </a:schemeClr>
                </a:solidFill>
                <a:latin typeface="Arial Narrow" panose="020B0606020202030204" pitchFamily="34" charset="0"/>
                <a:cs typeface="Times New Roman" panose="02020603050405020304" pitchFamily="18" charset="0"/>
              </a:rPr>
            </a:br>
            <a:r>
              <a:rPr lang="en-US" sz="2700" b="1" dirty="0">
                <a:solidFill>
                  <a:schemeClr val="tx1">
                    <a:lumMod val="95000"/>
                    <a:lumOff val="5000"/>
                  </a:schemeClr>
                </a:solidFill>
                <a:latin typeface="Arial Narrow" panose="020B0606020202030204" pitchFamily="34" charset="0"/>
                <a:cs typeface="Times New Roman" panose="02020603050405020304" pitchFamily="18" charset="0"/>
              </a:rPr>
              <a:t>                          </a:t>
            </a:r>
            <a:r>
              <a:rPr lang="en-US" sz="2700" b="1">
                <a:solidFill>
                  <a:schemeClr val="tx1">
                    <a:lumMod val="95000"/>
                    <a:lumOff val="5000"/>
                  </a:schemeClr>
                </a:solidFill>
                <a:latin typeface="Arial Narrow" panose="020B0606020202030204" pitchFamily="34" charset="0"/>
                <a:cs typeface="Times New Roman" panose="02020603050405020304" pitchFamily="18" charset="0"/>
              </a:rPr>
              <a:t>Project Review </a:t>
            </a:r>
            <a:r>
              <a:rPr lang="en-US" sz="2700" b="1" dirty="0">
                <a:solidFill>
                  <a:schemeClr val="tx1">
                    <a:lumMod val="95000"/>
                    <a:lumOff val="5000"/>
                  </a:schemeClr>
                </a:solidFill>
                <a:latin typeface="Arial Narrow" panose="020B0606020202030204" pitchFamily="34" charset="0"/>
                <a:cs typeface="Times New Roman" panose="02020603050405020304" pitchFamily="18" charset="0"/>
              </a:rPr>
              <a:t>– I (18CSP77)</a:t>
            </a:r>
            <a:br>
              <a:rPr lang="en-US" sz="2700" b="1" dirty="0">
                <a:solidFill>
                  <a:schemeClr val="tx1">
                    <a:lumMod val="95000"/>
                    <a:lumOff val="5000"/>
                  </a:schemeClr>
                </a:solidFill>
                <a:latin typeface="Arial Narrow" panose="020B0606020202030204" pitchFamily="34" charset="0"/>
                <a:cs typeface="Times New Roman" panose="02020603050405020304" pitchFamily="18" charset="0"/>
              </a:rPr>
            </a:br>
            <a:r>
              <a:rPr lang="en-US" sz="2700" b="1" dirty="0">
                <a:solidFill>
                  <a:schemeClr val="tx1">
                    <a:lumMod val="95000"/>
                    <a:lumOff val="5000"/>
                  </a:schemeClr>
                </a:solidFill>
                <a:latin typeface="Arial Narrow" panose="020B0606020202030204" pitchFamily="34" charset="0"/>
                <a:cs typeface="Times New Roman" panose="02020603050405020304" pitchFamily="18" charset="0"/>
              </a:rPr>
              <a:t>                                     </a:t>
            </a:r>
            <a:br>
              <a:rPr lang="en-US" sz="2700" b="1" dirty="0">
                <a:solidFill>
                  <a:schemeClr val="tx1">
                    <a:lumMod val="95000"/>
                    <a:lumOff val="5000"/>
                  </a:schemeClr>
                </a:solidFill>
                <a:latin typeface="Arial Narrow" panose="020B0606020202030204" pitchFamily="34" charset="0"/>
                <a:cs typeface="Times New Roman" panose="02020603050405020304" pitchFamily="18" charset="0"/>
              </a:rPr>
            </a:br>
            <a:r>
              <a:rPr lang="en-US" sz="2700" b="1" dirty="0">
                <a:solidFill>
                  <a:schemeClr val="tx1">
                    <a:lumMod val="95000"/>
                    <a:lumOff val="5000"/>
                  </a:schemeClr>
                </a:solidFill>
                <a:latin typeface="Arial Narrow" panose="020B0606020202030204" pitchFamily="34" charset="0"/>
                <a:cs typeface="Times New Roman" panose="02020603050405020304" pitchFamily="18" charset="0"/>
              </a:rPr>
              <a:t>                                              PROJECT ON</a:t>
            </a:r>
            <a:r>
              <a:rPr lang="en-US" sz="2475"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2475"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800" dirty="0">
                <a:solidFill>
                  <a:schemeClr val="tx1">
                    <a:lumMod val="95000"/>
                    <a:lumOff val="5000"/>
                  </a:schemeClr>
                </a:solidFill>
                <a:latin typeface="Arial Narrow" panose="020B0606020202030204" pitchFamily="34" charset="0"/>
                <a:cs typeface="Times New Roman" panose="02020603050405020304" pitchFamily="18" charset="0"/>
              </a:rPr>
              <a:t>    </a:t>
            </a:r>
            <a:br>
              <a:rPr lang="en-US" sz="1800" dirty="0">
                <a:solidFill>
                  <a:schemeClr val="tx1">
                    <a:lumMod val="95000"/>
                    <a:lumOff val="5000"/>
                  </a:schemeClr>
                </a:solidFill>
                <a:latin typeface="Arial Narrow" panose="020B0606020202030204" pitchFamily="34" charset="0"/>
                <a:cs typeface="Times New Roman" panose="02020603050405020304" pitchFamily="18" charset="0"/>
              </a:rPr>
            </a:br>
            <a:r>
              <a:rPr lang="en-US" sz="1800" dirty="0">
                <a:solidFill>
                  <a:schemeClr val="tx1">
                    <a:lumMod val="95000"/>
                    <a:lumOff val="5000"/>
                  </a:schemeClr>
                </a:solidFill>
                <a:latin typeface="Arial Narrow" panose="020B0606020202030204" pitchFamily="34" charset="0"/>
                <a:cs typeface="Times New Roman" panose="02020603050405020304" pitchFamily="18" charset="0"/>
              </a:rPr>
              <a:t>                           </a:t>
            </a:r>
            <a:r>
              <a:rPr lang="en-US" sz="2400" b="1" dirty="0">
                <a:solidFill>
                  <a:schemeClr val="tx1">
                    <a:lumMod val="95000"/>
                    <a:lumOff val="5000"/>
                  </a:schemeClr>
                </a:solidFill>
                <a:latin typeface="Times New Roman" pitchFamily="18" charset="0"/>
                <a:cs typeface="Times New Roman" pitchFamily="18" charset="0"/>
              </a:rPr>
              <a:t>PROTECTION OF FOREST TREES AGAINST </a:t>
            </a:r>
            <a:br>
              <a:rPr lang="en-US" sz="2400" b="1" dirty="0">
                <a:solidFill>
                  <a:schemeClr val="tx1">
                    <a:lumMod val="95000"/>
                    <a:lumOff val="5000"/>
                  </a:schemeClr>
                </a:solidFill>
                <a:latin typeface="Times New Roman" pitchFamily="18" charset="0"/>
                <a:cs typeface="Times New Roman" pitchFamily="18" charset="0"/>
              </a:rPr>
            </a:br>
            <a:r>
              <a:rPr lang="en-US" sz="2400" b="1" dirty="0">
                <a:solidFill>
                  <a:schemeClr val="tx1">
                    <a:lumMod val="95000"/>
                    <a:lumOff val="5000"/>
                  </a:schemeClr>
                </a:solidFill>
                <a:latin typeface="Times New Roman" pitchFamily="18" charset="0"/>
                <a:cs typeface="Times New Roman" pitchFamily="18" charset="0"/>
              </a:rPr>
              <a:t>                               POACHING BASED ON IOT</a:t>
            </a:r>
            <a:br>
              <a:rPr lang="en-US" sz="2400" b="1" dirty="0">
                <a:solidFill>
                  <a:schemeClr val="tx1">
                    <a:lumMod val="95000"/>
                    <a:lumOff val="5000"/>
                  </a:schemeClr>
                </a:solidFill>
                <a:latin typeface="Times New Roman" pitchFamily="18" charset="0"/>
                <a:cs typeface="Times New Roman" pitchFamily="18" charset="0"/>
              </a:rPr>
            </a:br>
            <a:r>
              <a:rPr lang="en-IN" sz="2325" b="1" dirty="0">
                <a:solidFill>
                  <a:schemeClr val="tx1">
                    <a:lumMod val="95000"/>
                    <a:lumOff val="5000"/>
                  </a:schemeClr>
                </a:solidFill>
                <a:latin typeface="Arial Narrow" panose="020B0606020202030204" pitchFamily="34" charset="0"/>
              </a:rPr>
              <a:t/>
            </a:r>
            <a:br>
              <a:rPr lang="en-IN" sz="2325" b="1" dirty="0">
                <a:solidFill>
                  <a:schemeClr val="tx1">
                    <a:lumMod val="95000"/>
                    <a:lumOff val="5000"/>
                  </a:schemeClr>
                </a:solidFill>
                <a:latin typeface="Arial Narrow" panose="020B0606020202030204" pitchFamily="34" charset="0"/>
              </a:rPr>
            </a:br>
            <a:r>
              <a:rPr lang="en-IN" sz="2325" b="1" dirty="0">
                <a:solidFill>
                  <a:schemeClr val="tx1">
                    <a:lumMod val="95000"/>
                    <a:lumOff val="5000"/>
                  </a:schemeClr>
                </a:solidFill>
                <a:latin typeface="Arial Narrow" panose="020B0606020202030204" pitchFamily="34" charset="0"/>
              </a:rPr>
              <a:t>  </a:t>
            </a:r>
            <a:r>
              <a:rPr lang="en-IN" sz="2025" b="1" dirty="0">
                <a:solidFill>
                  <a:schemeClr val="tx1">
                    <a:lumMod val="95000"/>
                    <a:lumOff val="5000"/>
                  </a:schemeClr>
                </a:solidFill>
                <a:latin typeface="Arial Narrow" panose="020B0606020202030204" pitchFamily="34" charset="0"/>
              </a:rPr>
              <a:t> </a:t>
            </a:r>
            <a:r>
              <a:rPr lang="en-US" sz="2325" b="1" dirty="0">
                <a:solidFill>
                  <a:schemeClr val="tx1">
                    <a:lumMod val="95000"/>
                    <a:lumOff val="5000"/>
                  </a:schemeClr>
                </a:solidFill>
                <a:latin typeface="Arial Narrow" panose="020B0606020202030204" pitchFamily="34" charset="0"/>
                <a:cs typeface="Times New Roman" panose="02020603050405020304" pitchFamily="18" charset="0"/>
              </a:rPr>
              <a:t>Batch No:2021_CSE_26</a:t>
            </a:r>
            <a:br>
              <a:rPr lang="en-US" sz="2325" b="1" dirty="0">
                <a:solidFill>
                  <a:schemeClr val="tx1">
                    <a:lumMod val="95000"/>
                    <a:lumOff val="5000"/>
                  </a:schemeClr>
                </a:solidFill>
                <a:latin typeface="Arial Narrow" panose="020B0606020202030204" pitchFamily="34" charset="0"/>
                <a:cs typeface="Times New Roman" panose="02020603050405020304" pitchFamily="18" charset="0"/>
              </a:rPr>
            </a:br>
            <a:r>
              <a:rPr lang="en-US" sz="2325" b="1" dirty="0">
                <a:solidFill>
                  <a:schemeClr val="tx1">
                    <a:lumMod val="95000"/>
                    <a:lumOff val="5000"/>
                  </a:schemeClr>
                </a:solidFill>
                <a:latin typeface="Arial Narrow" panose="020B0606020202030204" pitchFamily="34" charset="0"/>
                <a:cs typeface="Times New Roman" panose="02020603050405020304" pitchFamily="18" charset="0"/>
              </a:rPr>
              <a:t>    Team Members                                                         Under the guidance of</a:t>
            </a:r>
            <a:br>
              <a:rPr lang="en-US" sz="2325" b="1" dirty="0">
                <a:solidFill>
                  <a:schemeClr val="tx1">
                    <a:lumMod val="95000"/>
                    <a:lumOff val="5000"/>
                  </a:schemeClr>
                </a:solidFill>
                <a:latin typeface="Arial Narrow" panose="020B0606020202030204" pitchFamily="34" charset="0"/>
                <a:cs typeface="Times New Roman" panose="02020603050405020304" pitchFamily="18" charset="0"/>
              </a:rPr>
            </a:br>
            <a:r>
              <a:rPr lang="en-US" sz="2325" b="1" dirty="0">
                <a:solidFill>
                  <a:schemeClr val="tx1">
                    <a:lumMod val="95000"/>
                    <a:lumOff val="5000"/>
                  </a:schemeClr>
                </a:solidFill>
                <a:latin typeface="Arial Narrow" panose="020B0606020202030204" pitchFamily="34" charset="0"/>
                <a:cs typeface="Times New Roman" panose="02020603050405020304" pitchFamily="18" charset="0"/>
              </a:rPr>
              <a:t>  </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Vijay N S                      1KS18CS115                                                 Dr. K. Venkata Rao</a:t>
            </a:r>
            <a:b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b="1" dirty="0" err="1">
                <a:solidFill>
                  <a:schemeClr val="tx1">
                    <a:lumMod val="95000"/>
                    <a:lumOff val="5000"/>
                  </a:schemeClr>
                </a:solidFill>
                <a:latin typeface="Times New Roman" panose="02020603050405020304" pitchFamily="18" charset="0"/>
                <a:cs typeface="Times New Roman" panose="02020603050405020304" pitchFamily="18" charset="0"/>
              </a:rPr>
              <a:t>Pullur</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Pavan Kumar   1KS18CS074                                                        Professor</a:t>
            </a:r>
            <a:b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Nitish Kumar              1KS18CS063                                                 Dept. Of CSE, KSIT</a:t>
            </a:r>
            <a:b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Sandeep kumar           1KS18CS087</a:t>
            </a:r>
            <a:endParaRPr lang="en-IN" sz="2025" b="1" dirty="0">
              <a:solidFill>
                <a:schemeClr val="tx1">
                  <a:lumMod val="95000"/>
                  <a:lumOff val="5000"/>
                </a:schemeClr>
              </a:solidFill>
              <a:latin typeface="Arial Narrow" panose="020B0606020202030204" pitchFamily="34" charset="0"/>
            </a:endParaRPr>
          </a:p>
        </p:txBody>
      </p:sp>
      <p:sp>
        <p:nvSpPr>
          <p:cNvPr id="7" name="TextBox 6">
            <a:extLst>
              <a:ext uri="{FF2B5EF4-FFF2-40B4-BE49-F238E27FC236}">
                <a16:creationId xmlns:a16="http://schemas.microsoft.com/office/drawing/2014/main" xmlns="" id="{9DC5CFC8-D699-4B01-AE22-BDAD39E4E34A}"/>
              </a:ext>
            </a:extLst>
          </p:cNvPr>
          <p:cNvSpPr txBox="1"/>
          <p:nvPr/>
        </p:nvSpPr>
        <p:spPr>
          <a:xfrm>
            <a:off x="8534400" y="6324600"/>
            <a:ext cx="45719" cy="369332"/>
          </a:xfrm>
          <a:prstGeom prst="rect">
            <a:avLst/>
          </a:prstGeom>
          <a:noFill/>
        </p:spPr>
        <p:txBody>
          <a:bodyPr wrap="square" rtlCol="0">
            <a:spAutoFit/>
          </a:bodyPr>
          <a:lstStyle/>
          <a:p>
            <a:r>
              <a:rPr lang="en-IN"/>
              <a:t>1</a:t>
            </a:r>
          </a:p>
        </p:txBody>
      </p:sp>
      <p:sp>
        <p:nvSpPr>
          <p:cNvPr id="8" name="TextBox 7">
            <a:extLst>
              <a:ext uri="{FF2B5EF4-FFF2-40B4-BE49-F238E27FC236}">
                <a16:creationId xmlns:a16="http://schemas.microsoft.com/office/drawing/2014/main" xmlns="" id="{A42C44C7-39F4-4680-99D4-7950CD5710D6}"/>
              </a:ext>
            </a:extLst>
          </p:cNvPr>
          <p:cNvSpPr txBox="1"/>
          <p:nvPr/>
        </p:nvSpPr>
        <p:spPr>
          <a:xfrm>
            <a:off x="1313468" y="431965"/>
            <a:ext cx="7243791" cy="600164"/>
          </a:xfrm>
          <a:prstGeom prst="rect">
            <a:avLst/>
          </a:prstGeom>
          <a:noFill/>
        </p:spPr>
        <p:txBody>
          <a:bodyPr wrap="square" rtlCol="0">
            <a:spAutoFit/>
          </a:bodyPr>
          <a:lstStyle/>
          <a:p>
            <a:r>
              <a:rPr lang="en-IN" sz="3300" b="1">
                <a:solidFill>
                  <a:schemeClr val="tx1">
                    <a:lumMod val="95000"/>
                    <a:lumOff val="5000"/>
                  </a:schemeClr>
                </a:solidFill>
                <a:latin typeface="Times New Roman" panose="02020603050405020304" pitchFamily="18" charset="0"/>
                <a:cs typeface="Times New Roman" panose="02020603050405020304" pitchFamily="18" charset="0"/>
              </a:rPr>
              <a:t>K.S.INSTITUTE OF TECHNOLOGY</a:t>
            </a:r>
          </a:p>
        </p:txBody>
      </p:sp>
      <p:pic>
        <p:nvPicPr>
          <p:cNvPr id="9" name="Picture 8">
            <a:extLst>
              <a:ext uri="{FF2B5EF4-FFF2-40B4-BE49-F238E27FC236}">
                <a16:creationId xmlns:a16="http://schemas.microsoft.com/office/drawing/2014/main" xmlns="" id="{02019813-E6CF-4B12-BCE7-65429A4C4E01}"/>
              </a:ext>
            </a:extLst>
          </p:cNvPr>
          <p:cNvPicPr>
            <a:picLocks noChangeAspect="1"/>
          </p:cNvPicPr>
          <p:nvPr/>
        </p:nvPicPr>
        <p:blipFill>
          <a:blip r:embed="rId3">
            <a:extLst>
              <a:ext uri="{BEBA8EAE-BF5A-486C-A8C5-ECC9F3942E4B}">
                <a14:imgProps xmlns:a14="http://schemas.microsoft.com/office/drawing/2010/main" xmlns="">
                  <a14:imgLayer r:embed="rId4">
                    <a14:imgEffect>
                      <a14:backgroundRemoval t="4737" b="99474" l="3684" r="93158">
                        <a14:foregroundMark x1="80526" y1="84737" x2="38421" y2="84211"/>
                        <a14:foregroundMark x1="38421" y1="84211" x2="76316" y2="86316"/>
                        <a14:foregroundMark x1="76316" y1="86316" x2="76842" y2="77368"/>
                        <a14:foregroundMark x1="16842" y1="91579" x2="16842" y2="91579"/>
                        <a14:foregroundMark x1="24211" y1="75789" x2="66316" y2="84211"/>
                        <a14:foregroundMark x1="10000" y1="82105" x2="28947" y2="86316"/>
                        <a14:foregroundMark x1="76842" y1="82105" x2="90526" y2="85789"/>
                        <a14:foregroundMark x1="92632" y1="83684" x2="93684" y2="98421"/>
                        <a14:foregroundMark x1="87895" y1="95263" x2="54737" y2="97368"/>
                        <a14:foregroundMark x1="42105" y1="88421" x2="11579" y2="93158"/>
                        <a14:foregroundMark x1="16842" y1="92105" x2="7895" y2="91579"/>
                        <a14:foregroundMark x1="6842" y1="82105" x2="6842" y2="91579"/>
                        <a14:foregroundMark x1="5789" y1="70000" x2="5789" y2="70000"/>
                        <a14:foregroundMark x1="39474" y1="5789" x2="72105" y2="12105"/>
                        <a14:foregroundMark x1="5789" y1="95789" x2="24211" y2="96316"/>
                        <a14:foregroundMark x1="11053" y1="97895" x2="17895" y2="99474"/>
                        <a14:foregroundMark x1="3684" y1="97368" x2="14211" y2="96842"/>
                        <a14:backgroundMark x1="91053" y1="55789" x2="89564" y2="72668"/>
                        <a14:backgroundMark x1="87895" y1="63684" x2="96316" y2="46842"/>
                      </a14:backgroundRemoval>
                    </a14:imgEffect>
                  </a14:imgLayer>
                </a14:imgProps>
              </a:ext>
              <a:ext uri="{28A0092B-C50C-407E-A947-70E740481C1C}">
                <a14:useLocalDpi xmlns:a14="http://schemas.microsoft.com/office/drawing/2010/main" xmlns="" val="0"/>
              </a:ext>
            </a:extLst>
          </a:blip>
          <a:stretch>
            <a:fillRect/>
          </a:stretch>
        </p:blipFill>
        <p:spPr>
          <a:xfrm>
            <a:off x="24829" y="58063"/>
            <a:ext cx="1337587" cy="10736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a:bodyPr>
          <a:lstStyle/>
          <a:p>
            <a:pPr algn="just">
              <a:lnSpc>
                <a:spcPct val="150000"/>
              </a:lnSpc>
              <a:buNone/>
            </a:pPr>
            <a:r>
              <a:rPr lang="en-IN" sz="2000" b="1" dirty="0">
                <a:latin typeface="Times New Roman" pitchFamily="18" charset="0"/>
                <a:cs typeface="Times New Roman" pitchFamily="18" charset="0"/>
              </a:rPr>
              <a:t>2. Title: </a:t>
            </a:r>
            <a:r>
              <a:rPr lang="en-US" sz="2000" b="1" dirty="0">
                <a:latin typeface="Times New Roman" pitchFamily="18" charset="0"/>
                <a:cs typeface="Times New Roman" pitchFamily="18" charset="0"/>
              </a:rPr>
              <a:t>Preventive System for Forests</a:t>
            </a:r>
          </a:p>
          <a:p>
            <a:pPr algn="just">
              <a:lnSpc>
                <a:spcPct val="150000"/>
              </a:lnSpc>
              <a:buNone/>
            </a:pPr>
            <a:r>
              <a:rPr lang="en-IN" sz="2000" b="1" dirty="0">
                <a:latin typeface="Times New Roman" pitchFamily="18" charset="0"/>
                <a:cs typeface="Times New Roman" pitchFamily="18" charset="0"/>
              </a:rPr>
              <a:t>Author: </a:t>
            </a:r>
            <a:r>
              <a:rPr lang="en-US" sz="2000" b="1" dirty="0">
                <a:latin typeface="Times New Roman" pitchFamily="18" charset="0"/>
                <a:cs typeface="Times New Roman" pitchFamily="18" charset="0"/>
              </a:rPr>
              <a:t>Prasad R. </a:t>
            </a:r>
            <a:r>
              <a:rPr lang="en-US" sz="2000" b="1" dirty="0" err="1">
                <a:latin typeface="Times New Roman" pitchFamily="18" charset="0"/>
                <a:cs typeface="Times New Roman" pitchFamily="18" charset="0"/>
              </a:rPr>
              <a:t>Khandar</a:t>
            </a:r>
            <a:r>
              <a:rPr lang="en-IN" sz="2000" b="1" dirty="0">
                <a:latin typeface="Times New Roman" pitchFamily="18" charset="0"/>
                <a:cs typeface="Times New Roman" pitchFamily="18" charset="0"/>
              </a:rPr>
              <a:t> , Year:2018.</a:t>
            </a:r>
          </a:p>
          <a:p>
            <a:pPr algn="just">
              <a:lnSpc>
                <a:spcPct val="150000"/>
              </a:lnSpc>
              <a:buNone/>
            </a:pPr>
            <a:r>
              <a:rPr lang="en-US" sz="2000" dirty="0"/>
              <a:t>       </a:t>
            </a:r>
            <a:r>
              <a:rPr lang="en-US" sz="2000" dirty="0">
                <a:latin typeface="Times New Roman" pitchFamily="18" charset="0"/>
                <a:cs typeface="Times New Roman" pitchFamily="18" charset="0"/>
              </a:rPr>
              <a:t>Three distinct units are placed in proper places for performing experimental test. fully setup of system is established. Stroke has been given and it is being detected by tree unit. Further processing of signal is done by sub server unit. For understanding purpose LCD display we have attached. At control station where main unit is fixed, detected signal is successfully received by GSM module. For displaying purpose GUI is maintained which will display a message or alarm indicating that particular tree is undergoing non-bearable pressure.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324600"/>
          </a:xfrm>
        </p:spPr>
        <p:txBody>
          <a:bodyPr>
            <a:normAutofit lnSpcReduction="10000"/>
          </a:bodyPr>
          <a:lstStyle/>
          <a:p>
            <a:pPr algn="just">
              <a:lnSpc>
                <a:spcPct val="150000"/>
              </a:lnSpc>
              <a:buNone/>
            </a:pPr>
            <a:r>
              <a:rPr lang="en-IN" sz="2000" b="1" dirty="0">
                <a:latin typeface="Times New Roman" pitchFamily="18" charset="0"/>
                <a:cs typeface="Times New Roman" pitchFamily="18" charset="0"/>
              </a:rPr>
              <a:t>3. Title: “</a:t>
            </a:r>
            <a:r>
              <a:rPr lang="en-US" sz="2000" b="1" dirty="0"/>
              <a:t>Forest protection using wireless sensor network and </a:t>
            </a:r>
            <a:r>
              <a:rPr lang="en-US" sz="2000" b="1" dirty="0" err="1"/>
              <a:t>IoT</a:t>
            </a:r>
            <a:r>
              <a:rPr lang="en-IN"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gn="just">
              <a:lnSpc>
                <a:spcPct val="150000"/>
              </a:lnSpc>
              <a:buNone/>
            </a:pPr>
            <a:r>
              <a:rPr lang="en-IN" sz="2000" b="1" dirty="0">
                <a:latin typeface="Times New Roman" pitchFamily="18" charset="0"/>
                <a:cs typeface="Times New Roman" pitchFamily="18" charset="0"/>
              </a:rPr>
              <a:t>Authors: </a:t>
            </a:r>
            <a:r>
              <a:rPr lang="en-US" sz="2000" b="1" dirty="0" err="1">
                <a:latin typeface="Times New Roman" pitchFamily="18" charset="0"/>
                <a:cs typeface="Times New Roman" pitchFamily="18" charset="0"/>
              </a:rPr>
              <a:t>Gyanaranjan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Patra</a:t>
            </a:r>
            <a:r>
              <a:rPr lang="en-IN" sz="2000" b="1" dirty="0">
                <a:latin typeface="Times New Roman" pitchFamily="18" charset="0"/>
                <a:cs typeface="Times New Roman" pitchFamily="18" charset="0"/>
              </a:rPr>
              <a:t>, Year:2018.</a:t>
            </a:r>
          </a:p>
          <a:p>
            <a:pPr algn="just">
              <a:lnSpc>
                <a:spcPct val="150000"/>
              </a:lnSpc>
              <a:buNone/>
            </a:pPr>
            <a:r>
              <a:rPr lang="en-IN"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In this paper we center on backwoods firefighting activities, proposing 3 completely appropriated methods for approximating the genuine state of fire. In the least complex methodology, a circular burnt territory is expected around every hub which has identified the fire and association of circles gives the general fire’s shape. So this undertaking manages the improvement of a smart constant and programmed early admonition framework for woods fire. It empowers remote checking conditions inside the areas of the wood and makes a ready when a backwoods fire is distinguished by distinctive mail as well as SMS, and from the sensor information is always observed alongside a GPS area for every sensor hub which is associated by </a:t>
            </a:r>
            <a:r>
              <a:rPr lang="en-US" sz="2000" dirty="0" err="1">
                <a:latin typeface="Times New Roman" pitchFamily="18" charset="0"/>
                <a:cs typeface="Times New Roman" pitchFamily="18" charset="0"/>
              </a:rPr>
              <a:t>Zigbee</a:t>
            </a:r>
            <a:r>
              <a:rPr lang="en-US" sz="2000" dirty="0">
                <a:latin typeface="Times New Roman" pitchFamily="18" charset="0"/>
                <a:cs typeface="Times New Roman" pitchFamily="18" charset="0"/>
              </a:rPr>
              <a:t> modules able to do long-range of transmission, basic battery observing framework permits consistent checking of intensity use of the whole arrangement.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458200" cy="6096000"/>
          </a:xfrm>
        </p:spPr>
        <p:txBody>
          <a:bodyPr>
            <a:normAutofit fontScale="55000" lnSpcReduction="20000"/>
          </a:bodyPr>
          <a:lstStyle/>
          <a:p>
            <a:pPr algn="just">
              <a:lnSpc>
                <a:spcPct val="150000"/>
              </a:lnSpc>
              <a:buNone/>
            </a:pPr>
            <a:r>
              <a:rPr lang="en-IN" sz="3600" b="1" dirty="0">
                <a:latin typeface="Times New Roman" pitchFamily="18" charset="0"/>
                <a:cs typeface="Times New Roman" pitchFamily="18" charset="0"/>
              </a:rPr>
              <a:t>4. Title: “</a:t>
            </a:r>
            <a:r>
              <a:rPr lang="en-US" sz="3600" b="1" dirty="0">
                <a:latin typeface="Times New Roman" pitchFamily="18" charset="0"/>
                <a:cs typeface="Times New Roman" pitchFamily="18" charset="0"/>
              </a:rPr>
              <a:t>An </a:t>
            </a:r>
            <a:r>
              <a:rPr lang="en-US" sz="3600" b="1" dirty="0" err="1">
                <a:latin typeface="Times New Roman" pitchFamily="18" charset="0"/>
                <a:cs typeface="Times New Roman" pitchFamily="18" charset="0"/>
              </a:rPr>
              <a:t>IoT</a:t>
            </a:r>
            <a:r>
              <a:rPr lang="en-US" sz="3600" b="1" dirty="0">
                <a:latin typeface="Times New Roman" pitchFamily="18" charset="0"/>
                <a:cs typeface="Times New Roman" pitchFamily="18" charset="0"/>
              </a:rPr>
              <a:t> based fire alarming and authentication system for workhouse using Raspberry Pi 3</a:t>
            </a:r>
            <a:r>
              <a:rPr lang="en-IN" sz="3600" b="1" dirty="0">
                <a:latin typeface="Times New Roman" pitchFamily="18" charset="0"/>
                <a:cs typeface="Times New Roman" pitchFamily="18" charset="0"/>
              </a:rPr>
              <a:t>”</a:t>
            </a:r>
            <a:endParaRPr lang="en-US" sz="3600" dirty="0">
              <a:latin typeface="Times New Roman" pitchFamily="18" charset="0"/>
              <a:cs typeface="Times New Roman" pitchFamily="18" charset="0"/>
            </a:endParaRPr>
          </a:p>
          <a:p>
            <a:pPr algn="just">
              <a:lnSpc>
                <a:spcPct val="150000"/>
              </a:lnSpc>
              <a:buNone/>
            </a:pPr>
            <a:r>
              <a:rPr lang="en-IN" sz="3600" b="1" dirty="0">
                <a:latin typeface="Times New Roman" pitchFamily="18" charset="0"/>
                <a:cs typeface="Times New Roman" pitchFamily="18" charset="0"/>
              </a:rPr>
              <a:t>     Author: </a:t>
            </a:r>
            <a:r>
              <a:rPr lang="en-US" sz="3600" b="1" dirty="0" err="1">
                <a:latin typeface="Times New Roman" pitchFamily="18" charset="0"/>
                <a:cs typeface="Times New Roman" pitchFamily="18" charset="0"/>
              </a:rPr>
              <a:t>Imteaj</a:t>
            </a:r>
            <a:r>
              <a:rPr lang="en-IN" sz="3600" b="1" dirty="0">
                <a:latin typeface="Times New Roman" pitchFamily="18" charset="0"/>
                <a:cs typeface="Times New Roman" pitchFamily="18" charset="0"/>
              </a:rPr>
              <a:t>, Year:2018.</a:t>
            </a:r>
          </a:p>
          <a:p>
            <a:pPr algn="just">
              <a:lnSpc>
                <a:spcPct val="150000"/>
              </a:lnSpc>
              <a:buNone/>
            </a:pPr>
            <a:r>
              <a:rPr lang="en-US" sz="3600" dirty="0">
                <a:latin typeface="Times New Roman" pitchFamily="18" charset="0"/>
                <a:cs typeface="Times New Roman" pitchFamily="18" charset="0"/>
              </a:rPr>
              <a:t>      In this paper, we have propounded a system which is capable to detect fire and can provide the location of the affected region. Raspberry Pi 3 has been used to control multiple </a:t>
            </a:r>
            <a:r>
              <a:rPr lang="en-US" sz="3600" dirty="0" err="1">
                <a:latin typeface="Times New Roman" pitchFamily="18" charset="0"/>
                <a:cs typeface="Times New Roman" pitchFamily="18" charset="0"/>
              </a:rPr>
              <a:t>Arduino</a:t>
            </a:r>
            <a:r>
              <a:rPr lang="en-US" sz="3600" dirty="0">
                <a:latin typeface="Times New Roman" pitchFamily="18" charset="0"/>
                <a:cs typeface="Times New Roman" pitchFamily="18" charset="0"/>
              </a:rPr>
              <a:t> which are integrated with a couple of sensors and camera. A 360° relay motor is assembled with the camera so that it can snap the image in whatever angle the fire is detected. We have provided a confirmation of the fire suspecting system to avoid any false alarm. The system will immediately send a message along with the image of the affected spot and </a:t>
            </a:r>
            <a:r>
              <a:rPr lang="en-US" sz="3600" dirty="0" err="1">
                <a:latin typeface="Times New Roman" pitchFamily="18" charset="0"/>
                <a:cs typeface="Times New Roman" pitchFamily="18" charset="0"/>
              </a:rPr>
              <a:t>Arduino's</a:t>
            </a:r>
            <a:r>
              <a:rPr lang="en-US" sz="3600" dirty="0">
                <a:latin typeface="Times New Roman" pitchFamily="18" charset="0"/>
                <a:cs typeface="Times New Roman" pitchFamily="18" charset="0"/>
              </a:rPr>
              <a:t> location. </a:t>
            </a:r>
          </a:p>
          <a:p>
            <a:pPr algn="just">
              <a:lnSpc>
                <a:spcPct val="150000"/>
              </a:lnSpc>
              <a:buNone/>
            </a:pPr>
            <a:endParaRPr lang="en-US" sz="2000" dirty="0">
              <a:latin typeface="Times New Roman" pitchFamily="18" charset="0"/>
              <a:cs typeface="Times New Roman" pitchFamily="18" charset="0"/>
            </a:endParaRPr>
          </a:p>
          <a:p>
            <a:pPr algn="just">
              <a:lnSpc>
                <a:spcPct val="150000"/>
              </a:lnSpc>
              <a:buNone/>
            </a:pPr>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248400"/>
          </a:xfrm>
        </p:spPr>
        <p:txBody>
          <a:bodyPr>
            <a:normAutofit/>
          </a:bodyPr>
          <a:lstStyle/>
          <a:p>
            <a:pPr algn="just">
              <a:lnSpc>
                <a:spcPct val="150000"/>
              </a:lnSpc>
              <a:buNone/>
            </a:pPr>
            <a:r>
              <a:rPr lang="en-IN" sz="2000" b="1" dirty="0">
                <a:latin typeface="Times New Roman" pitchFamily="18" charset="0"/>
                <a:cs typeface="Times New Roman" pitchFamily="18" charset="0"/>
              </a:rPr>
              <a:t>5. Title: “</a:t>
            </a:r>
            <a:r>
              <a:rPr lang="en-US" sz="2000" b="1" dirty="0">
                <a:latin typeface="Times New Roman" pitchFamily="18" charset="0"/>
                <a:cs typeface="Times New Roman" pitchFamily="18" charset="0"/>
              </a:rPr>
              <a:t>IOT enabled forest fire detection and online monitoring system</a:t>
            </a:r>
            <a:r>
              <a:rPr lang="en-IN"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gn="just">
              <a:lnSpc>
                <a:spcPct val="150000"/>
              </a:lnSpc>
              <a:buNone/>
            </a:pPr>
            <a:r>
              <a:rPr lang="en-IN" sz="2000" b="1" dirty="0">
                <a:latin typeface="Times New Roman" pitchFamily="18" charset="0"/>
                <a:cs typeface="Times New Roman" pitchFamily="18" charset="0"/>
              </a:rPr>
              <a:t>Author:</a:t>
            </a:r>
            <a:r>
              <a:rPr lang="en-US" sz="2000" b="1" dirty="0" err="1">
                <a:latin typeface="Times New Roman" pitchFamily="18" charset="0"/>
                <a:cs typeface="Times New Roman" pitchFamily="18" charset="0"/>
              </a:rPr>
              <a:t>Abhinav</a:t>
            </a:r>
            <a:r>
              <a:rPr lang="en-US" sz="2000" b="1" dirty="0">
                <a:latin typeface="Times New Roman" pitchFamily="18" charset="0"/>
                <a:cs typeface="Times New Roman" pitchFamily="18" charset="0"/>
              </a:rPr>
              <a:t> Kumar Sharma1 ,</a:t>
            </a:r>
            <a:r>
              <a:rPr lang="en-US" sz="2000" b="1" dirty="0" err="1">
                <a:latin typeface="Times New Roman" pitchFamily="18" charset="0"/>
                <a:cs typeface="Times New Roman" pitchFamily="18" charset="0"/>
              </a:rPr>
              <a:t>MdFaizRaza</a:t>
            </a:r>
            <a:r>
              <a:rPr lang="en-US" sz="2000" b="1" dirty="0">
                <a:latin typeface="Times New Roman" pitchFamily="18" charset="0"/>
                <a:cs typeface="Times New Roman" pitchFamily="18" charset="0"/>
              </a:rPr>
              <a:t> Ansari2 </a:t>
            </a:r>
            <a:r>
              <a:rPr lang="en-IN" sz="2000" b="1" dirty="0">
                <a:latin typeface="Times New Roman" pitchFamily="18" charset="0"/>
                <a:cs typeface="Times New Roman" pitchFamily="18" charset="0"/>
              </a:rPr>
              <a:t>, Year:2019.</a:t>
            </a:r>
          </a:p>
          <a:p>
            <a:pPr marL="0" indent="0" algn="just">
              <a:lnSpc>
                <a:spcPct val="150000"/>
              </a:lnSpc>
              <a:buNone/>
            </a:pPr>
            <a:r>
              <a:rPr lang="en-US" sz="2000" dirty="0">
                <a:latin typeface="Times New Roman" pitchFamily="18" charset="0"/>
                <a:cs typeface="Times New Roman" pitchFamily="18" charset="0"/>
              </a:rPr>
              <a:t> It has been found in a survey that 80% losses caused due to fire would have been avoided if the fire was detected immediately.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platform based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enabled fire detector and monitoring system is the solution to this problem. In this project, we have built fire detector using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Uno which is interfaced with a temperature sensor, a smoke sensor and buzzer. The temperature sensor senses the heat and smoke sensor senses any smoke generated due to burning or fire. Buzzer connected to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gives us an alarm indication. Whenever fire triggered, it burns objects nearby and produces </a:t>
            </a:r>
            <a:r>
              <a:rPr lang="en-US" sz="2000" dirty="0" err="1">
                <a:latin typeface="Times New Roman" pitchFamily="18" charset="0"/>
                <a:cs typeface="Times New Roman" pitchFamily="18" charset="0"/>
              </a:rPr>
              <a:t>smoke.Afire</a:t>
            </a:r>
            <a:r>
              <a:rPr lang="en-US" sz="2000" dirty="0">
                <a:latin typeface="Times New Roman" pitchFamily="18" charset="0"/>
                <a:cs typeface="Times New Roman" pitchFamily="18" charset="0"/>
              </a:rPr>
              <a:t> alarm can also be triggered due to small smoke from candlelight or oil lamps used in a household. Also, whenever heat intensity is high then also the alarm goes on. </a:t>
            </a:r>
          </a:p>
          <a:p>
            <a:pPr algn="just">
              <a:lnSpc>
                <a:spcPct val="150000"/>
              </a:lnSpc>
              <a:buNone/>
            </a:pPr>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normAutofit fontScale="92500"/>
          </a:bodyPr>
          <a:lstStyle/>
          <a:p>
            <a:pPr algn="just">
              <a:lnSpc>
                <a:spcPct val="150000"/>
              </a:lnSpc>
              <a:buNone/>
            </a:pPr>
            <a:r>
              <a:rPr lang="en-IN" sz="2200" b="1" dirty="0">
                <a:latin typeface="Times New Roman" pitchFamily="18" charset="0"/>
                <a:cs typeface="Times New Roman" pitchFamily="18" charset="0"/>
              </a:rPr>
              <a:t>6.Title: “</a:t>
            </a:r>
            <a:r>
              <a:rPr lang="en-US" sz="2200" b="1" dirty="0">
                <a:latin typeface="Times New Roman" pitchFamily="18" charset="0"/>
                <a:cs typeface="Times New Roman" pitchFamily="18" charset="0"/>
              </a:rPr>
              <a:t>Handover based spectrum allocation in cognitive radio networks</a:t>
            </a:r>
            <a:r>
              <a:rPr lang="en-IN" sz="2200" b="1" dirty="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algn="just">
              <a:lnSpc>
                <a:spcPct val="150000"/>
              </a:lnSpc>
              <a:buNone/>
            </a:pPr>
            <a:r>
              <a:rPr lang="en-IN" sz="2200" b="1" dirty="0">
                <a:latin typeface="Times New Roman" pitchFamily="18" charset="0"/>
                <a:cs typeface="Times New Roman" pitchFamily="18" charset="0"/>
              </a:rPr>
              <a:t>     Author:</a:t>
            </a:r>
            <a:r>
              <a:rPr lang="en-US" sz="2200" b="1" dirty="0">
                <a:latin typeface="Times New Roman" pitchFamily="18" charset="0"/>
                <a:cs typeface="Times New Roman" pitchFamily="18" charset="0"/>
              </a:rPr>
              <a:t>M. </a:t>
            </a:r>
            <a:r>
              <a:rPr lang="en-US" sz="2200" b="1" dirty="0" err="1">
                <a:latin typeface="Times New Roman" pitchFamily="18" charset="0"/>
                <a:cs typeface="Times New Roman" pitchFamily="18" charset="0"/>
              </a:rPr>
              <a:t>Suganya</a:t>
            </a:r>
            <a:r>
              <a:rPr lang="en-US" sz="2200" b="1" dirty="0">
                <a:latin typeface="Times New Roman" pitchFamily="18" charset="0"/>
                <a:cs typeface="Times New Roman" pitchFamily="18" charset="0"/>
              </a:rPr>
              <a:t> </a:t>
            </a:r>
            <a:r>
              <a:rPr lang="en-IN" sz="2200" b="1" dirty="0">
                <a:latin typeface="Times New Roman" pitchFamily="18" charset="0"/>
                <a:cs typeface="Times New Roman" pitchFamily="18" charset="0"/>
              </a:rPr>
              <a:t> , Year:2018</a:t>
            </a:r>
            <a:endParaRPr lang="en-US" sz="2200" dirty="0">
              <a:latin typeface="Times New Roman" pitchFamily="18" charset="0"/>
              <a:cs typeface="Times New Roman" pitchFamily="18" charset="0"/>
            </a:endParaRPr>
          </a:p>
          <a:p>
            <a:pPr algn="just">
              <a:lnSpc>
                <a:spcPct val="150000"/>
              </a:lnSpc>
              <a:buNone/>
            </a:pPr>
            <a:r>
              <a:rPr lang="en-IN" sz="2200" dirty="0">
                <a:latin typeface="Times New Roman" pitchFamily="18" charset="0"/>
                <a:cs typeface="Times New Roman" pitchFamily="18" charset="0"/>
              </a:rPr>
              <a:t>    </a:t>
            </a:r>
            <a:r>
              <a:rPr lang="en-US" sz="2200" dirty="0">
                <a:latin typeface="Times New Roman" pitchFamily="18" charset="0"/>
                <a:cs typeface="Times New Roman" pitchFamily="18" charset="0"/>
              </a:rPr>
              <a:t>There is a rapid development in wireless technologies with the increase of congestible frequency spectrums, research study reveals that there is a problem in spectrum management and spectrum allocation. To overcome this problem there is a new technology known as cognitive radio technology in wireless sensor networks called as CWSNs. The first standard for cognitive radio networks is IEEE 802.22, but this standard cannot overcome the problem of spectrum management and spectrum allocation. In this paper we propose a novel protocol in which spectrum allocation can be done by increasing the transmission range and communication quality, lowering the energy consumption and delays.</a:t>
            </a:r>
          </a:p>
          <a:p>
            <a:pPr algn="just">
              <a:lnSpc>
                <a:spcPct val="150000"/>
              </a:lnSpc>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Times New Roman" pitchFamily="18" charset="0"/>
                <a:cs typeface="Times New Roman" pitchFamily="18" charset="0"/>
              </a:rPr>
              <a:t>PROBLEM IDENTIFICATION</a:t>
            </a:r>
            <a:br>
              <a:rPr lang="en-US" dirty="0">
                <a:solidFill>
                  <a:srgbClr val="FF0000"/>
                </a:solidFill>
                <a:latin typeface="Times New Roman" pitchFamily="18" charset="0"/>
                <a:cs typeface="Times New Roman" pitchFamily="18" charset="0"/>
              </a:rPr>
            </a:br>
            <a:endParaRPr lang="en-US" dirty="0">
              <a:solidFill>
                <a:srgbClr val="FF0000"/>
              </a:solidFill>
            </a:endParaRPr>
          </a:p>
        </p:txBody>
      </p:sp>
      <p:sp>
        <p:nvSpPr>
          <p:cNvPr id="3" name="Content Placeholder 2"/>
          <p:cNvSpPr>
            <a:spLocks noGrp="1"/>
          </p:cNvSpPr>
          <p:nvPr>
            <p:ph idx="1"/>
          </p:nvPr>
        </p:nvSpPr>
        <p:spPr>
          <a:xfrm>
            <a:off x="228600" y="914400"/>
            <a:ext cx="8763000" cy="5715000"/>
          </a:xfrm>
        </p:spPr>
        <p:txBody>
          <a:bodyPr>
            <a:normAutofit/>
          </a:bodyPr>
          <a:lstStyle/>
          <a:p>
            <a:pPr lvl="0" algn="just">
              <a:lnSpc>
                <a:spcPct val="150000"/>
              </a:lnSpc>
            </a:pPr>
            <a:r>
              <a:rPr lang="en-US" sz="2000" dirty="0">
                <a:latin typeface="Times New Roman" pitchFamily="18" charset="0"/>
                <a:cs typeface="Times New Roman" pitchFamily="18" charset="0"/>
              </a:rPr>
              <a:t>Smuggling/theft of most important trees such as sandal wood in forests, poses a serious threat to forest resources, causes significant economic damage and ultimately has quite a devastating effect on the environment all over the world.</a:t>
            </a:r>
          </a:p>
          <a:p>
            <a:pPr lvl="0" algn="just">
              <a:lnSpc>
                <a:spcPct val="150000"/>
              </a:lnSpc>
            </a:pPr>
            <a:r>
              <a:rPr lang="en-US" sz="2000" dirty="0">
                <a:latin typeface="Times New Roman" pitchFamily="18" charset="0"/>
                <a:cs typeface="Times New Roman" pitchFamily="18" charset="0"/>
              </a:rPr>
              <a:t>Smuggling not only cuts into the legitimate profits of the sandalwood and state revenue, it also threatens a valuable natural resource and threatens the communities living around the forests.</a:t>
            </a:r>
          </a:p>
          <a:p>
            <a:pPr lvl="0" algn="just">
              <a:lnSpc>
                <a:spcPct val="150000"/>
              </a:lnSpc>
            </a:pPr>
            <a:r>
              <a:rPr lang="en-US" sz="2000" dirty="0">
                <a:latin typeface="Times New Roman" pitchFamily="18" charset="0"/>
                <a:cs typeface="Times New Roman" pitchFamily="18" charset="0"/>
              </a:rPr>
              <a:t>Most forest fires are atmospheric temperature and occasional humidity which provide auspicious environments for fire to begin. </a:t>
            </a:r>
          </a:p>
          <a:p>
            <a:pPr lvl="0" algn="just">
              <a:lnSpc>
                <a:spcPct val="150000"/>
              </a:lnSpc>
            </a:pPr>
            <a:r>
              <a:rPr lang="en-US" sz="2000" dirty="0">
                <a:latin typeface="Times New Roman" pitchFamily="18" charset="0"/>
                <a:cs typeface="Times New Roman" pitchFamily="18" charset="0"/>
              </a:rPr>
              <a:t>Common causes of forest fire include lightning, human carelessness and exposure of fuel to extreme heat and aridity.</a:t>
            </a:r>
          </a:p>
          <a:p>
            <a:pPr lvl="0"/>
            <a:endParaRPr lang="en-US" dirty="0"/>
          </a:p>
          <a:p>
            <a:pPr marL="0"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rgbClr val="FF0000"/>
                </a:solidFill>
                <a:latin typeface="Times New Roman" pitchFamily="18" charset="0"/>
                <a:cs typeface="Times New Roman" pitchFamily="18" charset="0"/>
              </a:rPr>
              <a:t>GOALS AND OBJECTIVES</a:t>
            </a:r>
            <a:br>
              <a:rPr lang="en-US" dirty="0">
                <a:solidFill>
                  <a:srgbClr val="FF0000"/>
                </a:solidFill>
                <a:latin typeface="Times New Roman" pitchFamily="18" charset="0"/>
                <a:cs typeface="Times New Roman" pitchFamily="18" charset="0"/>
              </a:rPr>
            </a:br>
            <a:endParaRPr lang="en-US" dirty="0">
              <a:solidFill>
                <a:srgbClr val="FF0000"/>
              </a:solidFill>
            </a:endParaRPr>
          </a:p>
        </p:txBody>
      </p:sp>
      <p:sp>
        <p:nvSpPr>
          <p:cNvPr id="3" name="Content Placeholder 2"/>
          <p:cNvSpPr>
            <a:spLocks noGrp="1"/>
          </p:cNvSpPr>
          <p:nvPr>
            <p:ph idx="1"/>
          </p:nvPr>
        </p:nvSpPr>
        <p:spPr>
          <a:xfrm>
            <a:off x="228600" y="838200"/>
            <a:ext cx="8686800" cy="5791200"/>
          </a:xfrm>
        </p:spPr>
        <p:txBody>
          <a:bodyPr>
            <a:normAutofit fontScale="77500" lnSpcReduction="20000"/>
          </a:bodyPr>
          <a:lstStyle/>
          <a:p>
            <a:pPr lvl="0" algn="just">
              <a:lnSpc>
                <a:spcPct val="170000"/>
              </a:lnSpc>
            </a:pPr>
            <a:r>
              <a:rPr lang="en-US" sz="2600" dirty="0">
                <a:latin typeface="Times New Roman" pitchFamily="18" charset="0"/>
                <a:cs typeface="Times New Roman" pitchFamily="18" charset="0"/>
              </a:rPr>
              <a:t>The main objective of this project is to developing such a system which can be used to restrict this smuggling. </a:t>
            </a:r>
          </a:p>
          <a:p>
            <a:pPr lvl="0" algn="just">
              <a:lnSpc>
                <a:spcPct val="170000"/>
              </a:lnSpc>
            </a:pPr>
            <a:r>
              <a:rPr lang="en-US" sz="2600" dirty="0">
                <a:latin typeface="Times New Roman" pitchFamily="18" charset="0"/>
                <a:cs typeface="Times New Roman" pitchFamily="18" charset="0"/>
              </a:rPr>
              <a:t>The main idea presented in this project is to design a portable wireless sensor node which is a part of wireless sensor Network.</a:t>
            </a:r>
          </a:p>
          <a:p>
            <a:pPr lvl="0" algn="just">
              <a:lnSpc>
                <a:spcPct val="170000"/>
              </a:lnSpc>
            </a:pPr>
            <a:r>
              <a:rPr lang="en-US" sz="2600" dirty="0">
                <a:latin typeface="Times New Roman" pitchFamily="18" charset="0"/>
                <a:cs typeface="Times New Roman" pitchFamily="18" charset="0"/>
              </a:rPr>
              <a:t>It will be mounted on trunk of each tree, capable of detecting theft as well as automatically initiate &amp; send alarm signals if any to remote terminal through wireless media.</a:t>
            </a:r>
          </a:p>
          <a:p>
            <a:pPr lvl="0" algn="just">
              <a:lnSpc>
                <a:spcPct val="170000"/>
              </a:lnSpc>
            </a:pPr>
            <a:r>
              <a:rPr lang="en-US" sz="2600" dirty="0">
                <a:latin typeface="Times New Roman" pitchFamily="18" charset="0"/>
                <a:cs typeface="Times New Roman" pitchFamily="18" charset="0"/>
              </a:rPr>
              <a:t>We are developing such a system which can be used to restrict this smuggling. </a:t>
            </a:r>
          </a:p>
          <a:p>
            <a:pPr lvl="0" algn="just">
              <a:lnSpc>
                <a:spcPct val="170000"/>
              </a:lnSpc>
            </a:pPr>
            <a:r>
              <a:rPr lang="en-US" sz="2600" dirty="0">
                <a:latin typeface="Times New Roman" pitchFamily="18" charset="0"/>
                <a:cs typeface="Times New Roman" pitchFamily="18" charset="0"/>
              </a:rPr>
              <a:t>In this system a novel method has been introduced to prevent the cut down of trees using </a:t>
            </a:r>
            <a:r>
              <a:rPr lang="en-US" sz="2600" dirty="0" err="1">
                <a:latin typeface="Times New Roman" pitchFamily="18" charset="0"/>
                <a:cs typeface="Times New Roman" pitchFamily="18" charset="0"/>
              </a:rPr>
              <a:t>wsn</a:t>
            </a:r>
            <a:r>
              <a:rPr lang="en-US" sz="2600" dirty="0">
                <a:latin typeface="Times New Roman" pitchFamily="18" charset="0"/>
                <a:cs typeface="Times New Roman" pitchFamily="18" charset="0"/>
              </a:rPr>
              <a:t> and </a:t>
            </a:r>
            <a:r>
              <a:rPr lang="en-US" sz="2600" dirty="0" err="1">
                <a:latin typeface="Times New Roman" pitchFamily="18" charset="0"/>
                <a:cs typeface="Times New Roman" pitchFamily="18" charset="0"/>
              </a:rPr>
              <a:t>blynk</a:t>
            </a:r>
            <a:r>
              <a:rPr lang="en-US" sz="2600" dirty="0">
                <a:latin typeface="Times New Roman" pitchFamily="18" charset="0"/>
                <a:cs typeface="Times New Roman" pitchFamily="18" charset="0"/>
              </a:rPr>
              <a:t> </a:t>
            </a:r>
          </a:p>
          <a:p>
            <a:pPr marL="0" indent="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Times New Roman" pitchFamily="18" charset="0"/>
                <a:cs typeface="Times New Roman" pitchFamily="18" charset="0"/>
              </a:rPr>
              <a:t>METHODOLOGY</a:t>
            </a:r>
            <a:br>
              <a:rPr lang="en-US" dirty="0">
                <a:solidFill>
                  <a:srgbClr val="FF0000"/>
                </a:solidFill>
                <a:latin typeface="Times New Roman" pitchFamily="18" charset="0"/>
                <a:cs typeface="Times New Roman" pitchFamily="18" charset="0"/>
              </a:rPr>
            </a:br>
            <a:endParaRPr lang="en-US" dirty="0">
              <a:solidFill>
                <a:srgbClr val="FF0000"/>
              </a:solidFill>
            </a:endParaRPr>
          </a:p>
        </p:txBody>
      </p:sp>
      <p:pic>
        <p:nvPicPr>
          <p:cNvPr id="5" name="Picture 4"/>
          <p:cNvPicPr/>
          <p:nvPr/>
        </p:nvPicPr>
        <p:blipFill>
          <a:blip r:embed="rId2"/>
          <a:srcRect/>
          <a:stretch>
            <a:fillRect/>
          </a:stretch>
        </p:blipFill>
        <p:spPr bwMode="auto">
          <a:xfrm>
            <a:off x="1828800" y="990600"/>
            <a:ext cx="5775960" cy="545020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lnSpcReduction="10000"/>
          </a:bodyPr>
          <a:lstStyle/>
          <a:p>
            <a:pPr lvl="0" algn="just">
              <a:lnSpc>
                <a:spcPct val="150000"/>
              </a:lnSpc>
            </a:pPr>
            <a:r>
              <a:rPr lang="en-US" sz="2000" dirty="0">
                <a:latin typeface="Times New Roman" pitchFamily="18" charset="0"/>
                <a:cs typeface="Times New Roman" pitchFamily="18" charset="0"/>
              </a:rPr>
              <a:t>In this system we have given an idea to detect the fire in the forest by using modern </a:t>
            </a:r>
            <a:r>
              <a:rPr lang="en-US" sz="2000" dirty="0" err="1">
                <a:latin typeface="Times New Roman" pitchFamily="18" charset="0"/>
                <a:cs typeface="Times New Roman" pitchFamily="18" charset="0"/>
              </a:rPr>
              <a:t>equipments</a:t>
            </a:r>
            <a:r>
              <a:rPr lang="en-US" sz="2000" dirty="0">
                <a:latin typeface="Times New Roman" pitchFamily="18" charset="0"/>
                <a:cs typeface="Times New Roman" pitchFamily="18" charset="0"/>
              </a:rPr>
              <a:t>. The system is proposed to detect the fire in the forest and also to alert the forest officer about the fire in the forest. </a:t>
            </a:r>
          </a:p>
          <a:p>
            <a:pPr lvl="0" algn="just">
              <a:lnSpc>
                <a:spcPct val="150000"/>
              </a:lnSpc>
            </a:pPr>
            <a:r>
              <a:rPr lang="en-US" sz="2000" dirty="0">
                <a:latin typeface="Times New Roman" pitchFamily="18" charset="0"/>
                <a:cs typeface="Times New Roman" pitchFamily="18" charset="0"/>
              </a:rPr>
              <a:t>Here a microcontroller is used to control the system activities, some sensors are used to detect the fire in the forest, with detecting the fire the exact location of the fire is detected and located to the nearby forest officer. </a:t>
            </a:r>
          </a:p>
          <a:p>
            <a:pPr lvl="0" algn="just">
              <a:lnSpc>
                <a:spcPct val="150000"/>
              </a:lnSpc>
            </a:pPr>
            <a:r>
              <a:rPr lang="en-US" sz="2000" dirty="0">
                <a:latin typeface="Times New Roman" pitchFamily="18" charset="0"/>
                <a:cs typeface="Times New Roman" pitchFamily="18" charset="0"/>
              </a:rPr>
              <a:t>So the system is a complete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based system were the activities of the system is continuously monitored and the monitoring details are stored in online pages which is viewed by the officer regularly. </a:t>
            </a:r>
          </a:p>
          <a:p>
            <a:pPr lvl="0" algn="just">
              <a:lnSpc>
                <a:spcPct val="150000"/>
              </a:lnSpc>
            </a:pPr>
            <a:r>
              <a:rPr lang="en-US" sz="2000" dirty="0">
                <a:latin typeface="Times New Roman" pitchFamily="18" charset="0"/>
                <a:cs typeface="Times New Roman" pitchFamily="18" charset="0"/>
              </a:rPr>
              <a:t>The details are stored as a data and this data can be viewed at any time. </a:t>
            </a:r>
          </a:p>
          <a:p>
            <a:pPr lvl="0" algn="just">
              <a:lnSpc>
                <a:spcPct val="150000"/>
              </a:lnSpc>
            </a:pPr>
            <a:r>
              <a:rPr lang="en-US" sz="2000" dirty="0">
                <a:latin typeface="Times New Roman" pitchFamily="18" charset="0"/>
                <a:cs typeface="Times New Roman" pitchFamily="18" charset="0"/>
              </a:rPr>
              <a:t>The solar panel with a battery is used to supply the source to the system. Since the system is designed to implement in the forest it not possible to provide power supply through transmission line hence a solar panel is used which can be charged and stored in a battery. It is given as source to the system.</a:t>
            </a:r>
          </a:p>
          <a:p>
            <a:pPr lvl="0" algn="just">
              <a:lnSpc>
                <a:spcPct val="150000"/>
              </a:lnSpc>
            </a:pPr>
            <a:endParaRPr lang="en-US" sz="2000" dirty="0">
              <a:latin typeface="Times New Roman" pitchFamily="18" charset="0"/>
              <a:cs typeface="Times New Roman" pitchFamily="18" charset="0"/>
            </a:endParaRPr>
          </a:p>
          <a:p>
            <a:pPr marL="0" indent="0">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lvl="0" algn="just">
              <a:lnSpc>
                <a:spcPct val="150000"/>
              </a:lnSpc>
            </a:pPr>
            <a:r>
              <a:rPr lang="en-US" sz="2000" dirty="0">
                <a:latin typeface="Times New Roman" pitchFamily="18" charset="0"/>
                <a:cs typeface="Times New Roman" pitchFamily="18" charset="0"/>
              </a:rPr>
              <a:t>The tilt sensor is used to know smuggling or cutting of the tree , the buzzer is used as a </a:t>
            </a:r>
            <a:r>
              <a:rPr lang="en-US" sz="2000" dirty="0" err="1">
                <a:latin typeface="Times New Roman" pitchFamily="18" charset="0"/>
                <a:cs typeface="Times New Roman" pitchFamily="18" charset="0"/>
              </a:rPr>
              <a:t>alaram</a:t>
            </a:r>
            <a:r>
              <a:rPr lang="en-US" sz="2000" dirty="0">
                <a:latin typeface="Times New Roman" pitchFamily="18" charset="0"/>
                <a:cs typeface="Times New Roman" pitchFamily="18" charset="0"/>
              </a:rPr>
              <a:t>   to notify.</a:t>
            </a:r>
          </a:p>
          <a:p>
            <a:pPr lvl="0" algn="just">
              <a:lnSpc>
                <a:spcPct val="150000"/>
              </a:lnSpc>
            </a:pPr>
            <a:r>
              <a:rPr lang="en-US" sz="2000" dirty="0">
                <a:latin typeface="Times New Roman" pitchFamily="18" charset="0"/>
                <a:cs typeface="Times New Roman" pitchFamily="18" charset="0"/>
              </a:rPr>
              <a:t>The GPS is find the exact location if any forest fire or smuggling or cutting of the tree is happen in the forest.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680960" cy="1371600"/>
          </a:xfrm>
        </p:spPr>
        <p:txBody>
          <a:bodyPr>
            <a:normAutofit/>
          </a:bodyPr>
          <a:lstStyle/>
          <a:p>
            <a:r>
              <a:rPr lang="en-US" sz="4400" b="1" dirty="0">
                <a:solidFill>
                  <a:srgbClr val="FF0000"/>
                </a:solidFill>
                <a:latin typeface="Times New Roman" pitchFamily="18" charset="0"/>
                <a:cs typeface="Times New Roman" pitchFamily="18" charset="0"/>
              </a:rPr>
              <a:t>CONTENTS</a:t>
            </a:r>
          </a:p>
        </p:txBody>
      </p:sp>
      <p:sp>
        <p:nvSpPr>
          <p:cNvPr id="3" name="Content Placeholder 2"/>
          <p:cNvSpPr>
            <a:spLocks noGrp="1"/>
          </p:cNvSpPr>
          <p:nvPr>
            <p:ph idx="1"/>
          </p:nvPr>
        </p:nvSpPr>
        <p:spPr>
          <a:xfrm>
            <a:off x="731520" y="1752600"/>
            <a:ext cx="7680960" cy="4876800"/>
          </a:xfrm>
        </p:spPr>
        <p:txBody>
          <a:bodyPr>
            <a:noAutofit/>
          </a:bodyPr>
          <a:lstStyle/>
          <a:p>
            <a:pPr>
              <a:lnSpc>
                <a:spcPct val="150000"/>
              </a:lnSpc>
            </a:pPr>
            <a:r>
              <a:rPr lang="en-US" sz="2400" b="1" dirty="0">
                <a:latin typeface="Times New Roman" pitchFamily="18" charset="0"/>
                <a:cs typeface="Times New Roman" pitchFamily="18" charset="0"/>
              </a:rPr>
              <a:t>Introduction</a:t>
            </a:r>
          </a:p>
          <a:p>
            <a:pPr>
              <a:lnSpc>
                <a:spcPct val="150000"/>
              </a:lnSpc>
            </a:pPr>
            <a:r>
              <a:rPr lang="en-US" sz="2400" b="1" dirty="0">
                <a:latin typeface="Times New Roman" pitchFamily="18" charset="0"/>
                <a:cs typeface="Times New Roman" pitchFamily="18" charset="0"/>
              </a:rPr>
              <a:t>Literature Survey</a:t>
            </a:r>
          </a:p>
          <a:p>
            <a:pPr>
              <a:lnSpc>
                <a:spcPct val="150000"/>
              </a:lnSpc>
            </a:pPr>
            <a:r>
              <a:rPr lang="en-US" sz="2400" b="1" dirty="0">
                <a:latin typeface="Times New Roman" pitchFamily="18" charset="0"/>
                <a:cs typeface="Times New Roman" pitchFamily="18" charset="0"/>
              </a:rPr>
              <a:t>Problem Identification</a:t>
            </a:r>
          </a:p>
          <a:p>
            <a:pPr>
              <a:lnSpc>
                <a:spcPct val="150000"/>
              </a:lnSpc>
            </a:pPr>
            <a:r>
              <a:rPr lang="en-US" sz="2400" b="1" dirty="0">
                <a:latin typeface="Times New Roman" pitchFamily="18" charset="0"/>
                <a:cs typeface="Times New Roman" pitchFamily="18" charset="0"/>
              </a:rPr>
              <a:t>Goals and Objectives</a:t>
            </a:r>
          </a:p>
          <a:p>
            <a:pPr>
              <a:lnSpc>
                <a:spcPct val="150000"/>
              </a:lnSpc>
            </a:pPr>
            <a:r>
              <a:rPr lang="en-US" sz="2400" b="1" dirty="0">
                <a:latin typeface="Times New Roman" pitchFamily="18" charset="0"/>
                <a:cs typeface="Times New Roman" pitchFamily="18" charset="0"/>
              </a:rPr>
              <a:t>Methodology</a:t>
            </a:r>
          </a:p>
          <a:p>
            <a:pPr>
              <a:lnSpc>
                <a:spcPct val="150000"/>
              </a:lnSpc>
            </a:pPr>
            <a:r>
              <a:rPr lang="en-US" sz="2400" b="1" dirty="0">
                <a:latin typeface="Times New Roman" pitchFamily="18" charset="0"/>
                <a:cs typeface="Times New Roman" pitchFamily="18" charset="0"/>
              </a:rPr>
              <a:t>Contribution to Society</a:t>
            </a:r>
          </a:p>
          <a:p>
            <a:pPr>
              <a:lnSpc>
                <a:spcPct val="150000"/>
              </a:lnSpc>
            </a:pPr>
            <a:r>
              <a:rPr lang="en-US" sz="2400" b="1" dirty="0">
                <a:latin typeface="Times New Roman" pitchFamily="18" charset="0"/>
                <a:cs typeface="Times New Roman"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Times New Roman" pitchFamily="18" charset="0"/>
                <a:cs typeface="Times New Roman" pitchFamily="18" charset="0"/>
              </a:rPr>
              <a:t>CONTRIBUTION TO SOCIETY</a:t>
            </a:r>
            <a:br>
              <a:rPr lang="en-US" dirty="0">
                <a:solidFill>
                  <a:srgbClr val="FF0000"/>
                </a:solidFill>
                <a:latin typeface="Times New Roman" pitchFamily="18" charset="0"/>
                <a:cs typeface="Times New Roman" pitchFamily="18" charset="0"/>
              </a:rPr>
            </a:br>
            <a:endParaRPr lang="en-US" dirty="0">
              <a:solidFill>
                <a:srgbClr val="FF0000"/>
              </a:solidFill>
            </a:endParaRPr>
          </a:p>
        </p:txBody>
      </p:sp>
      <p:sp>
        <p:nvSpPr>
          <p:cNvPr id="3" name="Content Placeholder 2"/>
          <p:cNvSpPr>
            <a:spLocks noGrp="1"/>
          </p:cNvSpPr>
          <p:nvPr>
            <p:ph idx="1"/>
          </p:nvPr>
        </p:nvSpPr>
        <p:spPr>
          <a:xfrm>
            <a:off x="457200" y="1143000"/>
            <a:ext cx="8229600" cy="4983163"/>
          </a:xfrm>
        </p:spPr>
        <p:txBody>
          <a:bodyPr>
            <a:normAutofit/>
          </a:bodyPr>
          <a:lstStyle/>
          <a:p>
            <a:pPr marL="0" indent="0" algn="just">
              <a:lnSpc>
                <a:spcPct val="150000"/>
              </a:lnSpc>
            </a:pPr>
            <a:r>
              <a:rPr lang="en-US" sz="2000" dirty="0"/>
              <a:t> </a:t>
            </a:r>
            <a:r>
              <a:rPr lang="en-US" sz="2000" dirty="0">
                <a:latin typeface="Times New Roman" pitchFamily="18" charset="0"/>
                <a:cs typeface="Times New Roman" pitchFamily="18" charset="0"/>
              </a:rPr>
              <a:t>The idea was to involve local people in patrolling and awareness raising to reduce illegal activities in wildlife reserves and national parks. </a:t>
            </a:r>
          </a:p>
          <a:p>
            <a:pPr marL="0" indent="0" algn="just">
              <a:lnSpc>
                <a:spcPct val="150000"/>
              </a:lnSpc>
            </a:pPr>
            <a:r>
              <a:rPr lang="en-US" sz="2000" dirty="0">
                <a:latin typeface="Times New Roman" pitchFamily="18" charset="0"/>
                <a:cs typeface="Times New Roman" pitchFamily="18" charset="0"/>
              </a:rPr>
              <a:t> Since implementation communities are actively participating in anti-poaching operations, with poaching greatly reduced.</a:t>
            </a:r>
          </a:p>
          <a:p>
            <a:pPr marL="0" indent="0" algn="just">
              <a:lnSpc>
                <a:spcPct val="150000"/>
              </a:lnSpc>
            </a:pPr>
            <a:r>
              <a:rPr lang="en-US" sz="2000" dirty="0">
                <a:latin typeface="Times New Roman" pitchFamily="18" charset="0"/>
                <a:cs typeface="Times New Roman" pitchFamily="18" charset="0"/>
              </a:rPr>
              <a:t>So Our Project also useful to reduce the pouching of Sandalwood and other expensive trees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rgbClr val="FF0000"/>
                </a:solidFill>
                <a:latin typeface="Times New Roman" pitchFamily="18" charset="0"/>
                <a:cs typeface="Times New Roman" pitchFamily="18" charset="0"/>
              </a:rPr>
              <a:t>REFERENCES</a:t>
            </a:r>
            <a:br>
              <a:rPr lang="en-US" dirty="0">
                <a:solidFill>
                  <a:srgbClr val="FF0000"/>
                </a:solidFill>
                <a:latin typeface="Times New Roman" pitchFamily="18" charset="0"/>
                <a:cs typeface="Times New Roman" pitchFamily="18" charset="0"/>
              </a:rPr>
            </a:br>
            <a:endParaRPr lang="en-US" dirty="0">
              <a:solidFill>
                <a:srgbClr val="FF0000"/>
              </a:solidFill>
            </a:endParaRPr>
          </a:p>
        </p:txBody>
      </p:sp>
      <p:sp>
        <p:nvSpPr>
          <p:cNvPr id="3" name="Content Placeholder 2"/>
          <p:cNvSpPr>
            <a:spLocks noGrp="1"/>
          </p:cNvSpPr>
          <p:nvPr>
            <p:ph idx="1"/>
          </p:nvPr>
        </p:nvSpPr>
        <p:spPr>
          <a:xfrm>
            <a:off x="304800" y="762000"/>
            <a:ext cx="8610600" cy="5943600"/>
          </a:xfrm>
        </p:spPr>
        <p:txBody>
          <a:bodyPr>
            <a:normAutofit fontScale="47500" lnSpcReduction="20000"/>
          </a:bodyPr>
          <a:lstStyle/>
          <a:p>
            <a:pPr algn="just">
              <a:lnSpc>
                <a:spcPct val="170000"/>
              </a:lnSpc>
              <a:buNone/>
            </a:pPr>
            <a:r>
              <a:rPr lang="en-US" sz="4300" dirty="0">
                <a:latin typeface="Times New Roman" pitchFamily="18" charset="0"/>
                <a:cs typeface="Times New Roman" pitchFamily="18" charset="0"/>
              </a:rPr>
              <a:t>[1] Journal /Article /Paper </a:t>
            </a:r>
            <a:r>
              <a:rPr lang="en-US" sz="4300" dirty="0" err="1">
                <a:latin typeface="Times New Roman" pitchFamily="18" charset="0"/>
                <a:cs typeface="Times New Roman" pitchFamily="18" charset="0"/>
              </a:rPr>
              <a:t>Hameem</a:t>
            </a:r>
            <a:r>
              <a:rPr lang="en-US" sz="4300" dirty="0">
                <a:latin typeface="Times New Roman" pitchFamily="18" charset="0"/>
                <a:cs typeface="Times New Roman" pitchFamily="18" charset="0"/>
              </a:rPr>
              <a:t> C </a:t>
            </a:r>
            <a:r>
              <a:rPr lang="en-US" sz="4300" dirty="0" err="1">
                <a:latin typeface="Times New Roman" pitchFamily="18" charset="0"/>
                <a:cs typeface="Times New Roman" pitchFamily="18" charset="0"/>
              </a:rPr>
              <a:t>Hamza</a:t>
            </a:r>
            <a:r>
              <a:rPr lang="en-US" sz="4300" dirty="0">
                <a:latin typeface="Times New Roman" pitchFamily="18" charset="0"/>
                <a:cs typeface="Times New Roman" pitchFamily="18" charset="0"/>
              </a:rPr>
              <a:t> Tree Theft Control System 2013 Texas Instruments India Educators Conference. </a:t>
            </a:r>
          </a:p>
          <a:p>
            <a:pPr algn="just">
              <a:lnSpc>
                <a:spcPct val="170000"/>
              </a:lnSpc>
              <a:buNone/>
            </a:pPr>
            <a:r>
              <a:rPr lang="en-US" sz="4300" dirty="0">
                <a:latin typeface="Times New Roman" pitchFamily="18" charset="0"/>
                <a:cs typeface="Times New Roman" pitchFamily="18" charset="0"/>
              </a:rPr>
              <a:t>[2] </a:t>
            </a:r>
            <a:r>
              <a:rPr lang="en-US" sz="4300" dirty="0" err="1">
                <a:latin typeface="Times New Roman" pitchFamily="18" charset="0"/>
                <a:cs typeface="Times New Roman" pitchFamily="18" charset="0"/>
              </a:rPr>
              <a:t>Ghousia</a:t>
            </a:r>
            <a:r>
              <a:rPr lang="en-US" sz="4300" dirty="0">
                <a:latin typeface="Times New Roman" pitchFamily="18" charset="0"/>
                <a:cs typeface="Times New Roman" pitchFamily="18" charset="0"/>
              </a:rPr>
              <a:t> Sultana B IOT Based Anti-Poaching Alarm System for Trees in Forest using Wireless Sensor Network Volume 9, Special Issue No. 3, May 2018.</a:t>
            </a:r>
          </a:p>
          <a:p>
            <a:pPr algn="just">
              <a:lnSpc>
                <a:spcPct val="170000"/>
              </a:lnSpc>
              <a:buNone/>
            </a:pPr>
            <a:r>
              <a:rPr lang="en-US" sz="4300" dirty="0">
                <a:latin typeface="Times New Roman" pitchFamily="18" charset="0"/>
                <a:cs typeface="Times New Roman" pitchFamily="18" charset="0"/>
              </a:rPr>
              <a:t> [3] </a:t>
            </a:r>
            <a:r>
              <a:rPr lang="en-US" sz="4300" dirty="0" err="1">
                <a:latin typeface="Times New Roman" pitchFamily="18" charset="0"/>
                <a:cs typeface="Times New Roman" pitchFamily="18" charset="0"/>
              </a:rPr>
              <a:t>Subhashini</a:t>
            </a:r>
            <a:r>
              <a:rPr lang="en-US" sz="4300" dirty="0">
                <a:latin typeface="Times New Roman" pitchFamily="18" charset="0"/>
                <a:cs typeface="Times New Roman" pitchFamily="18" charset="0"/>
              </a:rPr>
              <a:t> A Smuggling preventions system for trees in forest using IOT Chennai International journal of scientific research and innovations IX (2018) 15-22. </a:t>
            </a:r>
          </a:p>
          <a:p>
            <a:pPr algn="just">
              <a:lnSpc>
                <a:spcPct val="170000"/>
              </a:lnSpc>
              <a:buNone/>
            </a:pPr>
            <a:r>
              <a:rPr lang="en-US" sz="4300" dirty="0">
                <a:latin typeface="Times New Roman" pitchFamily="18" charset="0"/>
                <a:cs typeface="Times New Roman" pitchFamily="18" charset="0"/>
              </a:rPr>
              <a:t>[4] </a:t>
            </a:r>
            <a:r>
              <a:rPr lang="en-US" sz="4300" dirty="0" err="1">
                <a:latin typeface="Times New Roman" pitchFamily="18" charset="0"/>
                <a:cs typeface="Times New Roman" pitchFamily="18" charset="0"/>
              </a:rPr>
              <a:t>Mr</a:t>
            </a:r>
            <a:r>
              <a:rPr lang="en-US" sz="4300" dirty="0">
                <a:latin typeface="Times New Roman" pitchFamily="18" charset="0"/>
                <a:cs typeface="Times New Roman" pitchFamily="18" charset="0"/>
              </a:rPr>
              <a:t> V. </a:t>
            </a:r>
            <a:r>
              <a:rPr lang="en-US" sz="4300" dirty="0" err="1">
                <a:latin typeface="Times New Roman" pitchFamily="18" charset="0"/>
                <a:cs typeface="Times New Roman" pitchFamily="18" charset="0"/>
              </a:rPr>
              <a:t>Narasimman</a:t>
            </a:r>
            <a:r>
              <a:rPr lang="en-US" sz="4300" dirty="0">
                <a:latin typeface="Times New Roman" pitchFamily="18" charset="0"/>
                <a:cs typeface="Times New Roman" pitchFamily="18" charset="0"/>
              </a:rPr>
              <a:t> </a:t>
            </a:r>
            <a:r>
              <a:rPr lang="en-US" sz="4300" dirty="0" err="1">
                <a:latin typeface="Times New Roman" pitchFamily="18" charset="0"/>
                <a:cs typeface="Times New Roman" pitchFamily="18" charset="0"/>
              </a:rPr>
              <a:t>Asst.Prof</a:t>
            </a:r>
            <a:r>
              <a:rPr lang="en-US" sz="4300" dirty="0">
                <a:latin typeface="Times New Roman" pitchFamily="18" charset="0"/>
                <a:cs typeface="Times New Roman" pitchFamily="18" charset="0"/>
              </a:rPr>
              <a:t> Design of a WSN node for forest trees against poaching.</a:t>
            </a:r>
          </a:p>
          <a:p>
            <a:pPr algn="just">
              <a:lnSpc>
                <a:spcPct val="170000"/>
              </a:lnSpc>
              <a:buNone/>
            </a:pPr>
            <a:r>
              <a:rPr lang="en-US" sz="4300" dirty="0">
                <a:latin typeface="Times New Roman" pitchFamily="18" charset="0"/>
                <a:cs typeface="Times New Roman" pitchFamily="18" charset="0"/>
              </a:rPr>
              <a:t> [5] B S </a:t>
            </a:r>
            <a:r>
              <a:rPr lang="en-US" sz="4300" dirty="0" err="1">
                <a:latin typeface="Times New Roman" pitchFamily="18" charset="0"/>
                <a:cs typeface="Times New Roman" pitchFamily="18" charset="0"/>
              </a:rPr>
              <a:t>Sudha</a:t>
            </a:r>
            <a:r>
              <a:rPr lang="en-US" sz="4300" dirty="0">
                <a:latin typeface="Times New Roman" pitchFamily="18" charset="0"/>
                <a:cs typeface="Times New Roman" pitchFamily="18" charset="0"/>
              </a:rPr>
              <a:t> </a:t>
            </a:r>
            <a:r>
              <a:rPr lang="en-US" sz="4300" dirty="0" err="1">
                <a:latin typeface="Times New Roman" pitchFamily="18" charset="0"/>
                <a:cs typeface="Times New Roman" pitchFamily="18" charset="0"/>
              </a:rPr>
              <a:t>Yogitha</a:t>
            </a:r>
            <a:r>
              <a:rPr lang="en-US" sz="4300" dirty="0">
                <a:latin typeface="Times New Roman" pitchFamily="18" charset="0"/>
                <a:cs typeface="Times New Roman" pitchFamily="18" charset="0"/>
              </a:rPr>
              <a:t> Forest monitoring system using Wireless Sensor Network Volume 4, Issue 4 April2018.</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lnSpc>
                <a:spcPct val="150000"/>
              </a:lnSpc>
              <a:buNone/>
            </a:pPr>
            <a:r>
              <a:rPr lang="en-US" sz="2000" dirty="0">
                <a:latin typeface="Times New Roman" pitchFamily="18" charset="0"/>
                <a:cs typeface="Times New Roman" pitchFamily="18" charset="0"/>
              </a:rPr>
              <a:t>[6] M. Lee, </a:t>
            </a:r>
            <a:r>
              <a:rPr lang="en-US" sz="2000" dirty="0" err="1">
                <a:latin typeface="Times New Roman" pitchFamily="18" charset="0"/>
                <a:cs typeface="Times New Roman" pitchFamily="18" charset="0"/>
              </a:rPr>
              <a:t>J.wang</a:t>
            </a:r>
            <a:r>
              <a:rPr lang="en-US" sz="2000" dirty="0">
                <a:latin typeface="Times New Roman" pitchFamily="18" charset="0"/>
                <a:cs typeface="Times New Roman" pitchFamily="18" charset="0"/>
              </a:rPr>
              <a:t> and H. </a:t>
            </a:r>
            <a:r>
              <a:rPr lang="en-US" sz="2000" dirty="0" err="1">
                <a:latin typeface="Times New Roman" pitchFamily="18" charset="0"/>
                <a:cs typeface="Times New Roman" pitchFamily="18" charset="0"/>
              </a:rPr>
              <a:t>Yoe</a:t>
            </a:r>
            <a:r>
              <a:rPr lang="en-US" sz="2000" dirty="0">
                <a:latin typeface="Times New Roman" pitchFamily="18" charset="0"/>
                <a:cs typeface="Times New Roman" pitchFamily="18" charset="0"/>
              </a:rPr>
              <a:t>, "Agricultural Production System Based on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2013 IEEE 16th International Conference on Computational Science and Engineering, Sydney, NSW, 2013, pp. 833-837. </a:t>
            </a:r>
          </a:p>
          <a:p>
            <a:pPr algn="just">
              <a:lnSpc>
                <a:spcPct val="150000"/>
              </a:lnSpc>
              <a:buNone/>
            </a:pPr>
            <a:r>
              <a:rPr lang="en-US" sz="2000" dirty="0">
                <a:latin typeface="Times New Roman" pitchFamily="18" charset="0"/>
                <a:cs typeface="Times New Roman" pitchFamily="18" charset="0"/>
              </a:rPr>
              <a:t>[7] J. Grand C. Molina-</a:t>
            </a:r>
            <a:r>
              <a:rPr lang="en-US" sz="2000" dirty="0" err="1">
                <a:latin typeface="Times New Roman" pitchFamily="18" charset="0"/>
                <a:cs typeface="Times New Roman" pitchFamily="18" charset="0"/>
              </a:rPr>
              <a:t>Colcha</a:t>
            </a:r>
            <a:r>
              <a:rPr lang="en-US" sz="2000" dirty="0">
                <a:latin typeface="Times New Roman" pitchFamily="18" charset="0"/>
                <a:cs typeface="Times New Roman" pitchFamily="18" charset="0"/>
              </a:rPr>
              <a:t>, S. Hidalgo-</a:t>
            </a:r>
            <a:r>
              <a:rPr lang="en-US" sz="2000" dirty="0" err="1">
                <a:latin typeface="Times New Roman" pitchFamily="18" charset="0"/>
                <a:cs typeface="Times New Roman" pitchFamily="18" charset="0"/>
              </a:rPr>
              <a:t>Lupera</a:t>
            </a:r>
            <a:r>
              <a:rPr lang="en-US" sz="2000" dirty="0">
                <a:latin typeface="Times New Roman" pitchFamily="18" charset="0"/>
                <a:cs typeface="Times New Roman" pitchFamily="18" charset="0"/>
              </a:rPr>
              <a:t> and C. </a:t>
            </a:r>
            <a:r>
              <a:rPr lang="en-US" sz="2000" dirty="0" err="1">
                <a:latin typeface="Times New Roman" pitchFamily="18" charset="0"/>
                <a:cs typeface="Times New Roman" pitchFamily="18" charset="0"/>
              </a:rPr>
              <a:t>Valarezo</a:t>
            </a:r>
            <a:r>
              <a:rPr lang="en-US" sz="2000" dirty="0">
                <a:latin typeface="Times New Roman" pitchFamily="18" charset="0"/>
                <a:cs typeface="Times New Roman" pitchFamily="18" charset="0"/>
              </a:rPr>
              <a:t> "Design and Implementation of a Wireless Sensor Network for Precision Agriculture Operating in API Mode," 2018 International Conference on </a:t>
            </a:r>
            <a:r>
              <a:rPr lang="en-US" sz="2000" dirty="0" err="1">
                <a:latin typeface="Times New Roman" pitchFamily="18" charset="0"/>
                <a:cs typeface="Times New Roman" pitchFamily="18" charset="0"/>
              </a:rPr>
              <a:t>eDemocracy</a:t>
            </a:r>
            <a:r>
              <a:rPr lang="en-US" sz="2000" dirty="0">
                <a:latin typeface="Times New Roman" pitchFamily="18" charset="0"/>
                <a:cs typeface="Times New Roman" pitchFamily="18" charset="0"/>
              </a:rPr>
              <a:t> &amp; </a:t>
            </a:r>
            <a:r>
              <a:rPr lang="en-US" sz="2000" dirty="0" err="1">
                <a:latin typeface="Times New Roman" pitchFamily="18" charset="0"/>
                <a:cs typeface="Times New Roman" pitchFamily="18" charset="0"/>
              </a:rPr>
              <a:t>eGovernment</a:t>
            </a:r>
            <a:r>
              <a:rPr lang="en-US" sz="2000" dirty="0">
                <a:latin typeface="Times New Roman" pitchFamily="18" charset="0"/>
                <a:cs typeface="Times New Roman" pitchFamily="18" charset="0"/>
              </a:rPr>
              <a:t>(ICEDEG), Ambato, 2018, pp. 144-149. </a:t>
            </a:r>
          </a:p>
          <a:p>
            <a:pPr algn="just">
              <a:lnSpc>
                <a:spcPct val="150000"/>
              </a:lnSpc>
              <a:buNone/>
            </a:pPr>
            <a:r>
              <a:rPr lang="en-US" sz="2000" dirty="0">
                <a:latin typeface="Times New Roman" pitchFamily="18" charset="0"/>
                <a:cs typeface="Times New Roman" pitchFamily="18" charset="0"/>
              </a:rPr>
              <a:t>[8] S. </a:t>
            </a:r>
            <a:r>
              <a:rPr lang="en-US" sz="2000" dirty="0" err="1">
                <a:latin typeface="Times New Roman" pitchFamily="18" charset="0"/>
                <a:cs typeface="Times New Roman" pitchFamily="18" charset="0"/>
              </a:rPr>
              <a:t>Gio</a:t>
            </a:r>
            <a:r>
              <a:rPr lang="en-US" sz="2000" dirty="0">
                <a:latin typeface="Times New Roman" pitchFamily="18" charset="0"/>
                <a:cs typeface="Times New Roman" pitchFamily="18" charset="0"/>
              </a:rPr>
              <a:t>, I. </a:t>
            </a:r>
            <a:r>
              <a:rPr lang="en-US" sz="2000" dirty="0" err="1">
                <a:latin typeface="Times New Roman" pitchFamily="18" charset="0"/>
                <a:cs typeface="Times New Roman" pitchFamily="18" charset="0"/>
              </a:rPr>
              <a:t>Seitanidis</a:t>
            </a:r>
            <a:r>
              <a:rPr lang="en-US" sz="2000" dirty="0">
                <a:latin typeface="Times New Roman" pitchFamily="18" charset="0"/>
                <a:cs typeface="Times New Roman" pitchFamily="18" charset="0"/>
              </a:rPr>
              <a:t>, M. </a:t>
            </a:r>
            <a:r>
              <a:rPr lang="en-US" sz="2000" dirty="0" err="1">
                <a:latin typeface="Times New Roman" pitchFamily="18" charset="0"/>
                <a:cs typeface="Times New Roman" pitchFamily="18" charset="0"/>
              </a:rPr>
              <a:t>Ojo</a:t>
            </a:r>
            <a:r>
              <a:rPr lang="en-US" sz="2000" dirty="0">
                <a:latin typeface="Times New Roman" pitchFamily="18" charset="0"/>
                <a:cs typeface="Times New Roman" pitchFamily="18" charset="0"/>
              </a:rPr>
              <a:t>, D. Adam and F. </a:t>
            </a:r>
            <a:r>
              <a:rPr lang="en-US" sz="2000" dirty="0" err="1">
                <a:latin typeface="Times New Roman" pitchFamily="18" charset="0"/>
                <a:cs typeface="Times New Roman" pitchFamily="18" charset="0"/>
              </a:rPr>
              <a:t>Ving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solutions for crop protection against wild animal attacks," 2018.</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Times New Roman" pitchFamily="18" charset="0"/>
                <a:cs typeface="Times New Roman" pitchFamily="18" charset="0"/>
              </a:rPr>
              <a:t>INTRODUCTION</a:t>
            </a:r>
            <a:br>
              <a:rPr lang="en-US" dirty="0">
                <a:solidFill>
                  <a:srgbClr val="FF0000"/>
                </a:solidFill>
                <a:latin typeface="Times New Roman" pitchFamily="18" charset="0"/>
                <a:cs typeface="Times New Roman" pitchFamily="18" charset="0"/>
              </a:rPr>
            </a:br>
            <a:endParaRPr lang="en-US" dirty="0">
              <a:solidFill>
                <a:srgbClr val="FF0000"/>
              </a:solidFill>
            </a:endParaRPr>
          </a:p>
        </p:txBody>
      </p:sp>
      <p:sp>
        <p:nvSpPr>
          <p:cNvPr id="3" name="Content Placeholder 2"/>
          <p:cNvSpPr>
            <a:spLocks noGrp="1"/>
          </p:cNvSpPr>
          <p:nvPr>
            <p:ph idx="1"/>
          </p:nvPr>
        </p:nvSpPr>
        <p:spPr>
          <a:xfrm>
            <a:off x="457200" y="1066800"/>
            <a:ext cx="8229600" cy="5562600"/>
          </a:xfrm>
        </p:spPr>
        <p:txBody>
          <a:bodyPr>
            <a:normAutofit/>
          </a:bodyPr>
          <a:lstStyle/>
          <a:p>
            <a:pPr algn="just">
              <a:lnSpc>
                <a:spcPct val="150000"/>
              </a:lnSpc>
            </a:pPr>
            <a:r>
              <a:rPr lang="en-US" sz="2000" dirty="0">
                <a:latin typeface="Times New Roman" pitchFamily="18" charset="0"/>
                <a:cs typeface="Times New Roman" pitchFamily="18" charset="0"/>
              </a:rPr>
              <a:t>In recent years poaching or smuggling of environmentally and economically important species of trees in forested areas- such as Sandalwood, Teakwood, Pine and Rosewood has been tremendously increased.</a:t>
            </a:r>
          </a:p>
          <a:p>
            <a:pPr algn="just">
              <a:lnSpc>
                <a:spcPct val="150000"/>
              </a:lnSpc>
            </a:pPr>
            <a:r>
              <a:rPr lang="en-US" sz="2000" dirty="0">
                <a:latin typeface="Times New Roman" pitchFamily="18" charset="0"/>
                <a:cs typeface="Times New Roman" pitchFamily="18" charset="0"/>
              </a:rPr>
              <a:t>There have been several initiatives undertaken by different stakeholders-- and in particular – by the Govt. of India, to mitigate these problems.</a:t>
            </a:r>
          </a:p>
          <a:p>
            <a:pPr algn="just">
              <a:lnSpc>
                <a:spcPct val="150000"/>
              </a:lnSpc>
            </a:pPr>
            <a:r>
              <a:rPr lang="en-US" sz="2000" dirty="0">
                <a:latin typeface="Times New Roman" pitchFamily="18" charset="0"/>
                <a:cs typeface="Times New Roman" pitchFamily="18" charset="0"/>
              </a:rPr>
              <a:t>The main idea presented in this paper is to design a portable wireless sensor node which is a part of wireless sensor Network. </a:t>
            </a:r>
          </a:p>
          <a:p>
            <a:pPr algn="just">
              <a:lnSpc>
                <a:spcPct val="150000"/>
              </a:lnSpc>
            </a:pPr>
            <a:r>
              <a:rPr lang="en-US" sz="2000" dirty="0">
                <a:latin typeface="Times New Roman" pitchFamily="18" charset="0"/>
                <a:cs typeface="Times New Roman" pitchFamily="18" charset="0"/>
              </a:rPr>
              <a:t>It will be mounted on trunk of each tree, capable of detecting theft as well as automatically initiate &amp; send alarm signals if any to remote terminal through wireless media.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E56F-59D9-4A1E-BED9-93BC79AA0C1A}"/>
              </a:ext>
            </a:extLst>
          </p:cNvPr>
          <p:cNvSpPr>
            <a:spLocks noGrp="1"/>
          </p:cNvSpPr>
          <p:nvPr>
            <p:ph type="title"/>
          </p:nvPr>
        </p:nvSpPr>
        <p:spPr>
          <a:xfrm>
            <a:off x="457200" y="-27740"/>
            <a:ext cx="8229600" cy="1143000"/>
          </a:xfrm>
        </p:spPr>
        <p:txBody>
          <a:bodyPr/>
          <a:lstStyle/>
          <a:p>
            <a:r>
              <a:rPr lang="en-US" sz="4400">
                <a:solidFill>
                  <a:srgbClr val="FF0000"/>
                </a:solidFill>
                <a:latin typeface="Times New Roman" pitchFamily="18" charset="0"/>
                <a:cs typeface="Times New Roman" pitchFamily="18" charset="0"/>
              </a:rPr>
              <a:t>LITERATURE SURVEY</a:t>
            </a:r>
            <a:endParaRPr lang="en-IN"/>
          </a:p>
        </p:txBody>
      </p:sp>
      <p:graphicFrame>
        <p:nvGraphicFramePr>
          <p:cNvPr id="11" name="Table 11">
            <a:extLst>
              <a:ext uri="{FF2B5EF4-FFF2-40B4-BE49-F238E27FC236}">
                <a16:creationId xmlns:a16="http://schemas.microsoft.com/office/drawing/2014/main" xmlns="" id="{799571A6-41EF-44F5-8AF2-165E560F68FA}"/>
              </a:ext>
            </a:extLst>
          </p:cNvPr>
          <p:cNvGraphicFramePr>
            <a:graphicFrameLocks noGrp="1"/>
          </p:cNvGraphicFramePr>
          <p:nvPr>
            <p:ph idx="1"/>
            <p:extLst>
              <p:ext uri="{D42A27DB-BD31-4B8C-83A1-F6EECF244321}">
                <p14:modId xmlns:p14="http://schemas.microsoft.com/office/powerpoint/2010/main" xmlns="" val="2820499507"/>
              </p:ext>
            </p:extLst>
          </p:nvPr>
        </p:nvGraphicFramePr>
        <p:xfrm>
          <a:off x="152400" y="914400"/>
          <a:ext cx="8839200" cy="5476240"/>
        </p:xfrm>
        <a:graphic>
          <a:graphicData uri="http://schemas.openxmlformats.org/drawingml/2006/table">
            <a:tbl>
              <a:tblPr firstRow="1" bandRow="1">
                <a:tableStyleId>{5C22544A-7EE6-4342-B048-85BDC9FD1C3A}</a:tableStyleId>
              </a:tblPr>
              <a:tblGrid>
                <a:gridCol w="756508">
                  <a:extLst>
                    <a:ext uri="{9D8B030D-6E8A-4147-A177-3AD203B41FA5}">
                      <a16:colId xmlns:a16="http://schemas.microsoft.com/office/drawing/2014/main" xmlns="" val="2134634999"/>
                    </a:ext>
                  </a:extLst>
                </a:gridCol>
                <a:gridCol w="2189892">
                  <a:extLst>
                    <a:ext uri="{9D8B030D-6E8A-4147-A177-3AD203B41FA5}">
                      <a16:colId xmlns:a16="http://schemas.microsoft.com/office/drawing/2014/main" xmlns="" val="2224769236"/>
                    </a:ext>
                  </a:extLst>
                </a:gridCol>
                <a:gridCol w="1473200">
                  <a:extLst>
                    <a:ext uri="{9D8B030D-6E8A-4147-A177-3AD203B41FA5}">
                      <a16:colId xmlns:a16="http://schemas.microsoft.com/office/drawing/2014/main" xmlns="" val="1868523865"/>
                    </a:ext>
                  </a:extLst>
                </a:gridCol>
                <a:gridCol w="1473200">
                  <a:extLst>
                    <a:ext uri="{9D8B030D-6E8A-4147-A177-3AD203B41FA5}">
                      <a16:colId xmlns:a16="http://schemas.microsoft.com/office/drawing/2014/main" xmlns="" val="3820896841"/>
                    </a:ext>
                  </a:extLst>
                </a:gridCol>
                <a:gridCol w="1672281">
                  <a:extLst>
                    <a:ext uri="{9D8B030D-6E8A-4147-A177-3AD203B41FA5}">
                      <a16:colId xmlns:a16="http://schemas.microsoft.com/office/drawing/2014/main" xmlns="" val="2690753067"/>
                    </a:ext>
                  </a:extLst>
                </a:gridCol>
                <a:gridCol w="1274119">
                  <a:extLst>
                    <a:ext uri="{9D8B030D-6E8A-4147-A177-3AD203B41FA5}">
                      <a16:colId xmlns:a16="http://schemas.microsoft.com/office/drawing/2014/main" xmlns="" val="1108126856"/>
                    </a:ext>
                  </a:extLst>
                </a:gridCol>
              </a:tblGrid>
              <a:tr h="1016000">
                <a:tc>
                  <a:txBody>
                    <a:bodyPr/>
                    <a:lstStyle/>
                    <a:p>
                      <a:r>
                        <a:rPr lang="en-IN" dirty="0" err="1"/>
                        <a:t>Sl.No</a:t>
                      </a:r>
                      <a:endParaRPr lang="en-IN" dirty="0"/>
                    </a:p>
                  </a:txBody>
                  <a:tcPr/>
                </a:tc>
                <a:tc>
                  <a:txBody>
                    <a:bodyPr/>
                    <a:lstStyle/>
                    <a:p>
                      <a:r>
                        <a:rPr lang="en-IN"/>
                        <a:t>Title</a:t>
                      </a:r>
                    </a:p>
                  </a:txBody>
                  <a:tcPr/>
                </a:tc>
                <a:tc>
                  <a:txBody>
                    <a:bodyPr/>
                    <a:lstStyle/>
                    <a:p>
                      <a:r>
                        <a:rPr lang="en-IN"/>
                        <a:t>Author</a:t>
                      </a:r>
                    </a:p>
                  </a:txBody>
                  <a:tcPr/>
                </a:tc>
                <a:tc>
                  <a:txBody>
                    <a:bodyPr/>
                    <a:lstStyle/>
                    <a:p>
                      <a:r>
                        <a:rPr lang="en-IN"/>
                        <a:t>Journal And Publications Year</a:t>
                      </a:r>
                    </a:p>
                  </a:txBody>
                  <a:tcPr/>
                </a:tc>
                <a:tc>
                  <a:txBody>
                    <a:bodyPr/>
                    <a:lstStyle/>
                    <a:p>
                      <a:r>
                        <a:rPr lang="en-IN"/>
                        <a:t>Methodology</a:t>
                      </a:r>
                    </a:p>
                  </a:txBody>
                  <a:tcPr/>
                </a:tc>
                <a:tc>
                  <a:txBody>
                    <a:bodyPr/>
                    <a:lstStyle/>
                    <a:p>
                      <a:r>
                        <a:rPr lang="en-IN"/>
                        <a:t>Objectives</a:t>
                      </a:r>
                    </a:p>
                  </a:txBody>
                  <a:tcPr/>
                </a:tc>
                <a:extLst>
                  <a:ext uri="{0D108BD9-81ED-4DB2-BD59-A6C34878D82A}">
                    <a16:rowId xmlns:a16="http://schemas.microsoft.com/office/drawing/2014/main" xmlns="" val="3047207700"/>
                  </a:ext>
                </a:extLst>
              </a:tr>
              <a:tr h="2565400">
                <a:tc>
                  <a:txBody>
                    <a:bodyPr/>
                    <a:lstStyle/>
                    <a:p>
                      <a:r>
                        <a:rPr lang="en-IN"/>
                        <a:t>1</a:t>
                      </a:r>
                    </a:p>
                  </a:txBody>
                  <a:tcPr/>
                </a:tc>
                <a:tc>
                  <a:txBody>
                    <a:bodyPr/>
                    <a:lstStyle/>
                    <a:p>
                      <a:r>
                        <a:rPr lang="en-US" sz="1800" b="0" dirty="0" smtClean="0">
                          <a:latin typeface="Times New Roman" pitchFamily="18" charset="0"/>
                          <a:cs typeface="Times New Roman" pitchFamily="18" charset="0"/>
                        </a:rPr>
                        <a:t>Anti-Poaching of Trees in Forest-Based on </a:t>
                      </a:r>
                      <a:r>
                        <a:rPr lang="en-US" sz="1800" b="0" dirty="0" err="1" smtClean="0">
                          <a:latin typeface="Times New Roman" pitchFamily="18" charset="0"/>
                          <a:cs typeface="Times New Roman" pitchFamily="18" charset="0"/>
                        </a:rPr>
                        <a:t>IoT</a:t>
                      </a:r>
                      <a:endParaRPr lang="en-IN" b="0" dirty="0"/>
                    </a:p>
                  </a:txBody>
                  <a:tcPr/>
                </a:tc>
                <a:tc>
                  <a:txBody>
                    <a:bodyPr/>
                    <a:lstStyle/>
                    <a:p>
                      <a:r>
                        <a:rPr lang="en-US" sz="1800" b="0" i="0" kern="1200" dirty="0" smtClean="0">
                          <a:solidFill>
                            <a:schemeClr val="dk1"/>
                          </a:solidFill>
                          <a:latin typeface="+mn-lt"/>
                          <a:ea typeface="+mn-ea"/>
                          <a:cs typeface="+mn-cs"/>
                        </a:rPr>
                        <a:t>S. Sanjay Kumar</a:t>
                      </a:r>
                      <a:r>
                        <a:rPr lang="en-US" sz="1800" b="0" i="0" kern="1200" baseline="30000" dirty="0" smtClean="0">
                          <a:solidFill>
                            <a:schemeClr val="dk1"/>
                          </a:solidFill>
                          <a:latin typeface="+mn-lt"/>
                          <a:ea typeface="+mn-ea"/>
                          <a:cs typeface="+mn-cs"/>
                        </a:rPr>
                        <a:t>1</a:t>
                      </a:r>
                      <a:r>
                        <a:rPr lang="en-US" sz="1800" b="0" i="0" kern="1200" dirty="0" smtClean="0">
                          <a:solidFill>
                            <a:schemeClr val="dk1"/>
                          </a:solidFill>
                          <a:latin typeface="+mn-lt"/>
                          <a:ea typeface="+mn-ea"/>
                          <a:cs typeface="+mn-cs"/>
                        </a:rPr>
                        <a:t>, V. Ravi</a:t>
                      </a:r>
                      <a:r>
                        <a:rPr lang="en-US" sz="1800" b="0" i="0" kern="1200" baseline="30000" dirty="0" smtClean="0">
                          <a:solidFill>
                            <a:schemeClr val="dk1"/>
                          </a:solidFill>
                          <a:latin typeface="+mn-lt"/>
                          <a:ea typeface="+mn-ea"/>
                          <a:cs typeface="+mn-cs"/>
                        </a:rPr>
                        <a:t>1</a:t>
                      </a:r>
                      <a:r>
                        <a:rPr lang="en-US" sz="1800" b="0" i="0" kern="1200" dirty="0" smtClean="0">
                          <a:solidFill>
                            <a:schemeClr val="dk1"/>
                          </a:solidFill>
                          <a:latin typeface="+mn-lt"/>
                          <a:ea typeface="+mn-ea"/>
                          <a:cs typeface="+mn-cs"/>
                        </a:rPr>
                        <a:t>, Ch. </a:t>
                      </a:r>
                      <a:r>
                        <a:rPr lang="en-US" sz="1800" b="0" i="0" kern="1200" dirty="0" err="1" smtClean="0">
                          <a:solidFill>
                            <a:schemeClr val="dk1"/>
                          </a:solidFill>
                          <a:latin typeface="+mn-lt"/>
                          <a:ea typeface="+mn-ea"/>
                          <a:cs typeface="+mn-cs"/>
                        </a:rPr>
                        <a:t>Rajendra</a:t>
                      </a:r>
                      <a:r>
                        <a:rPr lang="en-US" sz="1800" b="0" i="0" kern="1200" dirty="0" smtClean="0">
                          <a:solidFill>
                            <a:schemeClr val="dk1"/>
                          </a:solidFill>
                          <a:latin typeface="+mn-lt"/>
                          <a:ea typeface="+mn-ea"/>
                          <a:cs typeface="+mn-cs"/>
                        </a:rPr>
                        <a:t> Prasad</a:t>
                      </a:r>
                      <a:r>
                        <a:rPr lang="en-US" sz="1800" b="0" i="0" kern="1200" baseline="30000" dirty="0" smtClean="0">
                          <a:solidFill>
                            <a:schemeClr val="dk1"/>
                          </a:solidFill>
                          <a:latin typeface="+mn-lt"/>
                          <a:ea typeface="+mn-ea"/>
                          <a:cs typeface="+mn-cs"/>
                        </a:rPr>
                        <a:t>1</a:t>
                      </a:r>
                      <a:r>
                        <a:rPr lang="en-US" sz="1800" b="0" i="0" kern="1200" dirty="0" smtClean="0">
                          <a:solidFill>
                            <a:schemeClr val="dk1"/>
                          </a:solidFill>
                          <a:latin typeface="+mn-lt"/>
                          <a:ea typeface="+mn-ea"/>
                          <a:cs typeface="+mn-cs"/>
                        </a:rPr>
                        <a:t> and P. </a:t>
                      </a:r>
                      <a:r>
                        <a:rPr lang="en-US" sz="1800" b="0" i="0" kern="1200" dirty="0" err="1" smtClean="0">
                          <a:solidFill>
                            <a:schemeClr val="dk1"/>
                          </a:solidFill>
                          <a:latin typeface="+mn-lt"/>
                          <a:ea typeface="+mn-ea"/>
                          <a:cs typeface="+mn-cs"/>
                        </a:rPr>
                        <a:t>Ramchandar</a:t>
                      </a:r>
                      <a:r>
                        <a:rPr lang="en-US" sz="1800" b="0" i="0" kern="1200" dirty="0" smtClean="0">
                          <a:solidFill>
                            <a:schemeClr val="dk1"/>
                          </a:solidFill>
                          <a:latin typeface="+mn-lt"/>
                          <a:ea typeface="+mn-ea"/>
                          <a:cs typeface="+mn-cs"/>
                        </a:rPr>
                        <a:t> </a:t>
                      </a:r>
                      <a:r>
                        <a:rPr lang="en-US" sz="1800" b="0" i="0" kern="1200" dirty="0" err="1" smtClean="0">
                          <a:solidFill>
                            <a:schemeClr val="dk1"/>
                          </a:solidFill>
                          <a:latin typeface="+mn-lt"/>
                          <a:ea typeface="+mn-ea"/>
                          <a:cs typeface="+mn-cs"/>
                        </a:rPr>
                        <a:t>Rao</a:t>
                      </a:r>
                      <a:endParaRPr lang="en-IN" b="0" dirty="0"/>
                    </a:p>
                  </a:txBody>
                  <a:tcPr/>
                </a:tc>
                <a:tc>
                  <a:txBody>
                    <a:bodyPr/>
                    <a:lstStyle/>
                    <a:p>
                      <a:r>
                        <a:rPr lang="en-IN"/>
                        <a:t>IJEAT</a:t>
                      </a:r>
                    </a:p>
                    <a:p>
                      <a:r>
                        <a:rPr lang="en-IN"/>
                        <a:t>2018</a:t>
                      </a:r>
                    </a:p>
                  </a:txBody>
                  <a:tcPr/>
                </a:tc>
                <a:tc>
                  <a:txBody>
                    <a:bodyPr/>
                    <a:lstStyle/>
                    <a:p>
                      <a:r>
                        <a:rPr lang="en-US" sz="1800">
                          <a:latin typeface="Times New Roman" pitchFamily="18" charset="0"/>
                          <a:cs typeface="Times New Roman" pitchFamily="18" charset="0"/>
                        </a:rPr>
                        <a:t>Paper suggests gyro sensor to detect the inclination of the tree which are being cut)</a:t>
                      </a:r>
                      <a:endParaRPr lang="en-IN"/>
                    </a:p>
                  </a:txBody>
                  <a:tcPr/>
                </a:tc>
                <a:tc>
                  <a:txBody>
                    <a:bodyPr/>
                    <a:lstStyle/>
                    <a:p>
                      <a:r>
                        <a:rPr lang="en-US" sz="1800">
                          <a:latin typeface="Times New Roman" pitchFamily="18" charset="0"/>
                          <a:cs typeface="Times New Roman" pitchFamily="18" charset="0"/>
                        </a:rPr>
                        <a:t>design a framework or system which will be utilized to restrict the sneaking of sandalwood trees</a:t>
                      </a:r>
                    </a:p>
                  </a:txBody>
                  <a:tcPr/>
                </a:tc>
                <a:extLst>
                  <a:ext uri="{0D108BD9-81ED-4DB2-BD59-A6C34878D82A}">
                    <a16:rowId xmlns:a16="http://schemas.microsoft.com/office/drawing/2014/main" xmlns="" val="34589458"/>
                  </a:ext>
                </a:extLst>
              </a:tr>
              <a:tr h="1625600">
                <a:tc>
                  <a:txBody>
                    <a:bodyPr/>
                    <a:lstStyle/>
                    <a:p>
                      <a:r>
                        <a:rPr lang="en-IN"/>
                        <a:t>2</a:t>
                      </a:r>
                    </a:p>
                  </a:txBody>
                  <a:tcPr/>
                </a:tc>
                <a:tc>
                  <a:txBody>
                    <a:bodyPr/>
                    <a:lstStyle/>
                    <a:p>
                      <a:r>
                        <a:rPr lang="en-US" sz="1800" b="0" dirty="0">
                          <a:latin typeface="Times New Roman" pitchFamily="18" charset="0"/>
                          <a:cs typeface="Times New Roman" pitchFamily="18" charset="0"/>
                        </a:rPr>
                        <a:t>Preventive System for Forests</a:t>
                      </a:r>
                      <a:endParaRPr lang="en-IN" b="0" dirty="0"/>
                    </a:p>
                  </a:txBody>
                  <a:tcPr/>
                </a:tc>
                <a:tc>
                  <a:txBody>
                    <a:bodyPr/>
                    <a:lstStyle/>
                    <a:p>
                      <a:r>
                        <a:rPr lang="en-US" sz="1800" b="0">
                          <a:latin typeface="Times New Roman" pitchFamily="18" charset="0"/>
                          <a:cs typeface="Times New Roman" pitchFamily="18" charset="0"/>
                        </a:rPr>
                        <a:t>Prasad R. Khandar</a:t>
                      </a:r>
                      <a:r>
                        <a:rPr lang="en-IN" sz="1800" b="0">
                          <a:latin typeface="Times New Roman" pitchFamily="18" charset="0"/>
                          <a:cs typeface="Times New Roman" pitchFamily="18" charset="0"/>
                        </a:rPr>
                        <a:t> </a:t>
                      </a:r>
                      <a:endParaRPr lang="en-IN" b="0"/>
                    </a:p>
                  </a:txBody>
                  <a:tcPr/>
                </a:tc>
                <a:tc>
                  <a:txBody>
                    <a:bodyPr/>
                    <a:lstStyle/>
                    <a:p>
                      <a:r>
                        <a:rPr lang="en-IN"/>
                        <a:t>IJCST</a:t>
                      </a:r>
                    </a:p>
                    <a:p>
                      <a:r>
                        <a:rPr lang="en-IN"/>
                        <a:t>2018</a:t>
                      </a:r>
                    </a:p>
                  </a:txBody>
                  <a:tcPr/>
                </a:tc>
                <a:tc>
                  <a:txBody>
                    <a:bodyPr/>
                    <a:lstStyle/>
                    <a:p>
                      <a:r>
                        <a:rPr lang="en-IN"/>
                        <a:t>Paper suggests to use microcontroller, Zigbee Module at the tree </a:t>
                      </a:r>
                    </a:p>
                  </a:txBody>
                  <a:tcPr/>
                </a:tc>
                <a:tc>
                  <a:txBody>
                    <a:bodyPr/>
                    <a:lstStyle/>
                    <a:p>
                      <a:endParaRPr lang="en-US" sz="1800">
                        <a:latin typeface="Times New Roman" pitchFamily="18" charset="0"/>
                        <a:cs typeface="Times New Roman" pitchFamily="18" charset="0"/>
                      </a:endParaRPr>
                    </a:p>
                  </a:txBody>
                  <a:tcPr/>
                </a:tc>
                <a:extLst>
                  <a:ext uri="{0D108BD9-81ED-4DB2-BD59-A6C34878D82A}">
                    <a16:rowId xmlns:a16="http://schemas.microsoft.com/office/drawing/2014/main" xmlns="" val="1171330219"/>
                  </a:ext>
                </a:extLst>
              </a:tr>
            </a:tbl>
          </a:graphicData>
        </a:graphic>
      </p:graphicFrame>
    </p:spTree>
    <p:extLst>
      <p:ext uri="{BB962C8B-B14F-4D97-AF65-F5344CB8AC3E}">
        <p14:creationId xmlns:p14="http://schemas.microsoft.com/office/powerpoint/2010/main" xmlns="" val="292891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90C04241-CDFE-4DD9-B533-27588C433B03}"/>
              </a:ext>
            </a:extLst>
          </p:cNvPr>
          <p:cNvGraphicFramePr>
            <a:graphicFrameLocks noGrp="1"/>
          </p:cNvGraphicFramePr>
          <p:nvPr>
            <p:ph idx="1"/>
            <p:extLst>
              <p:ext uri="{D42A27DB-BD31-4B8C-83A1-F6EECF244321}">
                <p14:modId xmlns:p14="http://schemas.microsoft.com/office/powerpoint/2010/main" xmlns="" val="1875584628"/>
              </p:ext>
            </p:extLst>
          </p:nvPr>
        </p:nvGraphicFramePr>
        <p:xfrm>
          <a:off x="76200" y="173703"/>
          <a:ext cx="8991600" cy="6520561"/>
        </p:xfrm>
        <a:graphic>
          <a:graphicData uri="http://schemas.openxmlformats.org/drawingml/2006/table">
            <a:tbl>
              <a:tblPr firstRow="1" bandRow="1">
                <a:tableStyleId>{5C22544A-7EE6-4342-B048-85BDC9FD1C3A}</a:tableStyleId>
              </a:tblPr>
              <a:tblGrid>
                <a:gridCol w="832557">
                  <a:extLst>
                    <a:ext uri="{9D8B030D-6E8A-4147-A177-3AD203B41FA5}">
                      <a16:colId xmlns:a16="http://schemas.microsoft.com/office/drawing/2014/main" xmlns="" val="1026051002"/>
                    </a:ext>
                  </a:extLst>
                </a:gridCol>
                <a:gridCol w="2060393">
                  <a:extLst>
                    <a:ext uri="{9D8B030D-6E8A-4147-A177-3AD203B41FA5}">
                      <a16:colId xmlns:a16="http://schemas.microsoft.com/office/drawing/2014/main" xmlns="" val="60252097"/>
                    </a:ext>
                  </a:extLst>
                </a:gridCol>
                <a:gridCol w="1602850">
                  <a:extLst>
                    <a:ext uri="{9D8B030D-6E8A-4147-A177-3AD203B41FA5}">
                      <a16:colId xmlns:a16="http://schemas.microsoft.com/office/drawing/2014/main" xmlns="" val="1276894761"/>
                    </a:ext>
                  </a:extLst>
                </a:gridCol>
                <a:gridCol w="1295400">
                  <a:extLst>
                    <a:ext uri="{9D8B030D-6E8A-4147-A177-3AD203B41FA5}">
                      <a16:colId xmlns:a16="http://schemas.microsoft.com/office/drawing/2014/main" xmlns="" val="142721457"/>
                    </a:ext>
                  </a:extLst>
                </a:gridCol>
                <a:gridCol w="1785057">
                  <a:extLst>
                    <a:ext uri="{9D8B030D-6E8A-4147-A177-3AD203B41FA5}">
                      <a16:colId xmlns:a16="http://schemas.microsoft.com/office/drawing/2014/main" xmlns="" val="3552082835"/>
                    </a:ext>
                  </a:extLst>
                </a:gridCol>
                <a:gridCol w="1415343">
                  <a:extLst>
                    <a:ext uri="{9D8B030D-6E8A-4147-A177-3AD203B41FA5}">
                      <a16:colId xmlns:a16="http://schemas.microsoft.com/office/drawing/2014/main" xmlns="" val="3845902535"/>
                    </a:ext>
                  </a:extLst>
                </a:gridCol>
              </a:tblGrid>
              <a:tr h="861104">
                <a:tc>
                  <a:txBody>
                    <a:bodyPr/>
                    <a:lstStyle/>
                    <a:p>
                      <a:r>
                        <a:rPr lang="en-IN" dirty="0" err="1"/>
                        <a:t>Sl.No</a:t>
                      </a:r>
                      <a:endParaRPr lang="en-IN" dirty="0"/>
                    </a:p>
                  </a:txBody>
                  <a:tcPr/>
                </a:tc>
                <a:tc>
                  <a:txBody>
                    <a:bodyPr/>
                    <a:lstStyle/>
                    <a:p>
                      <a:r>
                        <a:rPr lang="en-IN"/>
                        <a:t>Title</a:t>
                      </a:r>
                    </a:p>
                  </a:txBody>
                  <a:tcPr/>
                </a:tc>
                <a:tc>
                  <a:txBody>
                    <a:bodyPr/>
                    <a:lstStyle/>
                    <a:p>
                      <a:r>
                        <a:rPr lang="en-IN"/>
                        <a:t>Author</a:t>
                      </a:r>
                    </a:p>
                  </a:txBody>
                  <a:tcPr/>
                </a:tc>
                <a:tc>
                  <a:txBody>
                    <a:bodyPr/>
                    <a:lstStyle/>
                    <a:p>
                      <a:r>
                        <a:rPr lang="en-IN" dirty="0"/>
                        <a:t>Journal And </a:t>
                      </a:r>
                      <a:r>
                        <a:rPr lang="en-IN" dirty="0" smtClean="0"/>
                        <a:t>Year</a:t>
                      </a:r>
                      <a:endParaRPr lang="en-IN" dirty="0"/>
                    </a:p>
                  </a:txBody>
                  <a:tcPr/>
                </a:tc>
                <a:tc>
                  <a:txBody>
                    <a:bodyPr/>
                    <a:lstStyle/>
                    <a:p>
                      <a:r>
                        <a:rPr lang="en-IN"/>
                        <a:t>Methodology</a:t>
                      </a:r>
                    </a:p>
                  </a:txBody>
                  <a:tcPr/>
                </a:tc>
                <a:tc>
                  <a:txBody>
                    <a:bodyPr/>
                    <a:lstStyle/>
                    <a:p>
                      <a:r>
                        <a:rPr lang="en-IN"/>
                        <a:t>Objectives</a:t>
                      </a:r>
                    </a:p>
                  </a:txBody>
                  <a:tcPr/>
                </a:tc>
                <a:extLst>
                  <a:ext uri="{0D108BD9-81ED-4DB2-BD59-A6C34878D82A}">
                    <a16:rowId xmlns:a16="http://schemas.microsoft.com/office/drawing/2014/main" xmlns="" val="529850398"/>
                  </a:ext>
                </a:extLst>
              </a:tr>
              <a:tr h="1636097">
                <a:tc>
                  <a:txBody>
                    <a:bodyPr/>
                    <a:lstStyle/>
                    <a:p>
                      <a:r>
                        <a:rPr lang="en-IN"/>
                        <a:t>3</a:t>
                      </a:r>
                    </a:p>
                  </a:txBody>
                  <a:tcPr/>
                </a:tc>
                <a:tc>
                  <a:txBody>
                    <a:bodyPr/>
                    <a:lstStyle/>
                    <a:p>
                      <a:r>
                        <a:rPr lang="en-US" sz="1800" b="0"/>
                        <a:t>Forest protection using wireless sensor network and IoT</a:t>
                      </a:r>
                      <a:endParaRPr lang="en-IN" b="0"/>
                    </a:p>
                  </a:txBody>
                  <a:tcPr/>
                </a:tc>
                <a:tc>
                  <a:txBody>
                    <a:bodyPr/>
                    <a:lstStyle/>
                    <a:p>
                      <a:r>
                        <a:rPr lang="en-US" sz="1800" b="0">
                          <a:latin typeface="Times New Roman" pitchFamily="18" charset="0"/>
                          <a:cs typeface="Times New Roman" pitchFamily="18" charset="0"/>
                        </a:rPr>
                        <a:t>Gyanaranjan Patra</a:t>
                      </a:r>
                      <a:endParaRPr lang="en-IN" b="0"/>
                    </a:p>
                  </a:txBody>
                  <a:tcPr/>
                </a:tc>
                <a:tc>
                  <a:txBody>
                    <a:bodyPr/>
                    <a:lstStyle/>
                    <a:p>
                      <a:r>
                        <a:rPr lang="en-IN"/>
                        <a:t>2018</a:t>
                      </a:r>
                    </a:p>
                  </a:txBody>
                  <a:tcPr/>
                </a:tc>
                <a:tc>
                  <a:txBody>
                    <a:bodyPr/>
                    <a:lstStyle/>
                    <a:p>
                      <a:r>
                        <a:rPr lang="en-US" sz="1800">
                          <a:latin typeface="Times New Roman" pitchFamily="18" charset="0"/>
                          <a:cs typeface="Times New Roman" pitchFamily="18" charset="0"/>
                        </a:rPr>
                        <a:t>It empowers remote checking conditions inside the wood </a:t>
                      </a:r>
                      <a:endParaRPr lang="en-IN"/>
                    </a:p>
                  </a:txBody>
                  <a:tcPr/>
                </a:tc>
                <a:tc>
                  <a:txBody>
                    <a:bodyPr/>
                    <a:lstStyle/>
                    <a:p>
                      <a:r>
                        <a:rPr lang="en-IN"/>
                        <a:t>Detection of the forest fire</a:t>
                      </a:r>
                    </a:p>
                  </a:txBody>
                  <a:tcPr/>
                </a:tc>
                <a:extLst>
                  <a:ext uri="{0D108BD9-81ED-4DB2-BD59-A6C34878D82A}">
                    <a16:rowId xmlns:a16="http://schemas.microsoft.com/office/drawing/2014/main" xmlns="" val="1068374503"/>
                  </a:ext>
                </a:extLst>
              </a:tr>
              <a:tr h="2172813">
                <a:tc>
                  <a:txBody>
                    <a:bodyPr/>
                    <a:lstStyle/>
                    <a:p>
                      <a:r>
                        <a:rPr lang="en-IN"/>
                        <a:t>4</a:t>
                      </a:r>
                    </a:p>
                  </a:txBody>
                  <a:tcPr/>
                </a:tc>
                <a:tc>
                  <a:txBody>
                    <a:bodyPr/>
                    <a:lstStyle/>
                    <a:p>
                      <a:r>
                        <a:rPr lang="en-US" sz="1800" b="0" dirty="0">
                          <a:latin typeface="Times New Roman" pitchFamily="18" charset="0"/>
                          <a:cs typeface="Times New Roman" pitchFamily="18" charset="0"/>
                        </a:rPr>
                        <a:t>An </a:t>
                      </a:r>
                      <a:r>
                        <a:rPr lang="en-US" sz="1800" b="0" dirty="0" err="1">
                          <a:latin typeface="Times New Roman" pitchFamily="18" charset="0"/>
                          <a:cs typeface="Times New Roman" pitchFamily="18" charset="0"/>
                        </a:rPr>
                        <a:t>IoT</a:t>
                      </a:r>
                      <a:r>
                        <a:rPr lang="en-US" sz="1800" b="0" dirty="0">
                          <a:latin typeface="Times New Roman" pitchFamily="18" charset="0"/>
                          <a:cs typeface="Times New Roman" pitchFamily="18" charset="0"/>
                        </a:rPr>
                        <a:t> based fire alarming and authentication system for workhouse using Raspberry Pi 3</a:t>
                      </a:r>
                      <a:endParaRPr lang="en-IN" b="0" dirty="0"/>
                    </a:p>
                  </a:txBody>
                  <a:tcPr/>
                </a:tc>
                <a:tc>
                  <a:txBody>
                    <a:bodyPr/>
                    <a:lstStyle/>
                    <a:p>
                      <a:r>
                        <a:rPr lang="en-US" sz="1800" b="0">
                          <a:latin typeface="Times New Roman" pitchFamily="18" charset="0"/>
                          <a:cs typeface="Times New Roman" pitchFamily="18" charset="0"/>
                        </a:rPr>
                        <a:t>Imteaj</a:t>
                      </a:r>
                      <a:endParaRPr lang="en-IN" b="0"/>
                    </a:p>
                  </a:txBody>
                  <a:tcPr/>
                </a:tc>
                <a:tc>
                  <a:txBody>
                    <a:bodyPr/>
                    <a:lstStyle/>
                    <a:p>
                      <a:r>
                        <a:rPr lang="en-IN"/>
                        <a:t>2017</a:t>
                      </a:r>
                    </a:p>
                    <a:p>
                      <a:r>
                        <a:rPr lang="en-IN" sz="1800" b="0" i="0" kern="1200">
                          <a:solidFill>
                            <a:schemeClr val="dk1"/>
                          </a:solidFill>
                          <a:effectLst/>
                          <a:latin typeface="+mn-lt"/>
                          <a:ea typeface="+mn-ea"/>
                          <a:cs typeface="+mn-cs"/>
                        </a:rPr>
                        <a:t>ECCE</a:t>
                      </a:r>
                      <a:endParaRPr lang="en-IN"/>
                    </a:p>
                  </a:txBody>
                  <a:tcPr/>
                </a:tc>
                <a:tc>
                  <a:txBody>
                    <a:bodyPr/>
                    <a:lstStyle/>
                    <a:p>
                      <a:r>
                        <a:rPr lang="en-US" sz="1800">
                          <a:latin typeface="Times New Roman" pitchFamily="18" charset="0"/>
                          <a:cs typeface="Times New Roman" pitchFamily="18" charset="0"/>
                        </a:rPr>
                        <a:t>Raspberry Pi 3 id used to control multiple Arduino integrated with sensors and camera</a:t>
                      </a:r>
                      <a:endParaRPr lang="en-IN"/>
                    </a:p>
                  </a:txBody>
                  <a:tcPr/>
                </a:tc>
                <a:tc>
                  <a:txBody>
                    <a:bodyPr/>
                    <a:lstStyle/>
                    <a:p>
                      <a:r>
                        <a:rPr lang="en-US" sz="1800">
                          <a:latin typeface="Times New Roman" pitchFamily="18" charset="0"/>
                          <a:cs typeface="Times New Roman" pitchFamily="18" charset="0"/>
                        </a:rPr>
                        <a:t>A system which detects fire and provides the location of the affected region</a:t>
                      </a:r>
                      <a:endParaRPr lang="en-IN"/>
                    </a:p>
                  </a:txBody>
                  <a:tcPr/>
                </a:tc>
                <a:extLst>
                  <a:ext uri="{0D108BD9-81ED-4DB2-BD59-A6C34878D82A}">
                    <a16:rowId xmlns:a16="http://schemas.microsoft.com/office/drawing/2014/main" xmlns="" val="1456197759"/>
                  </a:ext>
                </a:extLst>
              </a:tr>
              <a:tr h="1633283">
                <a:tc>
                  <a:txBody>
                    <a:bodyPr/>
                    <a:lstStyle/>
                    <a:p>
                      <a:r>
                        <a:rPr lang="en-IN"/>
                        <a:t>5</a:t>
                      </a:r>
                    </a:p>
                  </a:txBody>
                  <a:tcPr/>
                </a:tc>
                <a:tc>
                  <a:txBody>
                    <a:bodyPr/>
                    <a:lstStyle/>
                    <a:p>
                      <a:r>
                        <a:rPr lang="en-US" sz="1800" b="0" dirty="0">
                          <a:latin typeface="Times New Roman" pitchFamily="18" charset="0"/>
                          <a:cs typeface="Times New Roman" pitchFamily="18" charset="0"/>
                        </a:rPr>
                        <a:t>IOT enabled forest fire detection and online monitoring system</a:t>
                      </a:r>
                      <a:endParaRPr lang="en-IN" b="0" dirty="0"/>
                    </a:p>
                  </a:txBody>
                  <a:tcPr/>
                </a:tc>
                <a:tc>
                  <a:txBody>
                    <a:bodyPr/>
                    <a:lstStyle/>
                    <a:p>
                      <a:r>
                        <a:rPr lang="en-US" sz="1800" b="0" dirty="0" err="1">
                          <a:latin typeface="Times New Roman" pitchFamily="18" charset="0"/>
                          <a:cs typeface="Times New Roman" pitchFamily="18" charset="0"/>
                        </a:rPr>
                        <a:t>Abhinav</a:t>
                      </a:r>
                      <a:r>
                        <a:rPr lang="en-US" sz="1800" b="0" dirty="0">
                          <a:latin typeface="Times New Roman" pitchFamily="18" charset="0"/>
                          <a:cs typeface="Times New Roman" pitchFamily="18" charset="0"/>
                        </a:rPr>
                        <a:t> Kumar Sharma1 ,</a:t>
                      </a:r>
                      <a:r>
                        <a:rPr lang="en-US" sz="1800" b="0" dirty="0" err="1">
                          <a:latin typeface="Times New Roman" pitchFamily="18" charset="0"/>
                          <a:cs typeface="Times New Roman" pitchFamily="18" charset="0"/>
                        </a:rPr>
                        <a:t>MdFaizRaza</a:t>
                      </a:r>
                      <a:r>
                        <a:rPr lang="en-US" sz="1800" b="0" dirty="0">
                          <a:latin typeface="Times New Roman" pitchFamily="18" charset="0"/>
                          <a:cs typeface="Times New Roman" pitchFamily="18" charset="0"/>
                        </a:rPr>
                        <a:t> </a:t>
                      </a:r>
                      <a:r>
                        <a:rPr lang="en-US" sz="1800" b="0" dirty="0" err="1">
                          <a:latin typeface="Times New Roman" pitchFamily="18" charset="0"/>
                          <a:cs typeface="Times New Roman" pitchFamily="18" charset="0"/>
                        </a:rPr>
                        <a:t>Ansari</a:t>
                      </a:r>
                      <a:r>
                        <a:rPr lang="en-US" sz="1800" b="0" dirty="0">
                          <a:latin typeface="Times New Roman" pitchFamily="18" charset="0"/>
                          <a:cs typeface="Times New Roman" pitchFamily="18" charset="0"/>
                        </a:rPr>
                        <a:t> </a:t>
                      </a:r>
                      <a:endParaRPr lang="en-IN" b="0" dirty="0"/>
                    </a:p>
                  </a:txBody>
                  <a:tcPr/>
                </a:tc>
                <a:tc>
                  <a:txBody>
                    <a:bodyPr/>
                    <a:lstStyle/>
                    <a:p>
                      <a:r>
                        <a:rPr lang="en-IN"/>
                        <a:t>2019</a:t>
                      </a:r>
                    </a:p>
                  </a:txBody>
                  <a:tcPr/>
                </a:tc>
                <a:tc>
                  <a:txBody>
                    <a:bodyPr/>
                    <a:lstStyle/>
                    <a:p>
                      <a:r>
                        <a:rPr lang="en-US" dirty="0" smtClean="0"/>
                        <a:t>a system which detects fire and provide location and</a:t>
                      </a:r>
                      <a:r>
                        <a:rPr lang="en-US" baseline="0" dirty="0" smtClean="0"/>
                        <a:t> image</a:t>
                      </a:r>
                      <a:r>
                        <a:rPr lang="en-US" dirty="0" smtClean="0"/>
                        <a:t> of the affected trees</a:t>
                      </a:r>
                      <a:endParaRPr lang="en-IN" dirty="0"/>
                    </a:p>
                  </a:txBody>
                  <a:tcPr/>
                </a:tc>
                <a:tc>
                  <a:txBody>
                    <a:bodyPr/>
                    <a:lstStyle/>
                    <a:p>
                      <a:r>
                        <a:rPr lang="en-IN" dirty="0"/>
                        <a:t>Detection of fire near tree and detect </a:t>
                      </a:r>
                      <a:r>
                        <a:rPr lang="en-IN" dirty="0" smtClean="0"/>
                        <a:t>location to</a:t>
                      </a:r>
                      <a:r>
                        <a:rPr lang="en-IN" baseline="0" dirty="0" smtClean="0"/>
                        <a:t> prevent accidents</a:t>
                      </a:r>
                      <a:endParaRPr lang="en-IN" dirty="0"/>
                    </a:p>
                  </a:txBody>
                  <a:tcPr/>
                </a:tc>
                <a:extLst>
                  <a:ext uri="{0D108BD9-81ED-4DB2-BD59-A6C34878D82A}">
                    <a16:rowId xmlns:a16="http://schemas.microsoft.com/office/drawing/2014/main" xmlns="" val="2950803212"/>
                  </a:ext>
                </a:extLst>
              </a:tr>
            </a:tbl>
          </a:graphicData>
        </a:graphic>
      </p:graphicFrame>
    </p:spTree>
    <p:extLst>
      <p:ext uri="{BB962C8B-B14F-4D97-AF65-F5344CB8AC3E}">
        <p14:creationId xmlns:p14="http://schemas.microsoft.com/office/powerpoint/2010/main" xmlns="" val="161499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26A10661-3D86-4645-A2E2-F99E211CE138}"/>
              </a:ext>
            </a:extLst>
          </p:cNvPr>
          <p:cNvGraphicFramePr>
            <a:graphicFrameLocks noGrp="1"/>
          </p:cNvGraphicFramePr>
          <p:nvPr>
            <p:ph idx="1"/>
            <p:extLst>
              <p:ext uri="{D42A27DB-BD31-4B8C-83A1-F6EECF244321}">
                <p14:modId xmlns:p14="http://schemas.microsoft.com/office/powerpoint/2010/main" xmlns="" val="921005992"/>
              </p:ext>
            </p:extLst>
          </p:nvPr>
        </p:nvGraphicFramePr>
        <p:xfrm>
          <a:off x="0" y="0"/>
          <a:ext cx="9144000" cy="68580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xmlns="" val="2793675546"/>
                    </a:ext>
                  </a:extLst>
                </a:gridCol>
                <a:gridCol w="2209800">
                  <a:extLst>
                    <a:ext uri="{9D8B030D-6E8A-4147-A177-3AD203B41FA5}">
                      <a16:colId xmlns:a16="http://schemas.microsoft.com/office/drawing/2014/main" xmlns="" val="1761430274"/>
                    </a:ext>
                  </a:extLst>
                </a:gridCol>
                <a:gridCol w="1371600">
                  <a:extLst>
                    <a:ext uri="{9D8B030D-6E8A-4147-A177-3AD203B41FA5}">
                      <a16:colId xmlns:a16="http://schemas.microsoft.com/office/drawing/2014/main" xmlns="" val="1541935872"/>
                    </a:ext>
                  </a:extLst>
                </a:gridCol>
                <a:gridCol w="1066800">
                  <a:extLst>
                    <a:ext uri="{9D8B030D-6E8A-4147-A177-3AD203B41FA5}">
                      <a16:colId xmlns:a16="http://schemas.microsoft.com/office/drawing/2014/main" xmlns="" val="1299573223"/>
                    </a:ext>
                  </a:extLst>
                </a:gridCol>
                <a:gridCol w="1905000">
                  <a:extLst>
                    <a:ext uri="{9D8B030D-6E8A-4147-A177-3AD203B41FA5}">
                      <a16:colId xmlns:a16="http://schemas.microsoft.com/office/drawing/2014/main" xmlns="" val="2005238737"/>
                    </a:ext>
                  </a:extLst>
                </a:gridCol>
                <a:gridCol w="1905000">
                  <a:extLst>
                    <a:ext uri="{9D8B030D-6E8A-4147-A177-3AD203B41FA5}">
                      <a16:colId xmlns:a16="http://schemas.microsoft.com/office/drawing/2014/main" xmlns="" val="3398282041"/>
                    </a:ext>
                  </a:extLst>
                </a:gridCol>
              </a:tblGrid>
              <a:tr h="886047">
                <a:tc>
                  <a:txBody>
                    <a:bodyPr/>
                    <a:lstStyle/>
                    <a:p>
                      <a:r>
                        <a:rPr lang="en-IN" dirty="0" err="1"/>
                        <a:t>Sl.No</a:t>
                      </a:r>
                      <a:endParaRPr lang="en-IN" dirty="0"/>
                    </a:p>
                  </a:txBody>
                  <a:tcPr/>
                </a:tc>
                <a:tc>
                  <a:txBody>
                    <a:bodyPr/>
                    <a:lstStyle/>
                    <a:p>
                      <a:r>
                        <a:rPr lang="en-IN"/>
                        <a:t>Title</a:t>
                      </a:r>
                    </a:p>
                  </a:txBody>
                  <a:tcPr/>
                </a:tc>
                <a:tc>
                  <a:txBody>
                    <a:bodyPr/>
                    <a:lstStyle/>
                    <a:p>
                      <a:r>
                        <a:rPr lang="en-IN" dirty="0"/>
                        <a:t>Author</a:t>
                      </a:r>
                    </a:p>
                  </a:txBody>
                  <a:tcPr/>
                </a:tc>
                <a:tc>
                  <a:txBody>
                    <a:bodyPr/>
                    <a:lstStyle/>
                    <a:p>
                      <a:r>
                        <a:rPr lang="en-IN" dirty="0"/>
                        <a:t>Journal And </a:t>
                      </a:r>
                      <a:r>
                        <a:rPr lang="en-IN" dirty="0" smtClean="0"/>
                        <a:t>Year</a:t>
                      </a:r>
                      <a:endParaRPr lang="en-IN" dirty="0"/>
                    </a:p>
                  </a:txBody>
                  <a:tcPr/>
                </a:tc>
                <a:tc>
                  <a:txBody>
                    <a:bodyPr/>
                    <a:lstStyle/>
                    <a:p>
                      <a:r>
                        <a:rPr lang="en-IN" dirty="0"/>
                        <a:t>Methodology</a:t>
                      </a:r>
                    </a:p>
                  </a:txBody>
                  <a:tcPr/>
                </a:tc>
                <a:tc>
                  <a:txBody>
                    <a:bodyPr/>
                    <a:lstStyle/>
                    <a:p>
                      <a:r>
                        <a:rPr lang="en-IN" dirty="0"/>
                        <a:t>Objectives</a:t>
                      </a:r>
                    </a:p>
                  </a:txBody>
                  <a:tcPr/>
                </a:tc>
                <a:extLst>
                  <a:ext uri="{0D108BD9-81ED-4DB2-BD59-A6C34878D82A}">
                    <a16:rowId xmlns:a16="http://schemas.microsoft.com/office/drawing/2014/main" xmlns="" val="2050788683"/>
                  </a:ext>
                </a:extLst>
              </a:tr>
              <a:tr h="2966484">
                <a:tc>
                  <a:txBody>
                    <a:bodyPr/>
                    <a:lstStyle/>
                    <a:p>
                      <a:r>
                        <a:rPr lang="en-IN"/>
                        <a:t>6</a:t>
                      </a:r>
                    </a:p>
                  </a:txBody>
                  <a:tcPr/>
                </a:tc>
                <a:tc>
                  <a:txBody>
                    <a:bodyPr/>
                    <a:lstStyle/>
                    <a:p>
                      <a:r>
                        <a:rPr lang="en-US" sz="1800" b="0" dirty="0">
                          <a:latin typeface="Times New Roman" pitchFamily="18" charset="0"/>
                          <a:cs typeface="Times New Roman" pitchFamily="18" charset="0"/>
                        </a:rPr>
                        <a:t>Handover based spectrum allocation in cognitive radio networks</a:t>
                      </a:r>
                      <a:endParaRPr lang="en-IN" b="0" dirty="0"/>
                    </a:p>
                  </a:txBody>
                  <a:tcPr/>
                </a:tc>
                <a:tc>
                  <a:txBody>
                    <a:bodyPr/>
                    <a:lstStyle/>
                    <a:p>
                      <a:r>
                        <a:rPr lang="en-US" sz="1800" b="0" dirty="0">
                          <a:latin typeface="Times New Roman" pitchFamily="18" charset="0"/>
                          <a:cs typeface="Times New Roman" pitchFamily="18" charset="0"/>
                        </a:rPr>
                        <a:t>M</a:t>
                      </a:r>
                      <a:r>
                        <a:rPr lang="en-US" sz="1800" b="1" dirty="0">
                          <a:latin typeface="Times New Roman" pitchFamily="18" charset="0"/>
                          <a:cs typeface="Times New Roman" pitchFamily="18" charset="0"/>
                        </a:rPr>
                        <a:t>. </a:t>
                      </a:r>
                      <a:r>
                        <a:rPr lang="en-US" sz="1800" b="0" dirty="0" err="1">
                          <a:latin typeface="Times New Roman" pitchFamily="18" charset="0"/>
                          <a:cs typeface="Times New Roman" pitchFamily="18" charset="0"/>
                        </a:rPr>
                        <a:t>Suganya</a:t>
                      </a:r>
                      <a:r>
                        <a:rPr lang="en-US" sz="1800" b="1" dirty="0">
                          <a:latin typeface="Times New Roman" pitchFamily="18" charset="0"/>
                          <a:cs typeface="Times New Roman" pitchFamily="18" charset="0"/>
                        </a:rPr>
                        <a:t> </a:t>
                      </a:r>
                      <a:r>
                        <a:rPr lang="en-IN" sz="1800" b="1" dirty="0">
                          <a:latin typeface="Times New Roman" pitchFamily="18" charset="0"/>
                          <a:cs typeface="Times New Roman" pitchFamily="18" charset="0"/>
                        </a:rPr>
                        <a:t> </a:t>
                      </a:r>
                      <a:endParaRPr lang="en-IN" dirty="0"/>
                    </a:p>
                  </a:txBody>
                  <a:tcPr/>
                </a:tc>
                <a:tc>
                  <a:txBody>
                    <a:bodyPr/>
                    <a:lstStyle/>
                    <a:p>
                      <a:r>
                        <a:rPr lang="en-IN" sz="1800" b="0" dirty="0">
                          <a:latin typeface="Times New Roman" pitchFamily="18" charset="0"/>
                          <a:cs typeface="Times New Roman" pitchFamily="18" charset="0"/>
                        </a:rPr>
                        <a:t>2018</a:t>
                      </a:r>
                      <a:endParaRPr lang="en-IN" b="0" dirty="0"/>
                    </a:p>
                  </a:txBody>
                  <a:tcPr/>
                </a:tc>
                <a:tc>
                  <a:txBody>
                    <a:bodyPr/>
                    <a:lstStyle/>
                    <a:p>
                      <a:r>
                        <a:rPr lang="en-US" dirty="0" smtClean="0"/>
                        <a:t>the capacity of the cognitive radio network is maximized by coordinating SUs handover decision optimally in the PU-SU coexisted cognitive radio networks</a:t>
                      </a:r>
                      <a:endParaRPr lang="en-IN" dirty="0"/>
                    </a:p>
                  </a:txBody>
                  <a:tcPr/>
                </a:tc>
                <a:tc>
                  <a:txBody>
                    <a:bodyPr/>
                    <a:lstStyle/>
                    <a:p>
                      <a:r>
                        <a:rPr lang="en-IN" dirty="0"/>
                        <a:t>Improve the quality of communication of radio signals</a:t>
                      </a:r>
                    </a:p>
                  </a:txBody>
                  <a:tcPr/>
                </a:tc>
                <a:extLst>
                  <a:ext uri="{0D108BD9-81ED-4DB2-BD59-A6C34878D82A}">
                    <a16:rowId xmlns:a16="http://schemas.microsoft.com/office/drawing/2014/main" xmlns="" val="1855079942"/>
                  </a:ext>
                </a:extLst>
              </a:tr>
              <a:tr h="3005469">
                <a:tc>
                  <a:txBody>
                    <a:bodyPr/>
                    <a:lstStyle/>
                    <a:p>
                      <a:r>
                        <a:rPr lang="en-IN" dirty="0" smtClean="0"/>
                        <a:t>7</a:t>
                      </a:r>
                      <a:endParaRPr lang="en-IN" dirty="0"/>
                    </a:p>
                  </a:txBody>
                  <a:tcPr/>
                </a:tc>
                <a:tc>
                  <a:txBody>
                    <a:bodyPr/>
                    <a:lstStyle/>
                    <a:p>
                      <a:r>
                        <a:rPr lang="en-US" dirty="0" smtClean="0"/>
                        <a:t>Implementation of a Forest Monitoring and Alerting System</a:t>
                      </a:r>
                      <a:endParaRPr lang="en-IN" b="0" dirty="0"/>
                    </a:p>
                  </a:txBody>
                  <a:tcPr/>
                </a:tc>
                <a:tc>
                  <a:txBody>
                    <a:bodyPr/>
                    <a:lstStyle/>
                    <a:p>
                      <a:r>
                        <a:rPr lang="en-US" dirty="0" err="1" smtClean="0"/>
                        <a:t>Akhil</a:t>
                      </a:r>
                      <a:r>
                        <a:rPr lang="en-US" dirty="0" smtClean="0"/>
                        <a:t> </a:t>
                      </a:r>
                      <a:r>
                        <a:rPr lang="en-US" dirty="0" err="1" smtClean="0"/>
                        <a:t>Gunda</a:t>
                      </a:r>
                      <a:r>
                        <a:rPr lang="en-US" dirty="0" smtClean="0"/>
                        <a:t>, </a:t>
                      </a:r>
                      <a:r>
                        <a:rPr lang="en-US" dirty="0" err="1" smtClean="0"/>
                        <a:t>Shreya</a:t>
                      </a:r>
                      <a:r>
                        <a:rPr lang="en-US" dirty="0" smtClean="0"/>
                        <a:t> </a:t>
                      </a:r>
                      <a:r>
                        <a:rPr lang="en-US" dirty="0" err="1" smtClean="0"/>
                        <a:t>Lokray</a:t>
                      </a:r>
                      <a:r>
                        <a:rPr lang="en-US" dirty="0" smtClean="0"/>
                        <a:t>, </a:t>
                      </a:r>
                      <a:r>
                        <a:rPr lang="en-US" dirty="0" err="1" smtClean="0"/>
                        <a:t>Vaishnavi</a:t>
                      </a:r>
                      <a:r>
                        <a:rPr lang="en-US" dirty="0" smtClean="0"/>
                        <a:t> </a:t>
                      </a:r>
                      <a:r>
                        <a:rPr lang="en-US" dirty="0" err="1" smtClean="0"/>
                        <a:t>Suthram</a:t>
                      </a:r>
                      <a:endParaRPr lang="en-IN" dirty="0"/>
                    </a:p>
                  </a:txBody>
                  <a:tcPr/>
                </a:tc>
                <a:tc>
                  <a:txBody>
                    <a:bodyPr/>
                    <a:lstStyle/>
                    <a:p>
                      <a:r>
                        <a:rPr lang="en-IN" b="0" dirty="0" smtClean="0"/>
                        <a:t>2020</a:t>
                      </a:r>
                    </a:p>
                    <a:p>
                      <a:r>
                        <a:rPr lang="en-IN" b="0" dirty="0" err="1" smtClean="0"/>
                        <a:t>Irjet</a:t>
                      </a:r>
                      <a:endParaRPr lang="en-IN" b="0" dirty="0"/>
                    </a:p>
                  </a:txBody>
                  <a:tcPr/>
                </a:tc>
                <a:tc>
                  <a:txBody>
                    <a:bodyPr/>
                    <a:lstStyle/>
                    <a:p>
                      <a:r>
                        <a:rPr lang="en-IN" dirty="0" smtClean="0"/>
                        <a:t>connect sensors to </a:t>
                      </a:r>
                      <a:r>
                        <a:rPr lang="en-IN" dirty="0" err="1" smtClean="0"/>
                        <a:t>NodeMCU</a:t>
                      </a:r>
                      <a:endParaRPr lang="en-IN" dirty="0" smtClean="0"/>
                    </a:p>
                    <a:p>
                      <a:r>
                        <a:rPr lang="en-IN" dirty="0" smtClean="0"/>
                        <a:t>Setup</a:t>
                      </a:r>
                      <a:r>
                        <a:rPr lang="en-IN" baseline="0" dirty="0" smtClean="0"/>
                        <a:t> raspberry pi</a:t>
                      </a:r>
                    </a:p>
                    <a:p>
                      <a:r>
                        <a:rPr lang="en-IN" baseline="0" dirty="0" smtClean="0"/>
                        <a:t>Make establishment between Raspberry Pi and </a:t>
                      </a:r>
                      <a:r>
                        <a:rPr lang="en-IN" baseline="0" dirty="0" err="1" smtClean="0"/>
                        <a:t>NodeMCU</a:t>
                      </a:r>
                      <a:r>
                        <a:rPr lang="en-IN" baseline="0" dirty="0" smtClean="0"/>
                        <a:t> using MQTT Protocol</a:t>
                      </a:r>
                      <a:endParaRPr lang="en-IN" dirty="0" smtClean="0"/>
                    </a:p>
                    <a:p>
                      <a:endParaRPr lang="en-IN" dirty="0"/>
                    </a:p>
                  </a:txBody>
                  <a:tcPr/>
                </a:tc>
                <a:tc>
                  <a:txBody>
                    <a:bodyPr/>
                    <a:lstStyle/>
                    <a:p>
                      <a:r>
                        <a:rPr lang="en-US" dirty="0" smtClean="0"/>
                        <a:t>The sensors accelerometer, tilt sensor, sound sensor and temperature-humidity sensor should extract accurate readings from the surroundings</a:t>
                      </a:r>
                      <a:endParaRPr lang="en-IN" dirty="0"/>
                    </a:p>
                  </a:txBody>
                  <a:tcPr/>
                </a:tc>
              </a:tr>
            </a:tbl>
          </a:graphicData>
        </a:graphic>
      </p:graphicFrame>
    </p:spTree>
    <p:extLst>
      <p:ext uri="{BB962C8B-B14F-4D97-AF65-F5344CB8AC3E}">
        <p14:creationId xmlns:p14="http://schemas.microsoft.com/office/powerpoint/2010/main" xmlns="" val="2717383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0"/>
          <a:ext cx="9144000" cy="6309360"/>
        </p:xfrm>
        <a:graphic>
          <a:graphicData uri="http://schemas.openxmlformats.org/drawingml/2006/table">
            <a:tbl>
              <a:tblPr firstRow="1" bandRow="1">
                <a:tableStyleId>{5C22544A-7EE6-4342-B048-85BDC9FD1C3A}</a:tableStyleId>
              </a:tblPr>
              <a:tblGrid>
                <a:gridCol w="762000"/>
                <a:gridCol w="1981200"/>
                <a:gridCol w="1600200"/>
                <a:gridCol w="1371600"/>
                <a:gridCol w="1371600"/>
                <a:gridCol w="2057400"/>
              </a:tblGrid>
              <a:tr h="1119809">
                <a:tc>
                  <a:txBody>
                    <a:bodyPr/>
                    <a:lstStyle/>
                    <a:p>
                      <a:r>
                        <a:rPr lang="en-US" dirty="0" err="1" smtClean="0"/>
                        <a:t>S.No</a:t>
                      </a:r>
                      <a:endParaRPr lang="en-US" dirty="0"/>
                    </a:p>
                  </a:txBody>
                  <a:tcPr/>
                </a:tc>
                <a:tc>
                  <a:txBody>
                    <a:bodyPr/>
                    <a:lstStyle/>
                    <a:p>
                      <a:r>
                        <a:rPr lang="en-US" dirty="0" smtClean="0"/>
                        <a:t>Title</a:t>
                      </a:r>
                      <a:endParaRPr lang="en-US" dirty="0"/>
                    </a:p>
                  </a:txBody>
                  <a:tcPr/>
                </a:tc>
                <a:tc>
                  <a:txBody>
                    <a:bodyPr/>
                    <a:lstStyle/>
                    <a:p>
                      <a:r>
                        <a:rPr lang="en-IN" dirty="0" smtClean="0"/>
                        <a:t>Author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Journal And Publications Year</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Methodology</a:t>
                      </a:r>
                    </a:p>
                    <a:p>
                      <a:endParaRPr lang="en-US" dirty="0"/>
                    </a:p>
                  </a:txBody>
                  <a:tcPr/>
                </a:tc>
                <a:tc>
                  <a:txBody>
                    <a:bodyPr/>
                    <a:lstStyle/>
                    <a:p>
                      <a:r>
                        <a:rPr lang="en-IN" dirty="0" smtClean="0"/>
                        <a:t>Objectives</a:t>
                      </a:r>
                      <a:endParaRPr lang="en-US" dirty="0"/>
                    </a:p>
                  </a:txBody>
                  <a:tcPr/>
                </a:tc>
              </a:tr>
              <a:tr h="2411896">
                <a:tc>
                  <a:txBody>
                    <a:bodyPr/>
                    <a:lstStyle/>
                    <a:p>
                      <a:r>
                        <a:rPr lang="en-US" dirty="0" smtClean="0"/>
                        <a:t>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Preventive system for forests property using wireless communication</a:t>
                      </a:r>
                    </a:p>
                    <a:p>
                      <a:endParaRPr lang="en-US" dirty="0"/>
                    </a:p>
                  </a:txBody>
                  <a:tcPr/>
                </a:tc>
                <a:tc>
                  <a:txBody>
                    <a:bodyPr/>
                    <a:lstStyle/>
                    <a:p>
                      <a:r>
                        <a:rPr lang="en-US" sz="1800" b="0" i="0" u="none" strike="noStrike" kern="1200" dirty="0" smtClean="0">
                          <a:solidFill>
                            <a:schemeClr val="dk1"/>
                          </a:solidFill>
                          <a:latin typeface="+mn-lt"/>
                          <a:ea typeface="+mn-ea"/>
                          <a:cs typeface="+mn-cs"/>
                        </a:rPr>
                        <a:t>Korapati </a:t>
                      </a:r>
                      <a:r>
                        <a:rPr lang="en-US" sz="1800" b="0" i="0" u="none" strike="noStrike" kern="1200" dirty="0" err="1" smtClean="0">
                          <a:solidFill>
                            <a:schemeClr val="dk1"/>
                          </a:solidFill>
                          <a:latin typeface="+mn-lt"/>
                          <a:ea typeface="+mn-ea"/>
                          <a:cs typeface="+mn-cs"/>
                        </a:rPr>
                        <a:t>Prasanti</a:t>
                      </a:r>
                      <a:r>
                        <a:rPr lang="en-US" sz="1800" b="0" i="0" kern="1200" dirty="0" smtClean="0">
                          <a:solidFill>
                            <a:schemeClr val="dk1"/>
                          </a:solidFill>
                          <a:latin typeface="+mn-lt"/>
                          <a:ea typeface="+mn-ea"/>
                          <a:cs typeface="+mn-cs"/>
                        </a:rPr>
                        <a:t>; </a:t>
                      </a:r>
                      <a:r>
                        <a:rPr lang="en-US" sz="1800" b="0" i="0" u="none" strike="noStrike" kern="1200" dirty="0" err="1" smtClean="0">
                          <a:solidFill>
                            <a:schemeClr val="dk1"/>
                          </a:solidFill>
                          <a:latin typeface="+mn-lt"/>
                          <a:ea typeface="+mn-ea"/>
                          <a:cs typeface="+mn-cs"/>
                        </a:rPr>
                        <a:t>Kalpana</a:t>
                      </a:r>
                      <a:r>
                        <a:rPr lang="en-US" sz="1800" b="0" i="0" u="none" strike="noStrike" kern="1200" dirty="0" smtClean="0">
                          <a:solidFill>
                            <a:schemeClr val="dk1"/>
                          </a:solidFill>
                          <a:latin typeface="+mn-lt"/>
                          <a:ea typeface="+mn-ea"/>
                          <a:cs typeface="+mn-cs"/>
                        </a:rPr>
                        <a:t> </a:t>
                      </a:r>
                      <a:r>
                        <a:rPr lang="en-US" sz="1800" b="0" i="0" u="none" strike="noStrike" kern="1200" dirty="0" err="1" smtClean="0">
                          <a:solidFill>
                            <a:schemeClr val="dk1"/>
                          </a:solidFill>
                          <a:latin typeface="+mn-lt"/>
                          <a:ea typeface="+mn-ea"/>
                          <a:cs typeface="+mn-cs"/>
                        </a:rPr>
                        <a:t>Seelam</a:t>
                      </a:r>
                      <a:r>
                        <a:rPr lang="en-US" sz="1800" b="0" i="0" kern="1200" dirty="0" smtClean="0">
                          <a:solidFill>
                            <a:schemeClr val="dk1"/>
                          </a:solidFill>
                          <a:latin typeface="+mn-lt"/>
                          <a:ea typeface="+mn-ea"/>
                          <a:cs typeface="+mn-cs"/>
                        </a:rPr>
                        <a:t>; </a:t>
                      </a:r>
                      <a:r>
                        <a:rPr lang="en-US" sz="1800" b="0" i="0" u="none" strike="noStrike" kern="1200" dirty="0" smtClean="0">
                          <a:solidFill>
                            <a:schemeClr val="dk1"/>
                          </a:solidFill>
                          <a:latin typeface="+mn-lt"/>
                          <a:ea typeface="+mn-ea"/>
                          <a:cs typeface="+mn-cs"/>
                        </a:rPr>
                        <a:t>Ch. </a:t>
                      </a:r>
                      <a:r>
                        <a:rPr lang="en-US" sz="1800" b="0" i="0" u="none" strike="noStrike" kern="1200" dirty="0" err="1" smtClean="0">
                          <a:solidFill>
                            <a:schemeClr val="dk1"/>
                          </a:solidFill>
                          <a:latin typeface="+mn-lt"/>
                          <a:ea typeface="+mn-ea"/>
                          <a:cs typeface="+mn-cs"/>
                        </a:rPr>
                        <a:t>Jayalakshmi</a:t>
                      </a:r>
                      <a:r>
                        <a:rPr lang="en-US" sz="1800" b="0" i="0" kern="1200" dirty="0" smtClean="0">
                          <a:solidFill>
                            <a:schemeClr val="dk1"/>
                          </a:solidFill>
                          <a:latin typeface="+mn-lt"/>
                          <a:ea typeface="+mn-ea"/>
                          <a:cs typeface="+mn-cs"/>
                        </a:rPr>
                        <a:t>; </a:t>
                      </a:r>
                      <a:r>
                        <a:rPr lang="en-US" sz="1800" b="0" i="0" u="none" strike="noStrike" kern="1200" dirty="0" smtClean="0">
                          <a:solidFill>
                            <a:schemeClr val="dk1"/>
                          </a:solidFill>
                          <a:latin typeface="+mn-lt"/>
                          <a:ea typeface="+mn-ea"/>
                          <a:cs typeface="+mn-cs"/>
                        </a:rPr>
                        <a:t>Chandra </a:t>
                      </a:r>
                      <a:r>
                        <a:rPr lang="en-US" sz="1800" b="0" i="0" u="none" strike="noStrike" kern="1200" dirty="0" err="1" smtClean="0">
                          <a:solidFill>
                            <a:schemeClr val="dk1"/>
                          </a:solidFill>
                          <a:latin typeface="+mn-lt"/>
                          <a:ea typeface="+mn-ea"/>
                          <a:cs typeface="+mn-cs"/>
                        </a:rPr>
                        <a:t>Sekhar</a:t>
                      </a:r>
                      <a:r>
                        <a:rPr lang="en-US" sz="1800" b="0" i="0" u="none" strike="noStrike" kern="1200" dirty="0" smtClean="0">
                          <a:solidFill>
                            <a:schemeClr val="dk1"/>
                          </a:solidFill>
                          <a:latin typeface="+mn-lt"/>
                          <a:ea typeface="+mn-ea"/>
                          <a:cs typeface="+mn-cs"/>
                        </a:rPr>
                        <a:t> </a:t>
                      </a:r>
                      <a:r>
                        <a:rPr lang="en-US" sz="1800" b="0" i="0" u="none" strike="noStrike" kern="1200" dirty="0" err="1" smtClean="0">
                          <a:solidFill>
                            <a:schemeClr val="dk1"/>
                          </a:solidFill>
                          <a:latin typeface="+mn-lt"/>
                          <a:ea typeface="+mn-ea"/>
                          <a:cs typeface="+mn-cs"/>
                        </a:rPr>
                        <a:t>Savalam</a:t>
                      </a:r>
                      <a:endParaRPr lang="en-US" dirty="0"/>
                    </a:p>
                  </a:txBody>
                  <a:tcPr/>
                </a:tc>
                <a:tc>
                  <a:txBody>
                    <a:bodyPr/>
                    <a:lstStyle/>
                    <a:p>
                      <a:r>
                        <a:rPr lang="en-US" dirty="0" smtClean="0"/>
                        <a:t>2019</a:t>
                      </a:r>
                    </a:p>
                    <a:p>
                      <a:r>
                        <a:rPr lang="en-US" dirty="0" smtClean="0"/>
                        <a:t>ICACCS</a:t>
                      </a:r>
                      <a:endParaRPr lang="en-US" dirty="0"/>
                    </a:p>
                  </a:txBody>
                  <a:tcPr/>
                </a:tc>
                <a:tc>
                  <a:txBody>
                    <a:bodyPr/>
                    <a:lstStyle/>
                    <a:p>
                      <a:r>
                        <a:rPr lang="en-US" dirty="0" smtClean="0"/>
                        <a:t>The</a:t>
                      </a:r>
                      <a:r>
                        <a:rPr lang="en-US" baseline="0" dirty="0" smtClean="0"/>
                        <a:t> Sensors Used are PIR, Flex , Force Sensitive Resistor and Signal Conditioner</a:t>
                      </a:r>
                      <a:endParaRPr lang="en-US" dirty="0"/>
                    </a:p>
                  </a:txBody>
                  <a:tcPr/>
                </a:tc>
                <a:tc>
                  <a:txBody>
                    <a:bodyPr/>
                    <a:lstStyle/>
                    <a:p>
                      <a:r>
                        <a:rPr lang="en-US" dirty="0" smtClean="0"/>
                        <a:t>someone is moving into the area of bunch trees the PIR sensor produces an signal and if they cut trees immediately FSR and Flex sensors are also produce</a:t>
                      </a:r>
                      <a:r>
                        <a:rPr lang="en-US" baseline="0" dirty="0" smtClean="0"/>
                        <a:t> signal</a:t>
                      </a:r>
                      <a:endParaRPr lang="en-US" dirty="0"/>
                    </a:p>
                  </a:txBody>
                  <a:tcPr/>
                </a:tc>
              </a:tr>
              <a:tr h="2411896">
                <a:tc>
                  <a:txBody>
                    <a:bodyPr/>
                    <a:lstStyle/>
                    <a:p>
                      <a:r>
                        <a:rPr lang="en-US" dirty="0" smtClean="0"/>
                        <a:t>9</a:t>
                      </a:r>
                      <a:endParaRPr lang="en-US" dirty="0"/>
                    </a:p>
                  </a:txBody>
                  <a:tcPr/>
                </a:tc>
                <a:tc>
                  <a:txBody>
                    <a:bodyPr/>
                    <a:lstStyle/>
                    <a:p>
                      <a:r>
                        <a:rPr lang="en-US" dirty="0" err="1" smtClean="0"/>
                        <a:t>Zigbee</a:t>
                      </a:r>
                      <a:r>
                        <a:rPr lang="en-US" dirty="0" smtClean="0"/>
                        <a:t> Based Intelligent Forest Monitoring System Using Wireless Sensor Network </a:t>
                      </a:r>
                      <a:endParaRPr lang="en-US" dirty="0"/>
                    </a:p>
                  </a:txBody>
                  <a:tcPr/>
                </a:tc>
                <a:tc>
                  <a:txBody>
                    <a:bodyPr/>
                    <a:lstStyle/>
                    <a:p>
                      <a:r>
                        <a:rPr lang="en-US" dirty="0" err="1" smtClean="0"/>
                        <a:t>Santhanam</a:t>
                      </a:r>
                      <a:r>
                        <a:rPr lang="en-US" dirty="0" smtClean="0"/>
                        <a:t> </a:t>
                      </a:r>
                      <a:r>
                        <a:rPr lang="en-US" dirty="0" err="1" smtClean="0"/>
                        <a:t>Suganthi</a:t>
                      </a:r>
                      <a:r>
                        <a:rPr lang="en-US" dirty="0" smtClean="0"/>
                        <a:t>, </a:t>
                      </a:r>
                      <a:r>
                        <a:rPr lang="en-US" dirty="0" err="1" smtClean="0"/>
                        <a:t>Palevesanadar</a:t>
                      </a:r>
                      <a:r>
                        <a:rPr lang="en-US" dirty="0" smtClean="0"/>
                        <a:t> </a:t>
                      </a:r>
                      <a:r>
                        <a:rPr lang="en-US" dirty="0" err="1" smtClean="0"/>
                        <a:t>Thiruvalar</a:t>
                      </a:r>
                      <a:r>
                        <a:rPr lang="en-US" dirty="0" smtClean="0"/>
                        <a:t> </a:t>
                      </a:r>
                      <a:r>
                        <a:rPr lang="en-US" dirty="0" err="1" smtClean="0"/>
                        <a:t>Selvan</a:t>
                      </a:r>
                      <a:endParaRPr lang="en-US" dirty="0"/>
                    </a:p>
                  </a:txBody>
                  <a:tcPr/>
                </a:tc>
                <a:tc>
                  <a:txBody>
                    <a:bodyPr/>
                    <a:lstStyle/>
                    <a:p>
                      <a:r>
                        <a:rPr lang="en-US" dirty="0" smtClean="0"/>
                        <a:t>2020</a:t>
                      </a:r>
                    </a:p>
                    <a:p>
                      <a:r>
                        <a:rPr lang="en-US" dirty="0" smtClean="0"/>
                        <a:t>WAFFEN-UND KOSTUMKUNDE JOURNAL</a:t>
                      </a:r>
                      <a:endParaRPr lang="en-US" dirty="0"/>
                    </a:p>
                  </a:txBody>
                  <a:tcPr/>
                </a:tc>
                <a:tc>
                  <a:txBody>
                    <a:bodyPr/>
                    <a:lstStyle/>
                    <a:p>
                      <a:endParaRPr lang="en-US" dirty="0"/>
                    </a:p>
                  </a:txBody>
                  <a:tcPr/>
                </a:tc>
                <a:tc>
                  <a:txBody>
                    <a:bodyPr/>
                    <a:lstStyle/>
                    <a:p>
                      <a:r>
                        <a:rPr lang="en-US" dirty="0" smtClean="0"/>
                        <a:t>f this system has alarm to alert the human to prevent the theft and </a:t>
                      </a:r>
                      <a:r>
                        <a:rPr lang="en-US" dirty="0" err="1" smtClean="0"/>
                        <a:t>falldown</a:t>
                      </a:r>
                      <a:r>
                        <a:rPr lang="en-US" dirty="0" smtClean="0"/>
                        <a:t> of tress in forest with support of GPS receiver to locate the position of service need</a:t>
                      </a:r>
                      <a:endParaRPr 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0"/>
          <a:ext cx="9144000" cy="6217920"/>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609600">
                <a:tc>
                  <a:txBody>
                    <a:bodyPr/>
                    <a:lstStyle/>
                    <a:p>
                      <a:r>
                        <a:rPr lang="en-US" dirty="0" err="1" smtClean="0"/>
                        <a:t>s.No</a:t>
                      </a:r>
                      <a:endParaRPr lang="en-US" dirty="0"/>
                    </a:p>
                  </a:txBody>
                  <a:tcPr/>
                </a:tc>
                <a:tc>
                  <a:txBody>
                    <a:bodyPr/>
                    <a:lstStyle/>
                    <a:p>
                      <a:r>
                        <a:rPr lang="en-US" dirty="0" smtClean="0"/>
                        <a:t>Title</a:t>
                      </a:r>
                      <a:endParaRPr lang="en-US" dirty="0"/>
                    </a:p>
                  </a:txBody>
                  <a:tcPr/>
                </a:tc>
                <a:tc>
                  <a:txBody>
                    <a:bodyPr/>
                    <a:lstStyle/>
                    <a:p>
                      <a:r>
                        <a:rPr lang="en-US" dirty="0" smtClean="0"/>
                        <a:t>Author</a:t>
                      </a:r>
                      <a:endParaRPr lang="en-US" dirty="0"/>
                    </a:p>
                  </a:txBody>
                  <a:tcPr/>
                </a:tc>
                <a:tc>
                  <a:txBody>
                    <a:bodyPr/>
                    <a:lstStyle/>
                    <a:p>
                      <a:r>
                        <a:rPr lang="en-US" dirty="0" smtClean="0"/>
                        <a:t>Year and </a:t>
                      </a:r>
                    </a:p>
                    <a:p>
                      <a:r>
                        <a:rPr lang="en-US" dirty="0" smtClean="0"/>
                        <a:t>Publication</a:t>
                      </a:r>
                    </a:p>
                    <a:p>
                      <a:endParaRPr lang="en-US" dirty="0"/>
                    </a:p>
                  </a:txBody>
                  <a:tcPr/>
                </a:tc>
                <a:tc>
                  <a:txBody>
                    <a:bodyPr/>
                    <a:lstStyle/>
                    <a:p>
                      <a:r>
                        <a:rPr lang="en-US" dirty="0" smtClean="0"/>
                        <a:t>Methodology</a:t>
                      </a:r>
                      <a:endParaRPr lang="en-US" dirty="0"/>
                    </a:p>
                  </a:txBody>
                  <a:tcPr/>
                </a:tc>
                <a:tc>
                  <a:txBody>
                    <a:bodyPr/>
                    <a:lstStyle/>
                    <a:p>
                      <a:r>
                        <a:rPr lang="en-IN" dirty="0" smtClean="0"/>
                        <a:t>Objectives</a:t>
                      </a:r>
                      <a:endParaRPr lang="en-US" dirty="0"/>
                    </a:p>
                  </a:txBody>
                  <a:tcPr/>
                </a:tc>
              </a:tr>
              <a:tr h="609600">
                <a:tc>
                  <a:txBody>
                    <a:bodyPr/>
                    <a:lstStyle/>
                    <a:p>
                      <a:r>
                        <a:rPr lang="en-US" dirty="0" smtClean="0"/>
                        <a:t>10</a:t>
                      </a:r>
                      <a:endParaRPr lang="en-US" dirty="0"/>
                    </a:p>
                  </a:txBody>
                  <a:tcPr/>
                </a:tc>
                <a:tc>
                  <a:txBody>
                    <a:bodyPr/>
                    <a:lstStyle/>
                    <a:p>
                      <a:r>
                        <a:rPr lang="en-US" dirty="0" smtClean="0"/>
                        <a:t>Using Long-Range Wireless Sensor Network to Track the Illegal Cutting Log </a:t>
                      </a:r>
                      <a:endParaRPr lang="en-US" dirty="0"/>
                    </a:p>
                  </a:txBody>
                  <a:tcPr/>
                </a:tc>
                <a:tc>
                  <a:txBody>
                    <a:bodyPr/>
                    <a:lstStyle/>
                    <a:p>
                      <a:r>
                        <a:rPr lang="en-US" dirty="0" err="1" smtClean="0"/>
                        <a:t>Giva</a:t>
                      </a:r>
                      <a:r>
                        <a:rPr lang="en-US" dirty="0" smtClean="0"/>
                        <a:t> </a:t>
                      </a:r>
                      <a:r>
                        <a:rPr lang="en-US" dirty="0" err="1" smtClean="0"/>
                        <a:t>Andriana</a:t>
                      </a:r>
                      <a:r>
                        <a:rPr lang="en-US" dirty="0" smtClean="0"/>
                        <a:t> </a:t>
                      </a:r>
                      <a:r>
                        <a:rPr lang="en-US" dirty="0" err="1" smtClean="0"/>
                        <a:t>Mutiara</a:t>
                      </a:r>
                      <a:r>
                        <a:rPr lang="en-US" dirty="0" smtClean="0"/>
                        <a:t> , </a:t>
                      </a:r>
                      <a:r>
                        <a:rPr lang="en-US" dirty="0" err="1" smtClean="0"/>
                        <a:t>Nanna</a:t>
                      </a:r>
                      <a:r>
                        <a:rPr lang="en-US" dirty="0" smtClean="0"/>
                        <a:t> </a:t>
                      </a:r>
                      <a:r>
                        <a:rPr lang="en-US" dirty="0" err="1" smtClean="0"/>
                        <a:t>Suryana</a:t>
                      </a:r>
                      <a:r>
                        <a:rPr lang="en-US" dirty="0" smtClean="0"/>
                        <a:t> Herman and Othman </a:t>
                      </a:r>
                      <a:r>
                        <a:rPr lang="en-US" dirty="0" err="1" smtClean="0"/>
                        <a:t>Mohd</a:t>
                      </a:r>
                      <a:endParaRPr lang="en-US" dirty="0"/>
                    </a:p>
                  </a:txBody>
                  <a:tcPr/>
                </a:tc>
                <a:tc>
                  <a:txBody>
                    <a:bodyPr/>
                    <a:lstStyle/>
                    <a:p>
                      <a:r>
                        <a:rPr lang="en-US" dirty="0" smtClean="0"/>
                        <a:t>2020</a:t>
                      </a:r>
                    </a:p>
                    <a:p>
                      <a:r>
                        <a:rPr lang="en-US" dirty="0" smtClean="0"/>
                        <a:t>MDPI</a:t>
                      </a:r>
                      <a:endParaRPr lang="en-US" dirty="0"/>
                    </a:p>
                  </a:txBody>
                  <a:tcPr/>
                </a:tc>
                <a:tc>
                  <a:txBody>
                    <a:bodyPr/>
                    <a:lstStyle/>
                    <a:p>
                      <a:r>
                        <a:rPr lang="en-US" dirty="0" smtClean="0"/>
                        <a:t>An </a:t>
                      </a:r>
                      <a:r>
                        <a:rPr lang="en-US" dirty="0" err="1" smtClean="0"/>
                        <a:t>Arduino</a:t>
                      </a:r>
                      <a:r>
                        <a:rPr lang="en-US" dirty="0" smtClean="0"/>
                        <a:t> Uno, Raspberry Pi 3 B+, sound sensor, accelerometer sensor, </a:t>
                      </a:r>
                      <a:r>
                        <a:rPr lang="en-US" dirty="0" err="1" smtClean="0"/>
                        <a:t>LoRa</a:t>
                      </a:r>
                      <a:r>
                        <a:rPr lang="en-US" dirty="0" smtClean="0"/>
                        <a:t> GPS HAT Shield, and Outdoor </a:t>
                      </a:r>
                      <a:r>
                        <a:rPr lang="en-US" dirty="0" err="1" smtClean="0"/>
                        <a:t>LoRa</a:t>
                      </a:r>
                      <a:r>
                        <a:rPr lang="en-US" dirty="0" smtClean="0"/>
                        <a:t> Gateway OLG01 performed the hardware monitoring and tracking of the proposed system</a:t>
                      </a:r>
                      <a:endParaRPr lang="en-US" dirty="0"/>
                    </a:p>
                  </a:txBody>
                  <a:tcPr/>
                </a:tc>
                <a:tc>
                  <a:txBody>
                    <a:bodyPr/>
                    <a:lstStyle/>
                    <a:p>
                      <a:r>
                        <a:rPr lang="en-US" dirty="0" smtClean="0"/>
                        <a:t>The result determined that the </a:t>
                      </a:r>
                      <a:r>
                        <a:rPr lang="en-US" dirty="0" err="1" smtClean="0"/>
                        <a:t>LoRa</a:t>
                      </a:r>
                      <a:r>
                        <a:rPr lang="en-US" dirty="0" smtClean="0"/>
                        <a:t> can detect and identify the occurrence of the illegal cutting of logs in real-time</a:t>
                      </a:r>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4000" dirty="0">
                <a:solidFill>
                  <a:srgbClr val="FF0000"/>
                </a:solidFill>
                <a:latin typeface="Times New Roman" pitchFamily="18" charset="0"/>
                <a:cs typeface="Times New Roman" pitchFamily="18" charset="0"/>
              </a:rPr>
              <a:t>LITERATURE SURVEY</a:t>
            </a:r>
            <a:endParaRPr lang="en-US" sz="4000" dirty="0">
              <a:solidFill>
                <a:srgbClr val="FF0000"/>
              </a:solidFill>
            </a:endParaRPr>
          </a:p>
        </p:txBody>
      </p:sp>
      <p:sp>
        <p:nvSpPr>
          <p:cNvPr id="3" name="Content Placeholder 2"/>
          <p:cNvSpPr>
            <a:spLocks noGrp="1"/>
          </p:cNvSpPr>
          <p:nvPr>
            <p:ph idx="1"/>
          </p:nvPr>
        </p:nvSpPr>
        <p:spPr>
          <a:xfrm>
            <a:off x="304800" y="934948"/>
            <a:ext cx="8610600" cy="5715000"/>
          </a:xfrm>
        </p:spPr>
        <p:txBody>
          <a:bodyPr>
            <a:normAutofit/>
          </a:bodyPr>
          <a:lstStyle/>
          <a:p>
            <a:pPr>
              <a:lnSpc>
                <a:spcPct val="150000"/>
              </a:lnSpc>
              <a:buNone/>
            </a:pPr>
            <a:r>
              <a:rPr lang="en-US" sz="2000" b="1" dirty="0">
                <a:latin typeface="Times New Roman" pitchFamily="18" charset="0"/>
                <a:cs typeface="Times New Roman" pitchFamily="18" charset="0"/>
              </a:rPr>
              <a:t>1.Title: “Anti-Poaching of Trees in Forest-Based on </a:t>
            </a:r>
            <a:r>
              <a:rPr lang="en-US" sz="2000" b="1" dirty="0" err="1">
                <a:latin typeface="Times New Roman" pitchFamily="18" charset="0"/>
                <a:cs typeface="Times New Roman" pitchFamily="18" charset="0"/>
              </a:rPr>
              <a:t>IoT</a:t>
            </a:r>
            <a:r>
              <a:rPr lang="en-US" sz="2000" b="1" dirty="0">
                <a:latin typeface="Times New Roman" pitchFamily="18" charset="0"/>
                <a:cs typeface="Times New Roman" pitchFamily="18" charset="0"/>
              </a:rPr>
              <a:t>”</a:t>
            </a:r>
          </a:p>
          <a:p>
            <a:pPr>
              <a:lnSpc>
                <a:spcPct val="150000"/>
              </a:lnSpc>
              <a:buNone/>
            </a:pPr>
            <a:r>
              <a:rPr lang="en-US" sz="2000" b="1" dirty="0">
                <a:latin typeface="Times New Roman" pitchFamily="18" charset="0"/>
                <a:cs typeface="Times New Roman" pitchFamily="18" charset="0"/>
              </a:rPr>
              <a:t>    Authors: S. Sanjay Kumar  , Year:2018</a:t>
            </a:r>
          </a:p>
          <a:p>
            <a:pPr algn="just">
              <a:lnSpc>
                <a:spcPct val="150000"/>
              </a:lnSpc>
              <a:buNone/>
            </a:pP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rPr>
              <a:t>The primary goal of this paper is to design a framework or system which will be utilized to restrict the sneaking of sandalwood trees. A system can be developed using a gyro sensor(to detect the inclination of the tree which are being cut), thermistor sensor(NTC 10k),esp8266 device(Wi-Fi device) and GSM Module, to restrict smuggling and to track the trees much easy. These sensors data will consistently check with the </a:t>
            </a:r>
            <a:r>
              <a:rPr lang="en-US" sz="2000" dirty="0" err="1">
                <a:latin typeface="Times New Roman" pitchFamily="18" charset="0"/>
                <a:cs typeface="Times New Roman" pitchFamily="18" charset="0"/>
              </a:rPr>
              <a:t>Thingspeak</a:t>
            </a:r>
            <a:r>
              <a:rPr lang="en-US" sz="2000" dirty="0">
                <a:latin typeface="Times New Roman" pitchFamily="18" charset="0"/>
                <a:cs typeface="Times New Roman" pitchFamily="18" charset="0"/>
              </a:rPr>
              <a:t> cloud platform. The obtained data is stored in </a:t>
            </a:r>
            <a:r>
              <a:rPr lang="en-US" sz="2000" dirty="0" err="1">
                <a:latin typeface="Times New Roman" pitchFamily="18" charset="0"/>
                <a:cs typeface="Times New Roman" pitchFamily="18" charset="0"/>
              </a:rPr>
              <a:t>Thingspeak</a:t>
            </a:r>
            <a:r>
              <a:rPr lang="en-US" sz="2000" dirty="0">
                <a:latin typeface="Times New Roman" pitchFamily="18" charset="0"/>
                <a:cs typeface="Times New Roman" pitchFamily="18" charset="0"/>
              </a:rPr>
              <a:t> Server with using of the esp8266 module. Forest officials get alert when any event occurs so that appropriate operation will be taken.</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Savon" id="{1306E473-ED32-493B-A2D0-240A757EDD34}" vid="{C20BADFE-D095-436F-9677-9264042809F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2169</Words>
  <Application>Microsoft Office PowerPoint</Application>
  <PresentationFormat>On-screen Show (4:3)</PresentationFormat>
  <Paragraphs>170</Paragraphs>
  <Slides>22</Slides>
  <Notes>1</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Office Theme</vt:lpstr>
      <vt:lpstr>Savon</vt:lpstr>
      <vt:lpstr>             Department Of  Computer Science And Engineering                           Project Review – I (18CSP77)                                                                                     PROJECT ON                                 PROTECTION OF FOREST TREES AGAINST                                 POACHING BASED ON IOT     Batch No:2021_CSE_26     Team Members                                                         Under the guidance of   Vijay N S                      1KS18CS115                                                 Dr. K. Venkata Rao   Pullur Pavan Kumar   1KS18CS074                                                        Professor    Nitish Kumar              1KS18CS063                                                 Dept. Of CSE, KSIT    Sandeep kumar           1KS18CS087</vt:lpstr>
      <vt:lpstr>CONTENTS</vt:lpstr>
      <vt:lpstr>INTRODUCTION </vt:lpstr>
      <vt:lpstr>LITERATURE SURVEY</vt:lpstr>
      <vt:lpstr>Slide 5</vt:lpstr>
      <vt:lpstr>Slide 6</vt:lpstr>
      <vt:lpstr>Slide 7</vt:lpstr>
      <vt:lpstr>Slide 8</vt:lpstr>
      <vt:lpstr>LITERATURE SURVEY</vt:lpstr>
      <vt:lpstr>Slide 10</vt:lpstr>
      <vt:lpstr>Slide 11</vt:lpstr>
      <vt:lpstr>Slide 12</vt:lpstr>
      <vt:lpstr>Slide 13</vt:lpstr>
      <vt:lpstr>Slide 14</vt:lpstr>
      <vt:lpstr>PROBLEM IDENTIFICATION </vt:lpstr>
      <vt:lpstr>GOALS AND OBJECTIVES </vt:lpstr>
      <vt:lpstr>METHODOLOGY </vt:lpstr>
      <vt:lpstr>Slide 18</vt:lpstr>
      <vt:lpstr>Slide 19</vt:lpstr>
      <vt:lpstr>CONTRIBUTION TO SOCIETY </vt:lpstr>
      <vt:lpstr>REFERENCES </vt:lpstr>
      <vt:lpstr>Slide 22</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DIVERSE IOT BASED GADGETS TO UPDATE A MODERATE CONDITION OF FARMERS IN INDIA</dc:title>
  <dc:creator>manasa.c</dc:creator>
  <cp:lastModifiedBy>user</cp:lastModifiedBy>
  <cp:revision>23</cp:revision>
  <dcterms:created xsi:type="dcterms:W3CDTF">2021-12-31T09:19:13Z</dcterms:created>
  <dcterms:modified xsi:type="dcterms:W3CDTF">2022-01-06T16:13:58Z</dcterms:modified>
</cp:coreProperties>
</file>