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83" r:id="rId6"/>
    <p:sldId id="265" r:id="rId7"/>
    <p:sldId id="286" r:id="rId8"/>
    <p:sldId id="287" r:id="rId9"/>
    <p:sldId id="288" r:id="rId10"/>
    <p:sldId id="289" r:id="rId11"/>
    <p:sldId id="290" r:id="rId12"/>
    <p:sldId id="267" r:id="rId13"/>
    <p:sldId id="269" r:id="rId14"/>
    <p:sldId id="271" r:id="rId15"/>
    <p:sldId id="282" r:id="rId16"/>
    <p:sldId id="273" r:id="rId17"/>
    <p:sldId id="285" r:id="rId18"/>
    <p:sldId id="291" r:id="rId19"/>
    <p:sldId id="275"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0" d="100"/>
          <a:sy n="70" d="100"/>
        </p:scale>
        <p:origin x="118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D98C8-E5EF-4A63-9EFE-B93F0B717BC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2D98C8-E5EF-4A63-9EFE-B93F0B717BC0}" type="datetimeFigureOut">
              <a:rPr lang="en-IN" smtClean="0"/>
              <a:t>09-02-2023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8144" y="5301208"/>
            <a:ext cx="2666157" cy="882119"/>
          </a:xfrm>
        </p:spPr>
        <p:txBody>
          <a:bodyPr>
            <a:normAutofit fontScale="92500"/>
          </a:bodyPr>
          <a:lstStyle/>
          <a:p>
            <a:pPr algn="just"/>
            <a:r>
              <a:rPr lang="en-IN" sz="2000" dirty="0">
                <a:solidFill>
                  <a:schemeClr val="tx1"/>
                </a:solidFill>
                <a:latin typeface="Arial" panose="020B0604020202020204" pitchFamily="34" charset="0"/>
                <a:cs typeface="Arial" panose="020B0604020202020204" pitchFamily="34" charset="0"/>
              </a:rPr>
              <a:t>Submitted by:</a:t>
            </a:r>
          </a:p>
          <a:p>
            <a:pPr algn="just"/>
            <a:r>
              <a:rPr lang="en-IN" b="1" dirty="0" smtClean="0">
                <a:solidFill>
                  <a:schemeClr val="tx1"/>
                </a:solidFill>
                <a:latin typeface="Arial" panose="020B0604020202020204" pitchFamily="34" charset="0"/>
                <a:cs typeface="Arial" panose="020B0604020202020204" pitchFamily="34" charset="0"/>
              </a:rPr>
              <a:t>VijaySingh </a:t>
            </a:r>
            <a:r>
              <a:rPr lang="en-IN" b="1" dirty="0">
                <a:solidFill>
                  <a:schemeClr val="tx1"/>
                </a:solidFill>
                <a:latin typeface="Arial" panose="020B0604020202020204" pitchFamily="34" charset="0"/>
                <a:cs typeface="Arial" panose="020B0604020202020204" pitchFamily="34" charset="0"/>
              </a:rPr>
              <a:t>Pardeshi</a:t>
            </a:r>
          </a:p>
          <a:p>
            <a:endParaRPr lang="en-IN"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899592" y="2492896"/>
            <a:ext cx="7634709" cy="1793167"/>
          </a:xfrm>
        </p:spPr>
        <p:txBody>
          <a:bodyPr>
            <a:noAutofit/>
          </a:bodyPr>
          <a:lstStyle/>
          <a:p>
            <a:pPr marL="182880" indent="0" algn="ctr">
              <a:buNone/>
            </a:pPr>
            <a:r>
              <a:rPr lang="en-US" sz="4400" i="1" dirty="0">
                <a:solidFill>
                  <a:schemeClr val="tx1"/>
                </a:solidFill>
                <a:latin typeface="Arial" panose="020B0604020202020204" pitchFamily="34" charset="0"/>
                <a:cs typeface="Arial" panose="020B0604020202020204" pitchFamily="34" charset="0"/>
              </a:rPr>
              <a:t>EMAIL SPAM CLASSIFIER</a:t>
            </a:r>
            <a:br>
              <a:rPr lang="en-US" sz="4400" i="1" dirty="0">
                <a:solidFill>
                  <a:schemeClr val="tx1"/>
                </a:solidFill>
                <a:latin typeface="Arial" panose="020B0604020202020204" pitchFamily="34" charset="0"/>
                <a:cs typeface="Arial" panose="020B0604020202020204" pitchFamily="34" charset="0"/>
              </a:rPr>
            </a:br>
            <a:r>
              <a:rPr lang="en-US" sz="4400" i="1" dirty="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3568" y="680753"/>
            <a:ext cx="7704856" cy="830997"/>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TEXT PREPROCESSING:</a:t>
            </a:r>
          </a:p>
          <a:p>
            <a:pPr lvl="0"/>
            <a:r>
              <a:rPr lang="en-US" sz="2400" dirty="0">
                <a:latin typeface="Arial" panose="020B0604020202020204" pitchFamily="34" charset="0"/>
                <a:cs typeface="Arial" panose="020B0604020202020204" pitchFamily="34" charset="0"/>
              </a:rPr>
              <a:t>Apply tokenize on dataset</a:t>
            </a:r>
          </a:p>
        </p:txBody>
      </p:sp>
      <p:pic>
        <p:nvPicPr>
          <p:cNvPr id="2" name="Picture 1">
            <a:extLst>
              <a:ext uri="{FF2B5EF4-FFF2-40B4-BE49-F238E27FC236}">
                <a16:creationId xmlns:a16="http://schemas.microsoft.com/office/drawing/2014/main" xmlns="" id="{3C0BBCED-6E5D-D1D6-B2E7-63437BFDC63F}"/>
              </a:ext>
            </a:extLst>
          </p:cNvPr>
          <p:cNvPicPr>
            <a:picLocks noChangeAspect="1"/>
          </p:cNvPicPr>
          <p:nvPr/>
        </p:nvPicPr>
        <p:blipFill>
          <a:blip r:embed="rId2"/>
          <a:stretch>
            <a:fillRect/>
          </a:stretch>
        </p:blipFill>
        <p:spPr>
          <a:xfrm>
            <a:off x="755575" y="2286000"/>
            <a:ext cx="7867217" cy="3303240"/>
          </a:xfrm>
          <a:prstGeom prst="rect">
            <a:avLst/>
          </a:prstGeom>
        </p:spPr>
      </p:pic>
    </p:spTree>
    <p:extLst>
      <p:ext uri="{BB962C8B-B14F-4D97-AF65-F5344CB8AC3E}">
        <p14:creationId xmlns:p14="http://schemas.microsoft.com/office/powerpoint/2010/main" val="201154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3568" y="680753"/>
            <a:ext cx="7704856" cy="830997"/>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TEXT PREPROCESSING:</a:t>
            </a:r>
          </a:p>
          <a:p>
            <a:pPr lvl="0"/>
            <a:r>
              <a:rPr lang="en-US" sz="2400" dirty="0">
                <a:latin typeface="Arial" panose="020B0604020202020204" pitchFamily="34" charset="0"/>
                <a:cs typeface="Arial" panose="020B0604020202020204" pitchFamily="34" charset="0"/>
              </a:rPr>
              <a:t>Remove stop words and punctuation</a:t>
            </a:r>
          </a:p>
        </p:txBody>
      </p:sp>
      <p:pic>
        <p:nvPicPr>
          <p:cNvPr id="3" name="Picture 2">
            <a:extLst>
              <a:ext uri="{FF2B5EF4-FFF2-40B4-BE49-F238E27FC236}">
                <a16:creationId xmlns:a16="http://schemas.microsoft.com/office/drawing/2014/main" xmlns="" id="{F5B9D0ED-A541-9A83-BB23-9D0AB3E691CD}"/>
              </a:ext>
            </a:extLst>
          </p:cNvPr>
          <p:cNvPicPr>
            <a:picLocks noChangeAspect="1"/>
          </p:cNvPicPr>
          <p:nvPr/>
        </p:nvPicPr>
        <p:blipFill>
          <a:blip r:embed="rId2"/>
          <a:stretch>
            <a:fillRect/>
          </a:stretch>
        </p:blipFill>
        <p:spPr>
          <a:xfrm>
            <a:off x="755576" y="1866566"/>
            <a:ext cx="5949950" cy="1456690"/>
          </a:xfrm>
          <a:prstGeom prst="rect">
            <a:avLst/>
          </a:prstGeom>
        </p:spPr>
      </p:pic>
      <p:pic>
        <p:nvPicPr>
          <p:cNvPr id="4" name="Picture 3">
            <a:extLst>
              <a:ext uri="{FF2B5EF4-FFF2-40B4-BE49-F238E27FC236}">
                <a16:creationId xmlns:a16="http://schemas.microsoft.com/office/drawing/2014/main" xmlns="" id="{B7432E16-746D-FFA0-CAEA-5B482AA4E46B}"/>
              </a:ext>
            </a:extLst>
          </p:cNvPr>
          <p:cNvPicPr>
            <a:picLocks noChangeAspect="1"/>
          </p:cNvPicPr>
          <p:nvPr/>
        </p:nvPicPr>
        <p:blipFill>
          <a:blip r:embed="rId3"/>
          <a:stretch>
            <a:fillRect/>
          </a:stretch>
        </p:blipFill>
        <p:spPr>
          <a:xfrm>
            <a:off x="755576" y="3753693"/>
            <a:ext cx="5949950" cy="2987675"/>
          </a:xfrm>
          <a:prstGeom prst="rect">
            <a:avLst/>
          </a:prstGeom>
        </p:spPr>
      </p:pic>
    </p:spTree>
    <p:extLst>
      <p:ext uri="{BB962C8B-B14F-4D97-AF65-F5344CB8AC3E}">
        <p14:creationId xmlns:p14="http://schemas.microsoft.com/office/powerpoint/2010/main" val="64241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4366004-5462-6FAC-577C-B1E5314F9373}"/>
              </a:ext>
            </a:extLst>
          </p:cNvPr>
          <p:cNvPicPr>
            <a:picLocks noChangeAspect="1"/>
          </p:cNvPicPr>
          <p:nvPr/>
        </p:nvPicPr>
        <p:blipFill>
          <a:blip r:embed="rId2"/>
          <a:stretch>
            <a:fillRect/>
          </a:stretch>
        </p:blipFill>
        <p:spPr>
          <a:xfrm>
            <a:off x="395536" y="1556791"/>
            <a:ext cx="3596640" cy="3156585"/>
          </a:xfrm>
          <a:prstGeom prst="rect">
            <a:avLst/>
          </a:prstGeom>
        </p:spPr>
      </p:pic>
      <p:pic>
        <p:nvPicPr>
          <p:cNvPr id="9" name="Picture 8">
            <a:extLst>
              <a:ext uri="{FF2B5EF4-FFF2-40B4-BE49-F238E27FC236}">
                <a16:creationId xmlns:a16="http://schemas.microsoft.com/office/drawing/2014/main" xmlns="" id="{B5362AB8-7C4D-9C39-BD90-4222A36652F4}"/>
              </a:ext>
            </a:extLst>
          </p:cNvPr>
          <p:cNvPicPr>
            <a:picLocks noChangeAspect="1"/>
          </p:cNvPicPr>
          <p:nvPr/>
        </p:nvPicPr>
        <p:blipFill>
          <a:blip r:embed="rId3"/>
          <a:stretch>
            <a:fillRect/>
          </a:stretch>
        </p:blipFill>
        <p:spPr>
          <a:xfrm>
            <a:off x="4211960" y="1556791"/>
            <a:ext cx="4740682" cy="3156585"/>
          </a:xfrm>
          <a:prstGeom prst="rect">
            <a:avLst/>
          </a:prstGeom>
        </p:spPr>
      </p:pic>
      <p:sp>
        <p:nvSpPr>
          <p:cNvPr id="10" name="Rectangle 9">
            <a:extLst>
              <a:ext uri="{FF2B5EF4-FFF2-40B4-BE49-F238E27FC236}">
                <a16:creationId xmlns:a16="http://schemas.microsoft.com/office/drawing/2014/main" xmlns="" id="{EC10AF2C-3709-866E-B4B6-C368E7A0A2DD}"/>
              </a:ext>
            </a:extLst>
          </p:cNvPr>
          <p:cNvSpPr/>
          <p:nvPr/>
        </p:nvSpPr>
        <p:spPr>
          <a:xfrm>
            <a:off x="683568" y="680753"/>
            <a:ext cx="7704856" cy="461665"/>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WORD CLOUDS:</a:t>
            </a:r>
          </a:p>
        </p:txBody>
      </p:sp>
    </p:spTree>
    <p:extLst>
      <p:ext uri="{BB962C8B-B14F-4D97-AF65-F5344CB8AC3E}">
        <p14:creationId xmlns:p14="http://schemas.microsoft.com/office/powerpoint/2010/main" val="20449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MODEL BUILDING:</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xmlns="" id="{36CBBFC4-21E6-79C9-107F-979B0A510E86}"/>
              </a:ext>
            </a:extLst>
          </p:cNvPr>
          <p:cNvPicPr>
            <a:picLocks noChangeAspect="1"/>
          </p:cNvPicPr>
          <p:nvPr/>
        </p:nvPicPr>
        <p:blipFill>
          <a:blip r:embed="rId2"/>
          <a:stretch>
            <a:fillRect/>
          </a:stretch>
        </p:blipFill>
        <p:spPr>
          <a:xfrm>
            <a:off x="709555" y="1268760"/>
            <a:ext cx="6598750" cy="2789504"/>
          </a:xfrm>
          <a:prstGeom prst="rect">
            <a:avLst/>
          </a:prstGeom>
        </p:spPr>
      </p:pic>
      <p:pic>
        <p:nvPicPr>
          <p:cNvPr id="4" name="Picture 3">
            <a:extLst>
              <a:ext uri="{FF2B5EF4-FFF2-40B4-BE49-F238E27FC236}">
                <a16:creationId xmlns:a16="http://schemas.microsoft.com/office/drawing/2014/main" xmlns="" id="{50EEAC30-CB7A-B87B-6CC8-20BDA7E10229}"/>
              </a:ext>
            </a:extLst>
          </p:cNvPr>
          <p:cNvPicPr>
            <a:picLocks noChangeAspect="1"/>
          </p:cNvPicPr>
          <p:nvPr/>
        </p:nvPicPr>
        <p:blipFill>
          <a:blip r:embed="rId3"/>
          <a:stretch>
            <a:fillRect/>
          </a:stretch>
        </p:blipFill>
        <p:spPr>
          <a:xfrm>
            <a:off x="743299" y="4077055"/>
            <a:ext cx="6552729" cy="2686050"/>
          </a:xfrm>
          <a:prstGeom prst="rect">
            <a:avLst/>
          </a:prstGeom>
        </p:spPr>
      </p:pic>
    </p:spTree>
    <p:extLst>
      <p:ext uri="{BB962C8B-B14F-4D97-AF65-F5344CB8AC3E}">
        <p14:creationId xmlns:p14="http://schemas.microsoft.com/office/powerpoint/2010/main" val="202136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a:solidFill>
                  <a:schemeClr val="tx1"/>
                </a:solidFill>
                <a:latin typeface="Arial" panose="020B0604020202020204" pitchFamily="34" charset="0"/>
                <a:ea typeface="Calibri" panose="020F0502020204030204" pitchFamily="34" charset="0"/>
                <a:cs typeface="Arial" panose="020B0604020202020204" pitchFamily="34" charset="0"/>
              </a:rPr>
              <a:t>Performance</a:t>
            </a:r>
            <a: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binary classification type 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DecisionTreeClassifier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MultinomialNB</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XGBoost</a:t>
            </a:r>
            <a:r>
              <a:rPr lang="en-IN" sz="2400" dirty="0">
                <a:solidFill>
                  <a:schemeClr val="tx1"/>
                </a:solidFill>
                <a:latin typeface="Arial" panose="020B0604020202020204" pitchFamily="34" charset="0"/>
                <a:cs typeface="Arial" panose="020B0604020202020204" pitchFamily="34" charset="0"/>
              </a:rPr>
              <a:t> Classifier</a:t>
            </a:r>
          </a:p>
        </p:txBody>
      </p:sp>
    </p:spTree>
    <p:extLst>
      <p:ext uri="{BB962C8B-B14F-4D97-AF65-F5344CB8AC3E}">
        <p14:creationId xmlns:p14="http://schemas.microsoft.com/office/powerpoint/2010/main" val="56567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Matrices</a:t>
            </a:r>
            <a:br>
              <a:rPr lang="en-IN" sz="4000" b="1" dirty="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560" y="731520"/>
            <a:ext cx="8208912" cy="3474720"/>
          </a:xfrm>
        </p:spPr>
        <p:txBody>
          <a:bodyPr>
            <a:noAutofit/>
          </a:bodyPr>
          <a:lstStyle/>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Confusion matrices</a:t>
            </a:r>
            <a:r>
              <a:rPr lang="en-IN" sz="2000" dirty="0">
                <a:solidFill>
                  <a:schemeClr val="tx1"/>
                </a:solidFill>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2000" b="1" dirty="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classification report</a:t>
            </a:r>
            <a:r>
              <a:rPr lang="en-IN" sz="2000" dirty="0">
                <a:solidFill>
                  <a:schemeClr val="tx1"/>
                </a:solidFill>
                <a:latin typeface="Arial" panose="020B0604020202020204" pitchFamily="34" charset="0"/>
                <a:cs typeface="Arial" panose="020B0604020202020204" pitchFamily="34" charset="0"/>
              </a:rPr>
              <a:t> :It displays the precision, recall, F1, and support scores for the model</a:t>
            </a: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F1 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AUC: </a:t>
            </a:r>
            <a:r>
              <a:rPr lang="en-IN" sz="2000" dirty="0">
                <a:solidFill>
                  <a:schemeClr val="tx1"/>
                </a:solidFill>
                <a:latin typeface="Arial" panose="020B0604020202020204" pitchFamily="34" charset="0"/>
                <a:cs typeface="Arial" panose="020B0604020202020204" pitchFamily="34" charset="0"/>
              </a:rPr>
              <a:t>It</a:t>
            </a:r>
            <a:r>
              <a:rPr lang="en-IN" sz="2000" b="1" dirty="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between</a:t>
            </a:r>
          </a:p>
          <a:p>
            <a:pPr>
              <a:buFont typeface="Wingdings" pitchFamily="2" charset="2"/>
              <a:buChar char="v"/>
            </a:pPr>
            <a:r>
              <a:rPr lang="en-IN" sz="2000" b="1" dirty="0" err="1">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10" name="Picture 9">
            <a:extLst>
              <a:ext uri="{FF2B5EF4-FFF2-40B4-BE49-F238E27FC236}">
                <a16:creationId xmlns:a16="http://schemas.microsoft.com/office/drawing/2014/main" xmlns="" id="{BB367072-D12A-42E7-5D85-0993A86B3EB6}"/>
              </a:ext>
            </a:extLst>
          </p:cNvPr>
          <p:cNvPicPr>
            <a:picLocks noChangeAspect="1"/>
          </p:cNvPicPr>
          <p:nvPr/>
        </p:nvPicPr>
        <p:blipFill>
          <a:blip r:embed="rId2"/>
          <a:stretch>
            <a:fillRect/>
          </a:stretch>
        </p:blipFill>
        <p:spPr>
          <a:xfrm>
            <a:off x="128263" y="980729"/>
            <a:ext cx="6171218" cy="2841062"/>
          </a:xfrm>
          <a:prstGeom prst="rect">
            <a:avLst/>
          </a:prstGeom>
        </p:spPr>
      </p:pic>
      <p:pic>
        <p:nvPicPr>
          <p:cNvPr id="3" name="Picture 2">
            <a:extLst>
              <a:ext uri="{FF2B5EF4-FFF2-40B4-BE49-F238E27FC236}">
                <a16:creationId xmlns:a16="http://schemas.microsoft.com/office/drawing/2014/main" xmlns="" id="{BE5255F2-5726-3A6D-8802-53D2D1DA6303}"/>
              </a:ext>
            </a:extLst>
          </p:cNvPr>
          <p:cNvPicPr>
            <a:picLocks noChangeAspect="1"/>
          </p:cNvPicPr>
          <p:nvPr/>
        </p:nvPicPr>
        <p:blipFill>
          <a:blip r:embed="rId3"/>
          <a:stretch>
            <a:fillRect/>
          </a:stretch>
        </p:blipFill>
        <p:spPr>
          <a:xfrm>
            <a:off x="3059832" y="3933056"/>
            <a:ext cx="5949950" cy="2752725"/>
          </a:xfrm>
          <a:prstGeom prst="rect">
            <a:avLst/>
          </a:prstGeom>
        </p:spPr>
      </p:pic>
    </p:spTree>
    <p:extLst>
      <p:ext uri="{BB962C8B-B14F-4D97-AF65-F5344CB8AC3E}">
        <p14:creationId xmlns:p14="http://schemas.microsoft.com/office/powerpoint/2010/main" val="234585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9" name="Picture 8">
            <a:extLst>
              <a:ext uri="{FF2B5EF4-FFF2-40B4-BE49-F238E27FC236}">
                <a16:creationId xmlns:a16="http://schemas.microsoft.com/office/drawing/2014/main" xmlns="" id="{538AAD23-4CF1-FF66-C351-56608D64C7C8}"/>
              </a:ext>
            </a:extLst>
          </p:cNvPr>
          <p:cNvPicPr>
            <a:picLocks noChangeAspect="1"/>
          </p:cNvPicPr>
          <p:nvPr/>
        </p:nvPicPr>
        <p:blipFill>
          <a:blip r:embed="rId2"/>
          <a:stretch>
            <a:fillRect/>
          </a:stretch>
        </p:blipFill>
        <p:spPr>
          <a:xfrm>
            <a:off x="179512" y="1124744"/>
            <a:ext cx="5949950" cy="1813560"/>
          </a:xfrm>
          <a:prstGeom prst="rect">
            <a:avLst/>
          </a:prstGeom>
        </p:spPr>
      </p:pic>
      <p:pic>
        <p:nvPicPr>
          <p:cNvPr id="10" name="Picture 9">
            <a:extLst>
              <a:ext uri="{FF2B5EF4-FFF2-40B4-BE49-F238E27FC236}">
                <a16:creationId xmlns:a16="http://schemas.microsoft.com/office/drawing/2014/main" xmlns="" id="{E49B0090-C9A5-EABF-3177-36B0E075F88E}"/>
              </a:ext>
            </a:extLst>
          </p:cNvPr>
          <p:cNvPicPr>
            <a:picLocks noChangeAspect="1"/>
          </p:cNvPicPr>
          <p:nvPr/>
        </p:nvPicPr>
        <p:blipFill>
          <a:blip r:embed="rId3"/>
          <a:stretch>
            <a:fillRect/>
          </a:stretch>
        </p:blipFill>
        <p:spPr>
          <a:xfrm>
            <a:off x="2699792" y="2996952"/>
            <a:ext cx="5949950" cy="2934335"/>
          </a:xfrm>
          <a:prstGeom prst="rect">
            <a:avLst/>
          </a:prstGeom>
        </p:spPr>
      </p:pic>
    </p:spTree>
    <p:extLst>
      <p:ext uri="{BB962C8B-B14F-4D97-AF65-F5344CB8AC3E}">
        <p14:creationId xmlns:p14="http://schemas.microsoft.com/office/powerpoint/2010/main" val="251580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3" name="Picture 2">
            <a:extLst>
              <a:ext uri="{FF2B5EF4-FFF2-40B4-BE49-F238E27FC236}">
                <a16:creationId xmlns:a16="http://schemas.microsoft.com/office/drawing/2014/main" xmlns="" id="{ECE2E119-A996-A6F1-DBFF-441C481F2571}"/>
              </a:ext>
            </a:extLst>
          </p:cNvPr>
          <p:cNvPicPr>
            <a:picLocks noChangeAspect="1"/>
          </p:cNvPicPr>
          <p:nvPr/>
        </p:nvPicPr>
        <p:blipFill>
          <a:blip r:embed="rId2"/>
          <a:stretch>
            <a:fillRect/>
          </a:stretch>
        </p:blipFill>
        <p:spPr>
          <a:xfrm>
            <a:off x="251520" y="1221957"/>
            <a:ext cx="5949950" cy="2188210"/>
          </a:xfrm>
          <a:prstGeom prst="rect">
            <a:avLst/>
          </a:prstGeom>
        </p:spPr>
      </p:pic>
      <p:pic>
        <p:nvPicPr>
          <p:cNvPr id="4" name="Picture 3">
            <a:extLst>
              <a:ext uri="{FF2B5EF4-FFF2-40B4-BE49-F238E27FC236}">
                <a16:creationId xmlns:a16="http://schemas.microsoft.com/office/drawing/2014/main" xmlns="" id="{FDF78145-DF0F-84D4-EB25-F9E37031678F}"/>
              </a:ext>
            </a:extLst>
          </p:cNvPr>
          <p:cNvPicPr>
            <a:picLocks noChangeAspect="1"/>
          </p:cNvPicPr>
          <p:nvPr/>
        </p:nvPicPr>
        <p:blipFill>
          <a:blip r:embed="rId3"/>
          <a:stretch>
            <a:fillRect/>
          </a:stretch>
        </p:blipFill>
        <p:spPr>
          <a:xfrm>
            <a:off x="2843808" y="3573016"/>
            <a:ext cx="6109970" cy="3027045"/>
          </a:xfrm>
          <a:prstGeom prst="rect">
            <a:avLst/>
          </a:prstGeom>
        </p:spPr>
      </p:pic>
    </p:spTree>
    <p:extLst>
      <p:ext uri="{BB962C8B-B14F-4D97-AF65-F5344CB8AC3E}">
        <p14:creationId xmlns:p14="http://schemas.microsoft.com/office/powerpoint/2010/main" val="8184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92781A8-EB9A-B2BE-F935-31D6DB62A189}"/>
              </a:ext>
            </a:extLst>
          </p:cNvPr>
          <p:cNvPicPr>
            <a:picLocks noChangeAspect="1"/>
          </p:cNvPicPr>
          <p:nvPr/>
        </p:nvPicPr>
        <p:blipFill>
          <a:blip r:embed="rId2"/>
          <a:stretch>
            <a:fillRect/>
          </a:stretch>
        </p:blipFill>
        <p:spPr>
          <a:xfrm>
            <a:off x="107504" y="177850"/>
            <a:ext cx="5949950" cy="3235960"/>
          </a:xfrm>
          <a:prstGeom prst="rect">
            <a:avLst/>
          </a:prstGeom>
        </p:spPr>
      </p:pic>
      <p:pic>
        <p:nvPicPr>
          <p:cNvPr id="3" name="Picture 2">
            <a:extLst>
              <a:ext uri="{FF2B5EF4-FFF2-40B4-BE49-F238E27FC236}">
                <a16:creationId xmlns:a16="http://schemas.microsoft.com/office/drawing/2014/main" xmlns="" id="{4C2479E4-820B-7750-EAFA-5DE5D9397887}"/>
              </a:ext>
            </a:extLst>
          </p:cNvPr>
          <p:cNvPicPr>
            <a:picLocks noChangeAspect="1"/>
          </p:cNvPicPr>
          <p:nvPr/>
        </p:nvPicPr>
        <p:blipFill>
          <a:blip r:embed="rId3"/>
          <a:stretch>
            <a:fillRect/>
          </a:stretch>
        </p:blipFill>
        <p:spPr>
          <a:xfrm>
            <a:off x="2627784" y="3413810"/>
            <a:ext cx="5949950" cy="2096135"/>
          </a:xfrm>
          <a:prstGeom prst="rect">
            <a:avLst/>
          </a:prstGeom>
        </p:spPr>
      </p:pic>
    </p:spTree>
    <p:extLst>
      <p:ext uri="{BB962C8B-B14F-4D97-AF65-F5344CB8AC3E}">
        <p14:creationId xmlns:p14="http://schemas.microsoft.com/office/powerpoint/2010/main" val="383929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a:solidFill>
                  <a:schemeClr val="tx1"/>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sz="quarter" idx="13"/>
          </p:nvPr>
        </p:nvSpPr>
        <p:spPr>
          <a:xfrm>
            <a:off x="539552" y="731520"/>
            <a:ext cx="8136904" cy="3921616"/>
          </a:xfrm>
        </p:spPr>
        <p:txBody>
          <a:bodyPr>
            <a:noAutofit/>
          </a:bodyPr>
          <a:lstStyle/>
          <a:p>
            <a:r>
              <a:rPr lang="en-US" sz="2400" dirty="0">
                <a:solidFill>
                  <a:schemeClr val="tx1"/>
                </a:solidFill>
                <a:latin typeface="Arial" panose="020B0604020202020204" pitchFamily="34" charset="0"/>
                <a:cs typeface="Arial" panose="020B0604020202020204" pitchFamily="34" charset="0"/>
              </a:rPr>
              <a:t>You were recently hired in a Start-up Company and was asked to build a system to identify spam emails. We will explore and understand the process of classifying Emails as Spam or Not Spam by build Machine Learning and NPL model to detect the HAM and SPAM mails. The model will detect the unsolicited and unwanted emails and thus we can prevent them from creeping into user’s inbox and therefore, increase the user Experience.</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077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467544" y="404664"/>
            <a:ext cx="8208912" cy="4896544"/>
          </a:xfrm>
        </p:spPr>
        <p:txBody>
          <a:bodyPr>
            <a:noAutofit/>
          </a:bodyPr>
          <a:lstStyle/>
          <a:p>
            <a:pPr marL="45720" indent="0">
              <a:lnSpc>
                <a:spcPct val="90000"/>
              </a:lnSpc>
              <a:buClrTx/>
              <a:buNone/>
            </a:pPr>
            <a:r>
              <a:rPr lang="en-US" sz="1800" b="1" u="sng" dirty="0">
                <a:solidFill>
                  <a:schemeClr val="tx1"/>
                </a:solidFill>
                <a:latin typeface="Arial" panose="020B0604020202020204" pitchFamily="34" charset="0"/>
                <a:cs typeface="Arial" panose="020B0604020202020204" pitchFamily="34" charset="0"/>
              </a:rPr>
              <a:t>KEY FINDINGS AND CONCLUSIONS OF THE STUDY</a:t>
            </a:r>
          </a:p>
          <a:p>
            <a:pPr>
              <a:lnSpc>
                <a:spcPct val="90000"/>
              </a:lnSpc>
              <a:buClrTx/>
            </a:pPr>
            <a:endParaRPr lang="en-US" sz="1800" dirty="0">
              <a:solidFill>
                <a:schemeClr val="tx1"/>
              </a:solidFill>
              <a:latin typeface="Arial" panose="020B0604020202020204" pitchFamily="34" charset="0"/>
              <a:cs typeface="Arial" panose="020B0604020202020204" pitchFamily="34" charset="0"/>
            </a:endParaRPr>
          </a:p>
          <a:p>
            <a:pPr marL="45720" indent="0">
              <a:lnSpc>
                <a:spcPct val="90000"/>
              </a:lnSpc>
              <a:buClrTx/>
              <a:buNone/>
            </a:pPr>
            <a:r>
              <a:rPr lang="en-US" sz="1800" dirty="0">
                <a:solidFill>
                  <a:schemeClr val="tx1"/>
                </a:solidFill>
                <a:latin typeface="Arial" panose="020B0604020202020204" pitchFamily="34" charset="0"/>
                <a:cs typeface="Arial" panose="020B0604020202020204" pitchFamily="34" charset="0"/>
              </a:rPr>
              <a:t>From the whole evaluation we found out that the spam emails can be classified and can be stopped doing harm to the users.</a:t>
            </a:r>
          </a:p>
          <a:p>
            <a:pPr>
              <a:lnSpc>
                <a:spcPct val="90000"/>
              </a:lnSpc>
              <a:buClrTx/>
            </a:pPr>
            <a:endParaRPr lang="en-US" sz="1800" dirty="0">
              <a:solidFill>
                <a:schemeClr val="tx1"/>
              </a:solidFill>
              <a:latin typeface="Arial" panose="020B0604020202020204" pitchFamily="34" charset="0"/>
              <a:cs typeface="Arial" panose="020B0604020202020204" pitchFamily="34" charset="0"/>
            </a:endParaRPr>
          </a:p>
          <a:p>
            <a:pPr marL="45720" indent="0">
              <a:lnSpc>
                <a:spcPct val="90000"/>
              </a:lnSpc>
              <a:buClrTx/>
              <a:buNone/>
            </a:pPr>
            <a:r>
              <a:rPr lang="en-US" sz="1800" b="1" u="sng" dirty="0">
                <a:solidFill>
                  <a:schemeClr val="tx1"/>
                </a:solidFill>
                <a:latin typeface="Arial" panose="020B0604020202020204" pitchFamily="34" charset="0"/>
                <a:cs typeface="Arial" panose="020B0604020202020204" pitchFamily="34" charset="0"/>
              </a:rPr>
              <a:t>LEARNING OUTCOMES OF THE STUDY IN RESPECT OF DATA SCIENCE</a:t>
            </a:r>
          </a:p>
          <a:p>
            <a:pPr>
              <a:lnSpc>
                <a:spcPct val="90000"/>
              </a:lnSpc>
              <a:buClrTx/>
            </a:pPr>
            <a:endParaRPr lang="en-US" sz="1800" dirty="0">
              <a:solidFill>
                <a:schemeClr val="tx1"/>
              </a:solidFill>
              <a:latin typeface="Arial" panose="020B0604020202020204" pitchFamily="34" charset="0"/>
              <a:cs typeface="Arial" panose="020B0604020202020204" pitchFamily="34" charset="0"/>
            </a:endParaRPr>
          </a:p>
          <a:p>
            <a:pPr>
              <a:lnSpc>
                <a:spcPct val="90000"/>
              </a:lnSpc>
              <a:buClrTx/>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I found visualization a very useful technique to infer insights from dataset.</a:t>
            </a:r>
          </a:p>
          <a:p>
            <a:pPr>
              <a:lnSpc>
                <a:spcPct val="90000"/>
              </a:lnSpc>
              <a:buClrTx/>
              <a:buFont typeface="Wingdings" panose="05000000000000000000" pitchFamily="2" charset="2"/>
              <a:buChar char="§"/>
            </a:pPr>
            <a:endParaRPr lang="en-US" sz="1800" dirty="0">
              <a:solidFill>
                <a:schemeClr val="tx1"/>
              </a:solidFill>
              <a:latin typeface="Arial" panose="020B0604020202020204" pitchFamily="34" charset="0"/>
              <a:cs typeface="Arial" panose="020B0604020202020204" pitchFamily="34" charset="0"/>
            </a:endParaRPr>
          </a:p>
          <a:p>
            <a:pPr>
              <a:lnSpc>
                <a:spcPct val="90000"/>
              </a:lnSpc>
              <a:buClrTx/>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The ROC AUC plot gives large info about the false positive rate and True positive rate at various thresholds.</a:t>
            </a:r>
          </a:p>
          <a:p>
            <a:pPr>
              <a:lnSpc>
                <a:spcPct val="90000"/>
              </a:lnSpc>
              <a:buClrTx/>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are able to classify the emails as spam or non-spam. With high number of emails lots if people using the system it will be difficult to handle all possible mails as our project deals with only limited amount of corpus</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731520"/>
            <a:ext cx="8136904" cy="4713704"/>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As we know how a machine translates language, or how voice assistants respond to questions, or how mail gets automatically classified into spam or not spam, all these tasks are done through Natural Language Processing (NLP), which processes text into useful insights that can be applied to future data. In the field of artificial intelligence, NLP is one of the most complex areas of research due to the fact that text data is contextual. It needs modification to make it machine-interpretable and requires multiple stages of processing for feature extraction.</a:t>
            </a:r>
            <a:endParaRPr lang="en-IN" sz="2400" dirty="0">
              <a:solidFill>
                <a:schemeClr val="tx1"/>
              </a:solidFill>
              <a:latin typeface="Arial" panose="020B0604020202020204" pitchFamily="34" charset="0"/>
              <a:cs typeface="Arial" panose="020B0604020202020204" pitchFamily="34" charset="0"/>
            </a:endParaRPr>
          </a:p>
          <a:p>
            <a:pPr algn="just"/>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a:solidFill>
                  <a:schemeClr val="tx1"/>
                </a:solidFill>
                <a:latin typeface="Arial" panose="020B0604020202020204" pitchFamily="34" charset="0"/>
                <a:cs typeface="Arial" panose="020B0604020202020204" pitchFamily="34" charset="0"/>
              </a:rPr>
              <a:t>column,and</a:t>
            </a:r>
            <a:r>
              <a:rPr lang="en-US" sz="2400" dirty="0">
                <a:solidFill>
                  <a:schemeClr val="tx1"/>
                </a:solidFill>
                <a:latin typeface="Arial" panose="020B0604020202020204" pitchFamily="34" charset="0"/>
                <a:cs typeface="Arial" panose="020B0604020202020204" pitchFamily="34" charset="0"/>
              </a:rPr>
              <a:t> treating them.</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Pointing out irrelevant features in dataset like ‘id’,unnamed:0’.</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Addition of new features to check the length of headline and news before and after preprocessing.</a:t>
            </a:r>
          </a:p>
          <a:p>
            <a:pPr marL="285750" indent="-285750">
              <a:lnSpc>
                <a:spcPct val="90000"/>
              </a:lnSpc>
              <a:buClrTx/>
              <a:buFont typeface="Wingdings" pitchFamily="2" charset="2"/>
              <a:buChar char="v"/>
            </a:pPr>
            <a:r>
              <a:rPr lang="en-IN" sz="2400" dirty="0">
                <a:solidFill>
                  <a:schemeClr val="tx1"/>
                </a:solidFill>
                <a:latin typeface="Arial" pitchFamily="34" charset="0"/>
                <a:cs typeface="Arial" pitchFamily="34" charset="0"/>
              </a:rPr>
              <a:t>Cleaning the raw data-It involves deletion of words or special characters that do not add meaning to the text.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4478" y="5013176"/>
            <a:ext cx="8136904" cy="1569660"/>
          </a:xfrm>
          <a:prstGeom prst="rect">
            <a:avLst/>
          </a:prstGeom>
        </p:spPr>
        <p:txBody>
          <a:bodyPr wrap="square">
            <a:spAutoFit/>
          </a:bodyPr>
          <a:lstStyle/>
          <a:p>
            <a:pPr lvl="0"/>
            <a:r>
              <a:rPr lang="en-US" sz="2400" dirty="0">
                <a:latin typeface="Arial" panose="020B0604020202020204" pitchFamily="34" charset="0"/>
                <a:cs typeface="Arial" panose="020B0604020202020204" pitchFamily="34" charset="0"/>
              </a:rPr>
              <a:t>The data was provided to us from the Flip Robo Technologies as a part of our Internship assignment. The data was provided in CSV format and there were 5 attributes and 5572 rows in the data set.</a:t>
            </a:r>
            <a:endParaRPr lang="en-IN" sz="2400" dirty="0">
              <a:latin typeface="Arial" panose="020B0604020202020204" pitchFamily="34" charset="0"/>
              <a:cs typeface="Arial" panose="020B0604020202020204" pitchFamily="34" charset="0"/>
            </a:endParaRPr>
          </a:p>
        </p:txBody>
      </p:sp>
      <p:sp>
        <p:nvSpPr>
          <p:cNvPr id="8" name="Rectangle 7"/>
          <p:cNvSpPr/>
          <p:nvPr/>
        </p:nvSpPr>
        <p:spPr>
          <a:xfrm>
            <a:off x="683568" y="680753"/>
            <a:ext cx="6624736" cy="461665"/>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DATA SOURCES AND THEIR FORMATS</a:t>
            </a:r>
          </a:p>
        </p:txBody>
      </p:sp>
      <p:pic>
        <p:nvPicPr>
          <p:cNvPr id="2" name="Picture 1">
            <a:extLst>
              <a:ext uri="{FF2B5EF4-FFF2-40B4-BE49-F238E27FC236}">
                <a16:creationId xmlns:a16="http://schemas.microsoft.com/office/drawing/2014/main" xmlns="" id="{83DE6EE2-239F-5861-44DE-AE3AD5A6E379}"/>
              </a:ext>
            </a:extLst>
          </p:cNvPr>
          <p:cNvPicPr>
            <a:picLocks noChangeAspect="1"/>
          </p:cNvPicPr>
          <p:nvPr/>
        </p:nvPicPr>
        <p:blipFill>
          <a:blip r:embed="rId2"/>
          <a:stretch>
            <a:fillRect/>
          </a:stretch>
        </p:blipFill>
        <p:spPr>
          <a:xfrm>
            <a:off x="755576" y="1372504"/>
            <a:ext cx="5949950" cy="3410585"/>
          </a:xfrm>
          <a:prstGeom prst="rect">
            <a:avLst/>
          </a:prstGeom>
        </p:spPr>
      </p:pic>
    </p:spTree>
    <p:extLst>
      <p:ext uri="{BB962C8B-B14F-4D97-AF65-F5344CB8AC3E}">
        <p14:creationId xmlns:p14="http://schemas.microsoft.com/office/powerpoint/2010/main" val="369263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0260" y="4874384"/>
            <a:ext cx="8262220" cy="1938992"/>
          </a:xfrm>
          <a:prstGeom prst="rect">
            <a:avLst/>
          </a:prstGeom>
        </p:spPr>
        <p:txBody>
          <a:bodyPr wrap="square">
            <a:spAutoFit/>
          </a:bodyPr>
          <a:lstStyle/>
          <a:p>
            <a:pPr lvl="0"/>
            <a:r>
              <a:rPr lang="en-US" sz="2400" dirty="0">
                <a:latin typeface="Arial" panose="020B0604020202020204" pitchFamily="34" charset="0"/>
                <a:cs typeface="Arial" panose="020B0604020202020204" pitchFamily="34" charset="0"/>
              </a:rPr>
              <a:t>Removing unwanted and renaming attribute from Dataset :</a:t>
            </a:r>
          </a:p>
          <a:p>
            <a:pPr lvl="0"/>
            <a:r>
              <a:rPr lang="en-US" sz="2400" dirty="0">
                <a:latin typeface="Arial" panose="020B0604020202020204" pitchFamily="34" charset="0"/>
                <a:cs typeface="Arial" panose="020B0604020202020204" pitchFamily="34" charset="0"/>
              </a:rPr>
              <a:t>It’s quite hard to find whether a mail is a spam or not just by looking at the subject. So we started by replacing the null values.</a:t>
            </a:r>
          </a:p>
        </p:txBody>
      </p:sp>
      <p:sp>
        <p:nvSpPr>
          <p:cNvPr id="8" name="Rectangle 7"/>
          <p:cNvSpPr/>
          <p:nvPr/>
        </p:nvSpPr>
        <p:spPr>
          <a:xfrm>
            <a:off x="683568" y="680753"/>
            <a:ext cx="7704856" cy="1569660"/>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DATA PREPROCESSING:</a:t>
            </a:r>
          </a:p>
          <a:p>
            <a:pPr lvl="0"/>
            <a:r>
              <a:rPr lang="en-US" sz="2400" dirty="0">
                <a:latin typeface="Arial" panose="020B0604020202020204" pitchFamily="34" charset="0"/>
                <a:cs typeface="Arial" panose="020B0604020202020204" pitchFamily="34" charset="0"/>
              </a:rPr>
              <a:t>After loading all the data, we will proceeded with the data pre-processing. Following Steps were followed during data pre-processing:</a:t>
            </a:r>
          </a:p>
        </p:txBody>
      </p:sp>
      <p:pic>
        <p:nvPicPr>
          <p:cNvPr id="3" name="Picture 2">
            <a:extLst>
              <a:ext uri="{FF2B5EF4-FFF2-40B4-BE49-F238E27FC236}">
                <a16:creationId xmlns:a16="http://schemas.microsoft.com/office/drawing/2014/main" xmlns="" id="{DE3A3D16-E3F1-00D6-FFFF-0383A93A651D}"/>
              </a:ext>
            </a:extLst>
          </p:cNvPr>
          <p:cNvPicPr>
            <a:picLocks noChangeAspect="1"/>
          </p:cNvPicPr>
          <p:nvPr/>
        </p:nvPicPr>
        <p:blipFill>
          <a:blip r:embed="rId2"/>
          <a:stretch>
            <a:fillRect/>
          </a:stretch>
        </p:blipFill>
        <p:spPr>
          <a:xfrm>
            <a:off x="664478" y="2292320"/>
            <a:ext cx="3223260" cy="2432685"/>
          </a:xfrm>
          <a:prstGeom prst="rect">
            <a:avLst/>
          </a:prstGeom>
        </p:spPr>
      </p:pic>
      <p:pic>
        <p:nvPicPr>
          <p:cNvPr id="4" name="Picture 3">
            <a:extLst>
              <a:ext uri="{FF2B5EF4-FFF2-40B4-BE49-F238E27FC236}">
                <a16:creationId xmlns:a16="http://schemas.microsoft.com/office/drawing/2014/main" xmlns="" id="{B6D6BB8B-882B-3B99-25DA-D173B76AE5F4}"/>
              </a:ext>
            </a:extLst>
          </p:cNvPr>
          <p:cNvPicPr>
            <a:picLocks noChangeAspect="1"/>
          </p:cNvPicPr>
          <p:nvPr/>
        </p:nvPicPr>
        <p:blipFill>
          <a:blip r:embed="rId3"/>
          <a:stretch>
            <a:fillRect/>
          </a:stretch>
        </p:blipFill>
        <p:spPr>
          <a:xfrm>
            <a:off x="4097784" y="2276872"/>
            <a:ext cx="4701540" cy="2427605"/>
          </a:xfrm>
          <a:prstGeom prst="rect">
            <a:avLst/>
          </a:prstGeom>
        </p:spPr>
      </p:pic>
    </p:spTree>
    <p:extLst>
      <p:ext uri="{BB962C8B-B14F-4D97-AF65-F5344CB8AC3E}">
        <p14:creationId xmlns:p14="http://schemas.microsoft.com/office/powerpoint/2010/main" val="420616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3568" y="680753"/>
            <a:ext cx="7704856" cy="1200329"/>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DATA PREPROCESSING:</a:t>
            </a:r>
          </a:p>
          <a:p>
            <a:pPr lvl="0"/>
            <a:r>
              <a:rPr lang="en-US" sz="2400" dirty="0">
                <a:latin typeface="Arial" panose="020B0604020202020204" pitchFamily="34" charset="0"/>
                <a:cs typeface="Arial" panose="020B0604020202020204" pitchFamily="34" charset="0"/>
              </a:rPr>
              <a:t>Remove duplicated values and check value counts of target column</a:t>
            </a:r>
          </a:p>
        </p:txBody>
      </p:sp>
      <p:pic>
        <p:nvPicPr>
          <p:cNvPr id="2" name="Picture 1">
            <a:extLst>
              <a:ext uri="{FF2B5EF4-FFF2-40B4-BE49-F238E27FC236}">
                <a16:creationId xmlns:a16="http://schemas.microsoft.com/office/drawing/2014/main" xmlns="" id="{6663B07B-BC1C-D253-35F7-2298D981CA50}"/>
              </a:ext>
            </a:extLst>
          </p:cNvPr>
          <p:cNvPicPr>
            <a:picLocks noChangeAspect="1"/>
          </p:cNvPicPr>
          <p:nvPr/>
        </p:nvPicPr>
        <p:blipFill>
          <a:blip r:embed="rId2"/>
          <a:stretch>
            <a:fillRect/>
          </a:stretch>
        </p:blipFill>
        <p:spPr>
          <a:xfrm>
            <a:off x="4242980" y="3429000"/>
            <a:ext cx="4332333" cy="1970675"/>
          </a:xfrm>
          <a:prstGeom prst="rect">
            <a:avLst/>
          </a:prstGeom>
        </p:spPr>
      </p:pic>
      <p:pic>
        <p:nvPicPr>
          <p:cNvPr id="7" name="Picture 6">
            <a:extLst>
              <a:ext uri="{FF2B5EF4-FFF2-40B4-BE49-F238E27FC236}">
                <a16:creationId xmlns:a16="http://schemas.microsoft.com/office/drawing/2014/main" xmlns="" id="{7CF9523D-C28D-5B19-BFDD-3453B425F0D6}"/>
              </a:ext>
            </a:extLst>
          </p:cNvPr>
          <p:cNvPicPr>
            <a:picLocks noChangeAspect="1"/>
          </p:cNvPicPr>
          <p:nvPr/>
        </p:nvPicPr>
        <p:blipFill>
          <a:blip r:embed="rId3"/>
          <a:stretch>
            <a:fillRect/>
          </a:stretch>
        </p:blipFill>
        <p:spPr>
          <a:xfrm>
            <a:off x="703687" y="2015959"/>
            <a:ext cx="3528392" cy="2606871"/>
          </a:xfrm>
          <a:prstGeom prst="rect">
            <a:avLst/>
          </a:prstGeom>
        </p:spPr>
      </p:pic>
      <p:pic>
        <p:nvPicPr>
          <p:cNvPr id="9" name="Picture 8">
            <a:extLst>
              <a:ext uri="{FF2B5EF4-FFF2-40B4-BE49-F238E27FC236}">
                <a16:creationId xmlns:a16="http://schemas.microsoft.com/office/drawing/2014/main" xmlns="" id="{97BA84C0-8443-C245-7365-C4DD988B02FB}"/>
              </a:ext>
            </a:extLst>
          </p:cNvPr>
          <p:cNvPicPr>
            <a:picLocks noChangeAspect="1"/>
          </p:cNvPicPr>
          <p:nvPr/>
        </p:nvPicPr>
        <p:blipFill>
          <a:blip r:embed="rId4"/>
          <a:stretch>
            <a:fillRect/>
          </a:stretch>
        </p:blipFill>
        <p:spPr>
          <a:xfrm>
            <a:off x="4391933" y="2003425"/>
            <a:ext cx="4183380" cy="1425575"/>
          </a:xfrm>
          <a:prstGeom prst="rect">
            <a:avLst/>
          </a:prstGeom>
        </p:spPr>
      </p:pic>
    </p:spTree>
    <p:extLst>
      <p:ext uri="{BB962C8B-B14F-4D97-AF65-F5344CB8AC3E}">
        <p14:creationId xmlns:p14="http://schemas.microsoft.com/office/powerpoint/2010/main" val="329027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3568" y="680753"/>
            <a:ext cx="7704856" cy="1200329"/>
          </a:xfrm>
          <a:prstGeom prst="rect">
            <a:avLst/>
          </a:prstGeom>
        </p:spPr>
        <p:txBody>
          <a:bodyPr wrap="square">
            <a:spAutoFit/>
          </a:bodyPr>
          <a:lstStyle/>
          <a:p>
            <a:pPr lvl="0"/>
            <a:r>
              <a:rPr lang="en-US" sz="2400" b="1" dirty="0">
                <a:latin typeface="Arial" panose="020B0604020202020204" pitchFamily="34" charset="0"/>
                <a:cs typeface="Arial" panose="020B0604020202020204" pitchFamily="34" charset="0"/>
              </a:rPr>
              <a:t>TEXT PREPROCESSING:</a:t>
            </a:r>
          </a:p>
          <a:p>
            <a:pPr lvl="0"/>
            <a:r>
              <a:rPr lang="en-US" sz="2400" dirty="0">
                <a:latin typeface="Arial" panose="020B0604020202020204" pitchFamily="34" charset="0"/>
                <a:cs typeface="Arial" panose="020B0604020202020204" pitchFamily="34" charset="0"/>
              </a:rPr>
              <a:t>Remove duplicated values and check value counts of target column</a:t>
            </a:r>
          </a:p>
        </p:txBody>
      </p:sp>
      <p:pic>
        <p:nvPicPr>
          <p:cNvPr id="3" name="Picture 2">
            <a:extLst>
              <a:ext uri="{FF2B5EF4-FFF2-40B4-BE49-F238E27FC236}">
                <a16:creationId xmlns:a16="http://schemas.microsoft.com/office/drawing/2014/main" xmlns="" id="{E6422E10-3116-C86E-DFE4-AE66AE7F8640}"/>
              </a:ext>
            </a:extLst>
          </p:cNvPr>
          <p:cNvPicPr>
            <a:picLocks noChangeAspect="1"/>
          </p:cNvPicPr>
          <p:nvPr/>
        </p:nvPicPr>
        <p:blipFill>
          <a:blip r:embed="rId2"/>
          <a:stretch>
            <a:fillRect/>
          </a:stretch>
        </p:blipFill>
        <p:spPr>
          <a:xfrm>
            <a:off x="755575" y="2045970"/>
            <a:ext cx="7250475" cy="3615278"/>
          </a:xfrm>
          <a:prstGeom prst="rect">
            <a:avLst/>
          </a:prstGeom>
        </p:spPr>
      </p:pic>
    </p:spTree>
    <p:extLst>
      <p:ext uri="{BB962C8B-B14F-4D97-AF65-F5344CB8AC3E}">
        <p14:creationId xmlns:p14="http://schemas.microsoft.com/office/powerpoint/2010/main" val="2550627337"/>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2290</TotalTime>
  <Words>637</Words>
  <Application>Microsoft Office PowerPoint</Application>
  <PresentationFormat>On-screen Show (4:3)</PresentationFormat>
  <Paragraphs>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vt:lpstr>
      <vt:lpstr>Trebuchet MS</vt:lpstr>
      <vt:lpstr>Wingdings</vt:lpstr>
      <vt:lpstr>Slipstream</vt:lpstr>
      <vt:lpstr>EMAIL SPAM CLASSIFIER PROJECT</vt:lpstr>
      <vt:lpstr>Introduction</vt:lpstr>
      <vt:lpstr>Problem statement</vt:lpstr>
      <vt:lpstr>Exploratory Data Analysis </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Model Building &amp; Performance </vt:lpstr>
      <vt:lpstr>Evaluation Matrices </vt:lpstr>
      <vt:lpstr>All algorithm by using for loop</vt:lpstr>
      <vt:lpstr>All algorithm by using for loop</vt:lpstr>
      <vt:lpstr>All algorithm by using for loop</vt:lpstr>
      <vt:lpstr>PowerPoint Presentation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acer</cp:lastModifiedBy>
  <cp:revision>99</cp:revision>
  <dcterms:created xsi:type="dcterms:W3CDTF">2021-05-06T05:43:56Z</dcterms:created>
  <dcterms:modified xsi:type="dcterms:W3CDTF">2023-02-09T18:02:21Z</dcterms:modified>
</cp:coreProperties>
</file>