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83" r:id="rId6"/>
    <p:sldId id="265" r:id="rId7"/>
    <p:sldId id="267" r:id="rId8"/>
    <p:sldId id="269" r:id="rId9"/>
    <p:sldId id="271" r:id="rId10"/>
    <p:sldId id="282" r:id="rId11"/>
    <p:sldId id="273" r:id="rId12"/>
    <p:sldId id="285" r:id="rId13"/>
    <p:sldId id="275" r:id="rId14"/>
    <p:sldId id="284" r:id="rId15"/>
    <p:sldId id="281"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D98C8-E5EF-4A63-9EFE-B93F0B717BC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2D98C8-E5EF-4A63-9EFE-B93F0B717BC0}" type="datetimeFigureOut">
              <a:rPr lang="en-IN" smtClean="0"/>
              <a:t>29-12-2022</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76056" y="5229200"/>
            <a:ext cx="3458245" cy="954127"/>
          </a:xfrm>
        </p:spPr>
        <p:txBody>
          <a:bodyPr>
            <a:normAutofit fontScale="85000" lnSpcReduction="20000"/>
          </a:bodyPr>
          <a:lstStyle/>
          <a:p>
            <a:pPr algn="just"/>
            <a:r>
              <a:rPr lang="en-IN" sz="2000" dirty="0">
                <a:solidFill>
                  <a:schemeClr val="tx1"/>
                </a:solidFill>
                <a:latin typeface="Arial" panose="020B0604020202020204" pitchFamily="34" charset="0"/>
                <a:cs typeface="Arial" panose="020B0604020202020204" pitchFamily="34" charset="0"/>
              </a:rPr>
              <a:t>Submitted by:</a:t>
            </a:r>
          </a:p>
          <a:p>
            <a:pPr algn="just"/>
            <a:r>
              <a:rPr lang="en-IN" b="1" dirty="0" err="1" smtClean="0">
                <a:solidFill>
                  <a:schemeClr val="tx1"/>
                </a:solidFill>
                <a:latin typeface="Arial" panose="020B0604020202020204" pitchFamily="34" charset="0"/>
                <a:cs typeface="Arial" panose="020B0604020202020204" pitchFamily="34" charset="0"/>
              </a:rPr>
              <a:t>VijaySinghArjunSingh</a:t>
            </a:r>
            <a:r>
              <a:rPr lang="en-IN" b="1" dirty="0" smtClean="0">
                <a:solidFill>
                  <a:schemeClr val="tx1"/>
                </a:solidFill>
                <a:latin typeface="Arial" panose="020B0604020202020204" pitchFamily="34" charset="0"/>
                <a:cs typeface="Arial" panose="020B0604020202020204" pitchFamily="34" charset="0"/>
              </a:rPr>
              <a:t> </a:t>
            </a:r>
            <a:r>
              <a:rPr lang="en-IN" b="1" dirty="0">
                <a:solidFill>
                  <a:schemeClr val="tx1"/>
                </a:solidFill>
                <a:latin typeface="Arial" panose="020B0604020202020204" pitchFamily="34" charset="0"/>
                <a:cs typeface="Arial" panose="020B0604020202020204" pitchFamily="34" charset="0"/>
              </a:rPr>
              <a:t>Pardeshi</a:t>
            </a:r>
          </a:p>
          <a:p>
            <a:endParaRPr lang="en-IN"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a:solidFill>
                  <a:schemeClr val="tx1"/>
                </a:solidFill>
                <a:latin typeface="Arial" panose="020B0604020202020204" pitchFamily="34" charset="0"/>
                <a:cs typeface="Arial" panose="020B0604020202020204" pitchFamily="34" charset="0"/>
              </a:rPr>
              <a:t>FAKE NEWS DETECTION</a:t>
            </a:r>
            <a:br>
              <a:rPr lang="en-US" sz="4400" i="1" dirty="0">
                <a:solidFill>
                  <a:schemeClr val="tx1"/>
                </a:solidFill>
                <a:latin typeface="Arial" panose="020B0604020202020204" pitchFamily="34" charset="0"/>
                <a:cs typeface="Arial" panose="020B0604020202020204" pitchFamily="34" charset="0"/>
              </a:rPr>
            </a:br>
            <a:r>
              <a:rPr lang="en-US" sz="4400" i="1" dirty="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Matrices</a:t>
            </a:r>
            <a:br>
              <a:rPr lang="en-IN" sz="4000" b="1" dirty="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560" y="731520"/>
            <a:ext cx="8208912" cy="3474720"/>
          </a:xfrm>
        </p:spPr>
        <p:txBody>
          <a:bodyPr>
            <a:noAutofit/>
          </a:bodyPr>
          <a:lstStyle/>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Confusion matrices</a:t>
            </a:r>
            <a:r>
              <a:rPr lang="en-IN" sz="2000" dirty="0">
                <a:solidFill>
                  <a:schemeClr val="tx1"/>
                </a:solidFill>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2000" b="1" dirty="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classification report</a:t>
            </a:r>
            <a:r>
              <a:rPr lang="en-IN" sz="2000" dirty="0">
                <a:solidFill>
                  <a:schemeClr val="tx1"/>
                </a:solidFill>
                <a:latin typeface="Arial" panose="020B0604020202020204" pitchFamily="34" charset="0"/>
                <a:cs typeface="Arial" panose="020B0604020202020204" pitchFamily="34" charset="0"/>
              </a:rPr>
              <a:t> :It displays the precision, recall, F1, and support scores for the model</a:t>
            </a: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F1 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AUC: </a:t>
            </a:r>
            <a:r>
              <a:rPr lang="en-IN" sz="2000" dirty="0">
                <a:solidFill>
                  <a:schemeClr val="tx1"/>
                </a:solidFill>
                <a:latin typeface="Arial" panose="020B0604020202020204" pitchFamily="34" charset="0"/>
                <a:cs typeface="Arial" panose="020B0604020202020204" pitchFamily="34" charset="0"/>
              </a:rPr>
              <a:t>It</a:t>
            </a:r>
            <a:r>
              <a:rPr lang="en-IN" sz="2000" b="1" dirty="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between</a:t>
            </a:r>
          </a:p>
          <a:p>
            <a:pPr>
              <a:buFont typeface="Wingdings" pitchFamily="2" charset="2"/>
              <a:buChar char="v"/>
            </a:pPr>
            <a:r>
              <a:rPr lang="en-IN" sz="2000" b="1" dirty="0" err="1">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4" name="Picture 3">
            <a:extLst>
              <a:ext uri="{FF2B5EF4-FFF2-40B4-BE49-F238E27FC236}">
                <a16:creationId xmlns:a16="http://schemas.microsoft.com/office/drawing/2014/main" xmlns="" id="{2F0FE1F8-8916-BF43-E378-9791E177F37E}"/>
              </a:ext>
            </a:extLst>
          </p:cNvPr>
          <p:cNvPicPr>
            <a:picLocks noChangeAspect="1"/>
          </p:cNvPicPr>
          <p:nvPr/>
        </p:nvPicPr>
        <p:blipFill>
          <a:blip r:embed="rId2"/>
          <a:stretch>
            <a:fillRect/>
          </a:stretch>
        </p:blipFill>
        <p:spPr>
          <a:xfrm>
            <a:off x="3812379" y="3861048"/>
            <a:ext cx="5224117" cy="2841061"/>
          </a:xfrm>
          <a:prstGeom prst="rect">
            <a:avLst/>
          </a:prstGeom>
        </p:spPr>
      </p:pic>
      <p:pic>
        <p:nvPicPr>
          <p:cNvPr id="10" name="Picture 9">
            <a:extLst>
              <a:ext uri="{FF2B5EF4-FFF2-40B4-BE49-F238E27FC236}">
                <a16:creationId xmlns:a16="http://schemas.microsoft.com/office/drawing/2014/main" xmlns="" id="{BB367072-D12A-42E7-5D85-0993A86B3EB6}"/>
              </a:ext>
            </a:extLst>
          </p:cNvPr>
          <p:cNvPicPr>
            <a:picLocks noChangeAspect="1"/>
          </p:cNvPicPr>
          <p:nvPr/>
        </p:nvPicPr>
        <p:blipFill>
          <a:blip r:embed="rId3"/>
          <a:stretch>
            <a:fillRect/>
          </a:stretch>
        </p:blipFill>
        <p:spPr>
          <a:xfrm>
            <a:off x="128263" y="980729"/>
            <a:ext cx="6171218" cy="2841062"/>
          </a:xfrm>
          <a:prstGeom prst="rect">
            <a:avLst/>
          </a:prstGeom>
        </p:spPr>
      </p:pic>
    </p:spTree>
    <p:extLst>
      <p:ext uri="{BB962C8B-B14F-4D97-AF65-F5344CB8AC3E}">
        <p14:creationId xmlns:p14="http://schemas.microsoft.com/office/powerpoint/2010/main" val="234585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3" name="Picture 2">
            <a:extLst>
              <a:ext uri="{FF2B5EF4-FFF2-40B4-BE49-F238E27FC236}">
                <a16:creationId xmlns:a16="http://schemas.microsoft.com/office/drawing/2014/main" xmlns="" id="{CB7DEE6A-5F83-B55B-AB71-CEA08198ECEE}"/>
              </a:ext>
            </a:extLst>
          </p:cNvPr>
          <p:cNvPicPr>
            <a:picLocks noChangeAspect="1"/>
          </p:cNvPicPr>
          <p:nvPr/>
        </p:nvPicPr>
        <p:blipFill>
          <a:blip r:embed="rId2"/>
          <a:stretch>
            <a:fillRect/>
          </a:stretch>
        </p:blipFill>
        <p:spPr>
          <a:xfrm>
            <a:off x="107504" y="1085485"/>
            <a:ext cx="6696552" cy="2343515"/>
          </a:xfrm>
          <a:prstGeom prst="rect">
            <a:avLst/>
          </a:prstGeom>
        </p:spPr>
      </p:pic>
      <p:pic>
        <p:nvPicPr>
          <p:cNvPr id="7" name="Picture 6">
            <a:extLst>
              <a:ext uri="{FF2B5EF4-FFF2-40B4-BE49-F238E27FC236}">
                <a16:creationId xmlns:a16="http://schemas.microsoft.com/office/drawing/2014/main" xmlns="" id="{91F21BC8-CFA0-2BA7-28A4-3034A66E4B5A}"/>
              </a:ext>
            </a:extLst>
          </p:cNvPr>
          <p:cNvPicPr>
            <a:picLocks noChangeAspect="1"/>
          </p:cNvPicPr>
          <p:nvPr/>
        </p:nvPicPr>
        <p:blipFill>
          <a:blip r:embed="rId3"/>
          <a:stretch>
            <a:fillRect/>
          </a:stretch>
        </p:blipFill>
        <p:spPr>
          <a:xfrm>
            <a:off x="6190593" y="2455320"/>
            <a:ext cx="2851923" cy="4366815"/>
          </a:xfrm>
          <a:prstGeom prst="rect">
            <a:avLst/>
          </a:prstGeom>
        </p:spPr>
      </p:pic>
    </p:spTree>
    <p:extLst>
      <p:ext uri="{BB962C8B-B14F-4D97-AF65-F5344CB8AC3E}">
        <p14:creationId xmlns:p14="http://schemas.microsoft.com/office/powerpoint/2010/main" val="25158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708" y="4165063"/>
            <a:ext cx="9106292"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We choose Random Forest Classifier model as the final one, as it gives </a:t>
            </a:r>
            <a:r>
              <a:rPr lang="en-IN" sz="2400" b="1" i="1" dirty="0" err="1">
                <a:latin typeface="Arial" panose="020B0604020202020204" pitchFamily="34" charset="0"/>
                <a:cs typeface="Arial" panose="020B0604020202020204" pitchFamily="34" charset="0"/>
              </a:rPr>
              <a:t>hightest</a:t>
            </a:r>
            <a:r>
              <a:rPr lang="en-IN" sz="2400" b="1" i="1" dirty="0">
                <a:latin typeface="Arial" panose="020B0604020202020204" pitchFamily="34" charset="0"/>
                <a:cs typeface="Arial" panose="020B0604020202020204" pitchFamily="34" charset="0"/>
              </a:rPr>
              <a:t> accuracy score &amp; also higher precision Value.</a:t>
            </a:r>
          </a:p>
        </p:txBody>
      </p:sp>
      <p:pic>
        <p:nvPicPr>
          <p:cNvPr id="8" name="Picture 7">
            <a:extLst>
              <a:ext uri="{FF2B5EF4-FFF2-40B4-BE49-F238E27FC236}">
                <a16:creationId xmlns:a16="http://schemas.microsoft.com/office/drawing/2014/main" xmlns="" id="{BD9DE68C-9114-A7FB-AD07-A476149BB555}"/>
              </a:ext>
            </a:extLst>
          </p:cNvPr>
          <p:cNvPicPr>
            <a:picLocks noChangeAspect="1"/>
          </p:cNvPicPr>
          <p:nvPr/>
        </p:nvPicPr>
        <p:blipFill>
          <a:blip r:embed="rId2"/>
          <a:stretch>
            <a:fillRect/>
          </a:stretch>
        </p:blipFill>
        <p:spPr>
          <a:xfrm>
            <a:off x="0" y="60489"/>
            <a:ext cx="9144000" cy="608396"/>
          </a:xfrm>
          <a:prstGeom prst="rect">
            <a:avLst/>
          </a:prstGeom>
        </p:spPr>
      </p:pic>
      <p:pic>
        <p:nvPicPr>
          <p:cNvPr id="4" name="Picture 3">
            <a:extLst>
              <a:ext uri="{FF2B5EF4-FFF2-40B4-BE49-F238E27FC236}">
                <a16:creationId xmlns:a16="http://schemas.microsoft.com/office/drawing/2014/main" xmlns="" id="{B776789B-E0CA-9B84-EA14-BDA0E0F75DC7}"/>
              </a:ext>
            </a:extLst>
          </p:cNvPr>
          <p:cNvPicPr>
            <a:picLocks noChangeAspect="1"/>
          </p:cNvPicPr>
          <p:nvPr/>
        </p:nvPicPr>
        <p:blipFill>
          <a:blip r:embed="rId3"/>
          <a:stretch>
            <a:fillRect/>
          </a:stretch>
        </p:blipFill>
        <p:spPr>
          <a:xfrm>
            <a:off x="37708" y="424390"/>
            <a:ext cx="2230036" cy="3376772"/>
          </a:xfrm>
          <a:prstGeom prst="rect">
            <a:avLst/>
          </a:prstGeom>
        </p:spPr>
      </p:pic>
    </p:spTree>
    <p:extLst>
      <p:ext uri="{BB962C8B-B14F-4D97-AF65-F5344CB8AC3E}">
        <p14:creationId xmlns:p14="http://schemas.microsoft.com/office/powerpoint/2010/main" val="383929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7272808"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Hyper parameter tuning of best model</a:t>
            </a:r>
          </a:p>
        </p:txBody>
      </p:sp>
    </p:spTree>
    <p:extLst>
      <p:ext uri="{BB962C8B-B14F-4D97-AF65-F5344CB8AC3E}">
        <p14:creationId xmlns:p14="http://schemas.microsoft.com/office/powerpoint/2010/main" val="2267356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70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467544" y="404664"/>
            <a:ext cx="8208912" cy="489654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a:t>
            </a:r>
            <a:r>
              <a:rPr lang="en-US" sz="2800" dirty="0" err="1">
                <a:solidFill>
                  <a:schemeClr val="tx1"/>
                </a:solidFill>
                <a:latin typeface="Arial" panose="020B0604020202020204" pitchFamily="34" charset="0"/>
                <a:cs typeface="Arial" panose="020B0604020202020204" pitchFamily="34" charset="0"/>
              </a:rPr>
              <a:t>XGBoost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Adaboost</a:t>
            </a:r>
            <a:r>
              <a:rPr lang="en-US" sz="2800" dirty="0">
                <a:solidFill>
                  <a:schemeClr val="tx1"/>
                </a:solidFill>
                <a:latin typeface="Arial" panose="020B0604020202020204" pitchFamily="34" charset="0"/>
                <a:cs typeface="Arial" panose="020B0604020202020204" pitchFamily="34" charset="0"/>
              </a:rPr>
              <a:t>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Using Hyper-parameter tuning for XGB would have resulted in some more accuracy.</a:t>
            </a:r>
          </a:p>
          <a:p>
            <a:pPr>
              <a:lnSpc>
                <a:spcPct val="90000"/>
              </a:lnSpc>
              <a:buClrTx/>
            </a:pPr>
            <a:r>
              <a:rPr lang="en-US" sz="2800" dirty="0">
                <a:solidFill>
                  <a:schemeClr val="tx1"/>
                </a:solidFill>
                <a:latin typeface="Arial" panose="020B0604020202020204" pitchFamily="34" charset="0"/>
                <a:cs typeface="Arial" panose="020B0604020202020204" pitchFamily="34" charset="0"/>
              </a:rPr>
              <a:t>The saved model now can help to give an estimate of probability about the type of news being fake or real.</a:t>
            </a:r>
          </a:p>
          <a:p>
            <a:pPr>
              <a:lnSpc>
                <a:spcPct val="90000"/>
              </a:lnSpc>
              <a:buClrTx/>
            </a:pPr>
            <a:r>
              <a:rPr lang="en-US" sz="2800" dirty="0">
                <a:solidFill>
                  <a:schemeClr val="tx1"/>
                </a:solidFill>
                <a:latin typeface="Arial" panose="020B0604020202020204" pitchFamily="34" charset="0"/>
                <a:cs typeface="Arial" panose="020B0604020202020204" pitchFamily="34" charset="0"/>
              </a:rPr>
              <a:t> It was overall a nice experience on working on a real time project of NLP domain  to see how data science and machine learning is useful in this field.</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a:solidFill>
                  <a:schemeClr val="tx1"/>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sz="quarter" idx="13"/>
          </p:nvPr>
        </p:nvSpPr>
        <p:spPr>
          <a:xfrm>
            <a:off x="539552" y="731520"/>
            <a:ext cx="8136904" cy="3921616"/>
          </a:xfrm>
        </p:spPr>
        <p:txBody>
          <a:bodyPr>
            <a:noAutofit/>
          </a:bodyPr>
          <a:lstStyle/>
          <a:p>
            <a:r>
              <a:rPr lang="en-US" sz="2400" dirty="0">
                <a:solidFill>
                  <a:schemeClr val="tx1"/>
                </a:solidFill>
                <a:latin typeface="Arial" panose="020B0604020202020204" pitchFamily="34" charset="0"/>
                <a:cs typeface="Arial" panose="020B0604020202020204" pitchFamily="34"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r>
              <a:rPr lang="en-US" sz="2400" dirty="0">
                <a:solidFill>
                  <a:schemeClr val="tx1"/>
                </a:solidFill>
                <a:latin typeface="Arial" panose="020B0604020202020204" pitchFamily="34" charset="0"/>
                <a:cs typeface="Arial" panose="020B0604020202020204" pitchFamily="34" charset="0"/>
              </a:rPr>
              <a:t>For media outlets, the ability to attract viewers to their websites is necessary to generate online advertising revenue. So it is necessary to detect fake news.</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07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731520"/>
            <a:ext cx="8136904" cy="4713704"/>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a:solidFill>
                  <a:schemeClr val="tx1"/>
                </a:solidFill>
                <a:latin typeface="Arial" panose="020B0604020202020204" pitchFamily="34" charset="0"/>
                <a:cs typeface="Arial" panose="020B0604020202020204" pitchFamily="34" charset="0"/>
              </a:rPr>
              <a:t>column,and</a:t>
            </a:r>
            <a:r>
              <a:rPr lang="en-US" sz="2400" dirty="0">
                <a:solidFill>
                  <a:schemeClr val="tx1"/>
                </a:solidFill>
                <a:latin typeface="Arial" panose="020B0604020202020204" pitchFamily="34" charset="0"/>
                <a:cs typeface="Arial" panose="020B0604020202020204" pitchFamily="34" charset="0"/>
              </a:rPr>
              <a:t> treating them.</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Pointing out irrelevant features in dataset like ‘id’,unnamed:0’.</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Addition of new features to check the length of headline and news before and after preprocessing.</a:t>
            </a:r>
          </a:p>
          <a:p>
            <a:pPr marL="285750" indent="-285750">
              <a:lnSpc>
                <a:spcPct val="90000"/>
              </a:lnSpc>
              <a:buClrTx/>
              <a:buFont typeface="Wingdings" pitchFamily="2" charset="2"/>
              <a:buChar char="v"/>
            </a:pPr>
            <a:r>
              <a:rPr lang="en-IN" sz="2400" dirty="0">
                <a:solidFill>
                  <a:schemeClr val="tx1"/>
                </a:solidFill>
                <a:latin typeface="Arial" pitchFamily="34" charset="0"/>
                <a:cs typeface="Arial" pitchFamily="34" charset="0"/>
              </a:rPr>
              <a:t>Cleaning the raw data-It involves deletion of words or special characters that do not add meaning to the text.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4478" y="5013176"/>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almost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true news</a:t>
            </a: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7DB9B2C4-2A14-16A9-F3B6-CB41D126C169}"/>
              </a:ext>
            </a:extLst>
          </p:cNvPr>
          <p:cNvPicPr>
            <a:picLocks noChangeAspect="1"/>
          </p:cNvPicPr>
          <p:nvPr/>
        </p:nvPicPr>
        <p:blipFill>
          <a:blip r:embed="rId2"/>
          <a:stretch>
            <a:fillRect/>
          </a:stretch>
        </p:blipFill>
        <p:spPr>
          <a:xfrm>
            <a:off x="827584" y="1170483"/>
            <a:ext cx="5953528" cy="2039623"/>
          </a:xfrm>
          <a:prstGeom prst="rect">
            <a:avLst/>
          </a:prstGeom>
        </p:spPr>
      </p:pic>
      <p:pic>
        <p:nvPicPr>
          <p:cNvPr id="10" name="Picture 9">
            <a:extLst>
              <a:ext uri="{FF2B5EF4-FFF2-40B4-BE49-F238E27FC236}">
                <a16:creationId xmlns:a16="http://schemas.microsoft.com/office/drawing/2014/main" xmlns="" id="{BFA95B7A-4105-005E-B9E6-7D178D54AE3D}"/>
              </a:ext>
            </a:extLst>
          </p:cNvPr>
          <p:cNvPicPr>
            <a:picLocks noChangeAspect="1"/>
          </p:cNvPicPr>
          <p:nvPr/>
        </p:nvPicPr>
        <p:blipFill>
          <a:blip r:embed="rId3"/>
          <a:stretch>
            <a:fillRect/>
          </a:stretch>
        </p:blipFill>
        <p:spPr>
          <a:xfrm>
            <a:off x="3511900" y="2346511"/>
            <a:ext cx="3269211" cy="2378633"/>
          </a:xfrm>
          <a:prstGeom prst="rect">
            <a:avLst/>
          </a:prstGeom>
        </p:spPr>
      </p:pic>
    </p:spTree>
    <p:extLst>
      <p:ext uri="{BB962C8B-B14F-4D97-AF65-F5344CB8AC3E}">
        <p14:creationId xmlns:p14="http://schemas.microsoft.com/office/powerpoint/2010/main" val="369263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9592" y="1412776"/>
            <a:ext cx="3024336" cy="817160"/>
          </a:xfrm>
        </p:spPr>
        <p:txBody>
          <a:bodyPr>
            <a:noAutofit/>
          </a:bodyPr>
          <a:lstStyle/>
          <a:p>
            <a:pPr marL="0" indent="0">
              <a:buNone/>
            </a:pPr>
            <a:r>
              <a:rPr lang="en-IN" sz="2400" b="1" i="1" dirty="0">
                <a:solidFill>
                  <a:schemeClr val="tx1"/>
                </a:solidFill>
                <a:latin typeface="Arial" panose="020B0604020202020204" pitchFamily="34" charset="0"/>
                <a:cs typeface="Arial" panose="020B0604020202020204" pitchFamily="34" charset="0"/>
              </a:rPr>
              <a:t>loud </a:t>
            </a:r>
            <a:r>
              <a:rPr lang="en-IN" sz="2400" i="1" dirty="0">
                <a:solidFill>
                  <a:schemeClr val="tx1"/>
                </a:solidFill>
                <a:latin typeface="Arial" panose="020B0604020202020204" pitchFamily="34" charset="0"/>
                <a:ea typeface="+mn-ea"/>
                <a:cs typeface="Arial" panose="020B0604020202020204" pitchFamily="34" charset="0"/>
              </a:rPr>
              <a:t>words</a:t>
            </a:r>
            <a:r>
              <a:rPr lang="en-IN" sz="2400" b="1" i="1" dirty="0">
                <a:solidFill>
                  <a:schemeClr val="tx1"/>
                </a:solidFill>
                <a:latin typeface="Arial" panose="020B0604020202020204" pitchFamily="34" charset="0"/>
                <a:cs typeface="Arial" panose="020B0604020202020204" pitchFamily="34" charset="0"/>
              </a:rPr>
              <a:t> in real News - Headline</a:t>
            </a:r>
            <a:r>
              <a:rPr lang="en-IN" sz="2400" b="1" dirty="0">
                <a:solidFill>
                  <a:schemeClr val="tx1"/>
                </a:solidFill>
                <a:latin typeface="Arial" panose="020B0604020202020204" pitchFamily="34" charset="0"/>
                <a:cs typeface="Arial" panose="020B0604020202020204" pitchFamily="34" charset="0"/>
              </a:rPr>
              <a:t/>
            </a:r>
            <a:br>
              <a:rPr lang="en-IN" sz="2400"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5436096" y="4221088"/>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38DCD9F7-9E3B-DFC9-D1D3-190E1C048F9A}"/>
              </a:ext>
            </a:extLst>
          </p:cNvPr>
          <p:cNvPicPr>
            <a:picLocks noChangeAspect="1"/>
          </p:cNvPicPr>
          <p:nvPr/>
        </p:nvPicPr>
        <p:blipFill>
          <a:blip r:embed="rId2"/>
          <a:stretch>
            <a:fillRect/>
          </a:stretch>
        </p:blipFill>
        <p:spPr>
          <a:xfrm>
            <a:off x="323528" y="3717032"/>
            <a:ext cx="4823417" cy="3059086"/>
          </a:xfrm>
          <a:prstGeom prst="rect">
            <a:avLst/>
          </a:prstGeom>
        </p:spPr>
      </p:pic>
      <p:pic>
        <p:nvPicPr>
          <p:cNvPr id="7" name="Picture 6">
            <a:extLst>
              <a:ext uri="{FF2B5EF4-FFF2-40B4-BE49-F238E27FC236}">
                <a16:creationId xmlns:a16="http://schemas.microsoft.com/office/drawing/2014/main" xmlns="" id="{B8F79BCC-6D0E-0C7E-0DEC-F983566E9760}"/>
              </a:ext>
            </a:extLst>
          </p:cNvPr>
          <p:cNvPicPr>
            <a:picLocks noChangeAspect="1"/>
          </p:cNvPicPr>
          <p:nvPr/>
        </p:nvPicPr>
        <p:blipFill>
          <a:blip r:embed="rId3"/>
          <a:stretch>
            <a:fillRect/>
          </a:stretch>
        </p:blipFill>
        <p:spPr>
          <a:xfrm>
            <a:off x="4211960" y="289473"/>
            <a:ext cx="4819048" cy="3063766"/>
          </a:xfrm>
          <a:prstGeom prst="rect">
            <a:avLst/>
          </a:prstGeom>
        </p:spPr>
      </p:pic>
    </p:spTree>
    <p:extLst>
      <p:ext uri="{BB962C8B-B14F-4D97-AF65-F5344CB8AC3E}">
        <p14:creationId xmlns:p14="http://schemas.microsoft.com/office/powerpoint/2010/main" val="204490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Training Classifier: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We converted all the comment text into vectors , using TF-IDF. Then we have split features and label.</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D889061F-5B78-645F-9DA6-FD625FCF634B}"/>
              </a:ext>
            </a:extLst>
          </p:cNvPr>
          <p:cNvPicPr>
            <a:picLocks noChangeAspect="1"/>
          </p:cNvPicPr>
          <p:nvPr/>
        </p:nvPicPr>
        <p:blipFill>
          <a:blip r:embed="rId2"/>
          <a:stretch>
            <a:fillRect/>
          </a:stretch>
        </p:blipFill>
        <p:spPr>
          <a:xfrm>
            <a:off x="1080238" y="2444512"/>
            <a:ext cx="7772172" cy="3072720"/>
          </a:xfrm>
          <a:prstGeom prst="rect">
            <a:avLst/>
          </a:prstGeom>
        </p:spPr>
      </p:pic>
    </p:spTree>
    <p:extLst>
      <p:ext uri="{BB962C8B-B14F-4D97-AF65-F5344CB8AC3E}">
        <p14:creationId xmlns:p14="http://schemas.microsoft.com/office/powerpoint/2010/main" val="202136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a:solidFill>
                  <a:schemeClr val="tx1"/>
                </a:solidFill>
                <a:latin typeface="Arial" panose="020B0604020202020204" pitchFamily="34" charset="0"/>
                <a:ea typeface="Calibri" panose="020F0502020204030204" pitchFamily="34" charset="0"/>
                <a:cs typeface="Arial" panose="020B0604020202020204" pitchFamily="34" charset="0"/>
              </a:rPr>
              <a:t>Performance</a:t>
            </a:r>
            <a: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binary classification type 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DecisionTreeClassifier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MultinomialNB</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XGBoost</a:t>
            </a:r>
            <a:r>
              <a:rPr lang="en-IN" sz="2400" dirty="0">
                <a:solidFill>
                  <a:schemeClr val="tx1"/>
                </a:solidFill>
                <a:latin typeface="Arial" panose="020B0604020202020204" pitchFamily="34" charset="0"/>
                <a:cs typeface="Arial" panose="020B0604020202020204" pitchFamily="34" charset="0"/>
              </a:rPr>
              <a:t> Classifier</a:t>
            </a:r>
          </a:p>
        </p:txBody>
      </p:sp>
    </p:spTree>
    <p:extLst>
      <p:ext uri="{BB962C8B-B14F-4D97-AF65-F5344CB8AC3E}">
        <p14:creationId xmlns:p14="http://schemas.microsoft.com/office/powerpoint/2010/main" val="565674607"/>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2247</TotalTime>
  <Words>467</Words>
  <Application>Microsoft Office PowerPoint</Application>
  <PresentationFormat>On-screen Show (4:3)</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Trebuchet MS</vt:lpstr>
      <vt:lpstr>Wingdings</vt:lpstr>
      <vt:lpstr>Slipstream</vt:lpstr>
      <vt:lpstr>FAKE NEWS DETECTION PROJECT</vt:lpstr>
      <vt:lpstr>Introduction</vt:lpstr>
      <vt:lpstr>Problem statement</vt:lpstr>
      <vt:lpstr>Exploratory Data Analysis </vt:lpstr>
      <vt:lpstr>Exploratory Data Analysis </vt:lpstr>
      <vt:lpstr>PowerPoint Presentation</vt:lpstr>
      <vt:lpstr>loud words in real News - Headline </vt:lpstr>
      <vt:lpstr>Training Classifier:  We converted all the comment text into vectors , using TF-IDF. Then we have split features and label. </vt:lpstr>
      <vt:lpstr>Model Building &amp; Performance </vt:lpstr>
      <vt:lpstr>Evaluation Matrices </vt:lpstr>
      <vt:lpstr>All algorithm by using for loop</vt:lpstr>
      <vt:lpstr>All algorithm by using for loop</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acer</cp:lastModifiedBy>
  <cp:revision>89</cp:revision>
  <dcterms:created xsi:type="dcterms:W3CDTF">2021-05-06T05:43:56Z</dcterms:created>
  <dcterms:modified xsi:type="dcterms:W3CDTF">2022-12-29T18:18:48Z</dcterms:modified>
</cp:coreProperties>
</file>