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vijaysmart043/cyber-security-project.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vijaysmart043/cyber-security-project.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619432"/>
            <a:ext cx="10993549" cy="648929"/>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1" y="1268361"/>
            <a:ext cx="10993546" cy="2330246"/>
          </a:xfrm>
        </p:spPr>
        <p:txBody>
          <a:bodyPr>
            <a:normAutofit fontScale="92500" lnSpcReduction="10000"/>
          </a:bodyPr>
          <a:lstStyle/>
          <a:p>
            <a:pPr>
              <a:lnSpc>
                <a:spcPct val="100000"/>
              </a:lnSpc>
            </a:pPr>
            <a:r>
              <a:rPr lang="en-GB" sz="2400" b="1" dirty="0">
                <a:solidFill>
                  <a:srgbClr val="002060"/>
                </a:solidFill>
                <a:hlinkClick r:id="rId2">
                  <a:extLst>
                    <a:ext uri="{A12FA001-AC4F-418D-AE19-62706E023703}">
                      <ahyp:hlinkClr xmlns:ahyp="http://schemas.microsoft.com/office/drawing/2018/hyperlinkcolor" val="tx"/>
                    </a:ext>
                  </a:extLst>
                </a:hlinkClick>
              </a:rPr>
              <a:t>name:</a:t>
            </a:r>
            <a:r>
              <a:rPr lang="en-GB" sz="2400" dirty="0">
                <a:solidFill>
                  <a:srgbClr val="002060"/>
                </a:solidFill>
                <a:hlinkClick r:id="rId2">
                  <a:extLst>
                    <a:ext uri="{A12FA001-AC4F-418D-AE19-62706E023703}">
                      <ahyp:hlinkClr xmlns:ahyp="http://schemas.microsoft.com/office/drawing/2018/hyperlinkcolor" val="tx"/>
                    </a:ext>
                  </a:extLst>
                </a:hlinkClick>
              </a:rPr>
              <a:t> Ganta Vijay raj</a:t>
            </a:r>
          </a:p>
          <a:p>
            <a:pPr>
              <a:lnSpc>
                <a:spcPct val="100000"/>
              </a:lnSpc>
            </a:pPr>
            <a:r>
              <a:rPr lang="en-GB" sz="2400" b="1" dirty="0">
                <a:solidFill>
                  <a:srgbClr val="002060"/>
                </a:solidFill>
                <a:hlinkClick r:id="rId2">
                  <a:extLst>
                    <a:ext uri="{A12FA001-AC4F-418D-AE19-62706E023703}">
                      <ahyp:hlinkClr xmlns:ahyp="http://schemas.microsoft.com/office/drawing/2018/hyperlinkcolor" val="tx"/>
                    </a:ext>
                  </a:extLst>
                </a:hlinkClick>
              </a:rPr>
              <a:t>Roll no: </a:t>
            </a:r>
            <a:r>
              <a:rPr lang="en-GB" sz="2400" dirty="0">
                <a:solidFill>
                  <a:srgbClr val="002060"/>
                </a:solidFill>
                <a:hlinkClick r:id="rId2">
                  <a:extLst>
                    <a:ext uri="{A12FA001-AC4F-418D-AE19-62706E023703}">
                      <ahyp:hlinkClr xmlns:ahyp="http://schemas.microsoft.com/office/drawing/2018/hyperlinkcolor" val="tx"/>
                    </a:ext>
                  </a:extLst>
                </a:hlinkClick>
              </a:rPr>
              <a:t>23x45a0509</a:t>
            </a:r>
          </a:p>
          <a:p>
            <a:pPr>
              <a:lnSpc>
                <a:spcPct val="100000"/>
              </a:lnSpc>
            </a:pPr>
            <a:r>
              <a:rPr lang="en-GB" sz="2400" b="1" dirty="0">
                <a:solidFill>
                  <a:srgbClr val="002060"/>
                </a:solidFill>
                <a:hlinkClick r:id="rId2">
                  <a:extLst>
                    <a:ext uri="{A12FA001-AC4F-418D-AE19-62706E023703}">
                      <ahyp:hlinkClr xmlns:ahyp="http://schemas.microsoft.com/office/drawing/2018/hyperlinkcolor" val="tx"/>
                    </a:ext>
                  </a:extLst>
                </a:hlinkClick>
              </a:rPr>
              <a:t>EMAIL</a:t>
            </a:r>
            <a:r>
              <a:rPr lang="en-GB" sz="2400" dirty="0">
                <a:solidFill>
                  <a:srgbClr val="002060"/>
                </a:solidFill>
                <a:hlinkClick r:id="rId2">
                  <a:extLst>
                    <a:ext uri="{A12FA001-AC4F-418D-AE19-62706E023703}">
                      <ahyp:hlinkClr xmlns:ahyp="http://schemas.microsoft.com/office/drawing/2018/hyperlinkcolor" val="tx"/>
                    </a:ext>
                  </a:extLst>
                </a:hlinkClick>
              </a:rPr>
              <a:t>: VSMART996@GMAIL.COM</a:t>
            </a:r>
          </a:p>
          <a:p>
            <a:pPr>
              <a:lnSpc>
                <a:spcPct val="100000"/>
              </a:lnSpc>
            </a:pPr>
            <a:r>
              <a:rPr lang="en-GB" sz="2400" b="1" dirty="0">
                <a:solidFill>
                  <a:srgbClr val="002060"/>
                </a:solidFill>
                <a:hlinkClick r:id="rId2">
                  <a:extLst>
                    <a:ext uri="{A12FA001-AC4F-418D-AE19-62706E023703}">
                      <ahyp:hlinkClr xmlns:ahyp="http://schemas.microsoft.com/office/drawing/2018/hyperlinkcolor" val="tx"/>
                    </a:ext>
                  </a:extLst>
                </a:hlinkClick>
              </a:rPr>
              <a:t>BRANCH</a:t>
            </a:r>
            <a:r>
              <a:rPr lang="en-GB" sz="2400" dirty="0">
                <a:solidFill>
                  <a:srgbClr val="002060"/>
                </a:solidFill>
                <a:hlinkClick r:id="rId2">
                  <a:extLst>
                    <a:ext uri="{A12FA001-AC4F-418D-AE19-62706E023703}">
                      <ahyp:hlinkClr xmlns:ahyp="http://schemas.microsoft.com/office/drawing/2018/hyperlinkcolor" val="tx"/>
                    </a:ext>
                  </a:extLst>
                </a:hlinkClick>
              </a:rPr>
              <a:t>: CSE</a:t>
            </a:r>
          </a:p>
          <a:p>
            <a:pPr>
              <a:lnSpc>
                <a:spcPct val="100000"/>
              </a:lnSpc>
            </a:pPr>
            <a:r>
              <a:rPr lang="en-GB" sz="2400" dirty="0">
                <a:solidFill>
                  <a:srgbClr val="002060"/>
                </a:solidFill>
                <a:hlinkClick r:id="rId2">
                  <a:extLst>
                    <a:ext uri="{A12FA001-AC4F-418D-AE19-62706E023703}">
                      <ahyp:hlinkClr xmlns:ahyp="http://schemas.microsoft.com/office/drawing/2018/hyperlinkcolor" val="tx"/>
                    </a:ext>
                  </a:extLst>
                </a:hlinkClick>
              </a:rPr>
              <a:t>COLLEGE: SRK INSTITUTE OF TECHNOLOGY</a:t>
            </a:r>
            <a:endParaRPr lang="en-GB" sz="2400" dirty="0">
              <a:solidFill>
                <a:srgbClr val="002060"/>
              </a:solidFill>
            </a:endParaRPr>
          </a:p>
          <a:p>
            <a:pPr>
              <a:lnSpc>
                <a:spcPct val="100000"/>
              </a:lnSpc>
            </a:pPr>
            <a:endParaRPr lang="en-GB" sz="2400" dirty="0">
              <a:solidFill>
                <a:srgbClr val="002060"/>
              </a:solidFill>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8733" y="3428999"/>
            <a:ext cx="11260667" cy="2963333"/>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solidFill>
                  <a:srgbClr val="002060"/>
                </a:solidFill>
                <a:hlinkClick r:id="rId2">
                  <a:extLst>
                    <a:ext uri="{A12FA001-AC4F-418D-AE19-62706E023703}">
                      <ahyp:hlinkClr xmlns:ahyp="http://schemas.microsoft.com/office/drawing/2018/hyperlinkcolor" val="tx"/>
                    </a:ext>
                  </a:extLst>
                </a:hlinkClick>
              </a:rPr>
              <a:t>https://github.com/vijaysmart043/cyber-security-project.git</a:t>
            </a:r>
            <a:endParaRPr lang="en-US" dirty="0">
              <a:solidFill>
                <a:srgbClr val="002060"/>
              </a:solidFill>
            </a:endParaRP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IN" dirty="0"/>
              <a:t>STEGANOGRAPHY</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dirty="0"/>
              <a:t>Steganography is the practice of concealing information within another message or physical object or hiding methods to avoid detection. Steganography can be used to hide virtually any type of digital content, including text, image, video, or audio content. That hidden data is then extracted at its destination. </a:t>
            </a:r>
          </a:p>
          <a:p>
            <a:r>
              <a:rPr lang="en-US" dirty="0"/>
              <a:t>Text steganography involves hiding information inside text files. This includes changing the format of existing text, changing words within a text, using context-free grammars to generate readable texts, or generating random character sequences.</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IN" dirty="0"/>
              <a:t>STEGANOGRAPHY AGENDA	</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dirty="0"/>
              <a:t>Whereas cryptography is the practice of protecting the contents of a message alone, steganography is concerned with concealing both the fact that a secret message is being sent and its contents. Steganography includes the concealment of information within computer files. </a:t>
            </a:r>
          </a:p>
          <a:p>
            <a:r>
              <a:rPr lang="en-US" dirty="0"/>
              <a:t>Steganography includes the concealment of information within computer files. In digital steganography, electronic communications may include steganographic coding inside of a transport layer, such as a document file, image file, program, or protocol. </a:t>
            </a:r>
          </a:p>
          <a:p>
            <a:r>
              <a:rPr lang="en-US" dirty="0"/>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the </a:t>
            </a:r>
            <a:r>
              <a:rPr lang="en-US" dirty="0" err="1"/>
              <a:t>chang</a:t>
            </a:r>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dirty="0"/>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p>
          <a:p>
            <a:r>
              <a:rPr lang="en-US" dirty="0"/>
              <a:t>Steganography is a means of concealing secret information within (or even on top of) an otherwise mundane, non-secret document or other media to avoid detection. It comes from the Greek words </a:t>
            </a:r>
            <a:r>
              <a:rPr lang="en-US" dirty="0" err="1"/>
              <a:t>steganos</a:t>
            </a:r>
            <a:r>
              <a:rPr lang="en-US" dirty="0"/>
              <a:t>, which means “covered” or “hidden,” and graph, which means “to write.” Hence, “hidden writing".</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dirty="0"/>
              <a:t>Security and Intelligence Agencies: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p>
          <a:p>
            <a:r>
              <a:rPr lang="en-US" dirty="0"/>
              <a:t>Corporate Entities: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 </a:t>
            </a:r>
          </a:p>
          <a:p>
            <a:r>
              <a:rPr lang="en-US" dirty="0"/>
              <a:t>Military Organizations: Military units and defense contractors use steganography for secure communication in tactical operations, ensuring operational security and confidentiality of mission-critical information.</a:t>
            </a:r>
          </a:p>
          <a:p>
            <a:r>
              <a:rPr lang="en-US" dirty="0"/>
              <a:t> Journalists and Activists: Individuals working in journalism, activism, or human rights advocacy may use steganography to securely communicate and protect the anonymity of sources or sensitive information, especially in regions with restricted freedom of speech or surveillance concerns.</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t>Security and Stealth: My solution ensures high levels of security by hiding information within the least significant bits of the cover media, making it extremely difficult for unauthorized users to detect the hidden data without the proper decryption key or algorithm.</a:t>
            </a:r>
          </a:p>
          <a:p>
            <a:r>
              <a:rPr lang="en-US" dirty="0"/>
              <a:t>Versatility: It supports embedding various types of data formats (text, binary files, etc.) into different types of media files, ensuring flexibility and applicability across different use cases.</a:t>
            </a:r>
          </a:p>
          <a:p>
            <a:r>
              <a:rPr lang="en-US" dirty="0"/>
              <a:t>Efficiency: The embedding process is efficient and does not significantly alter the original media file's quality or characteristics, preserving its integrity and minimizing the chances of detection.</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70000" lnSpcReduction="20000"/>
          </a:bodyPr>
          <a:lstStyle/>
          <a:p>
            <a:r>
              <a:rPr lang="en-US" dirty="0"/>
              <a:t>Algorithm Selection and Enhancement: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 </a:t>
            </a:r>
          </a:p>
          <a:p>
            <a:r>
              <a:rPr lang="en-US" dirty="0"/>
              <a:t>User Interface and Experience: Designing an intuitive and user-friendly interface is crucial. I would customize the user interface to make the embedding and extraction processes straightforward, possibly integrating drag-</a:t>
            </a:r>
            <a:r>
              <a:rPr lang="en-US" dirty="0" err="1"/>
              <a:t>anddrop</a:t>
            </a:r>
            <a:r>
              <a:rPr lang="en-US" dirty="0"/>
              <a:t> functionality, progress indicators, and clear instructions to enhance usability.</a:t>
            </a:r>
          </a:p>
          <a:p>
            <a:r>
              <a:rPr lang="en-US" dirty="0"/>
              <a:t>Integration of Security Measures: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p>
          <a:p>
            <a:r>
              <a:rPr lang="en-US" dirty="0"/>
              <a:t> Performance Optimization: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p>
          <a:p>
            <a:r>
              <a:rPr lang="en-US" dirty="0"/>
              <a:t> Customization and Extensibility: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p>
          <a:p>
            <a:r>
              <a:rPr lang="en-US" dirty="0"/>
              <a:t> Documentation and Support: Clear documentation and responsive support channels are crucial for users to understand and effectively use the steganography tool. Customizing the documentation to include detailed examples, FAQs, and troubleshooting tips would enhance user confidence and satisfaction.</a:t>
            </a:r>
          </a:p>
          <a:p>
            <a:r>
              <a:rPr lang="en-US" dirty="0"/>
              <a:t> Testing and Validation: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t>Data Model: This involves defining how data will be represented and manipulated within the steganography system. It includes decisions on data formats (text, binary, etc.), encoding schemes, and how data will be structured for embedding and extraction.</a:t>
            </a:r>
          </a:p>
          <a:p>
            <a:r>
              <a:rPr lang="en-US" dirty="0"/>
              <a:t>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p>
          <a:p>
            <a:r>
              <a:rPr lang="en-US" dirty="0"/>
              <a:t>Extraction Model: This defines the method for extracting hidden data from the carrier media. Modeling the extraction process ensures that the embedded information can be accurately retrieved, even after potential alterations to the carrier file.</a:t>
            </a: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92500" lnSpcReduction="20000"/>
          </a:bodyPr>
          <a:lstStyle/>
          <a:p>
            <a:pPr marL="0" indent="0">
              <a:buNone/>
            </a:pPr>
            <a:endParaRPr lang="en-US" dirty="0"/>
          </a:p>
          <a:p>
            <a:r>
              <a:rPr lang="en-US" dirty="0"/>
              <a:t>Efficient and Secure Data Embedding: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p>
          <a:p>
            <a:r>
              <a:rPr lang="en-US" dirty="0"/>
              <a:t> Accurate Data Extraction: Through a well-defined extraction model, the project enables the precise retrieval of hidden data from the carrier media. This accuracy ensures that authorized users can access the concealed information without errors or loss of data integrity.</a:t>
            </a:r>
          </a:p>
          <a:p>
            <a:r>
              <a:rPr lang="en-US" dirty="0"/>
              <a:t>Robust Security Measures: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p>
          <a:p>
            <a:r>
              <a:rPr lang="en-US" dirty="0"/>
              <a:t>Optimized Performance: The performance model focuses on optimizing computational resources and operational efficiency. This optimization minimizes processing.</a:t>
            </a:r>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1350</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Franklin Gothic Book</vt:lpstr>
      <vt:lpstr>Franklin Gothic Demi</vt:lpstr>
      <vt:lpstr>Wingdings 2</vt:lpstr>
      <vt:lpstr>DividendVTI</vt:lpstr>
      <vt:lpstr>Student Details</vt:lpstr>
      <vt:lpstr>STEGANOGRAPHY</vt:lpstr>
      <vt:lpstr>STEGANOGRAPHY AGENDA </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Vijay Smart</cp:lastModifiedBy>
  <cp:revision>2</cp:revision>
  <dcterms:created xsi:type="dcterms:W3CDTF">2021-05-26T16:50:10Z</dcterms:created>
  <dcterms:modified xsi:type="dcterms:W3CDTF">2024-07-08T18:37:21Z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