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4" Type="http://schemas.openxmlformats.org/officeDocument/2006/relationships/image" Target="../media/image6.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F489-B532-42E7-42AF-EC925223EA48}"/>
              </a:ext>
            </a:extLst>
          </p:cNvPr>
          <p:cNvSpPr>
            <a:spLocks noGrp="1"/>
          </p:cNvSpPr>
          <p:nvPr>
            <p:ph type="ctrTitle"/>
          </p:nvPr>
        </p:nvSpPr>
        <p:spPr/>
        <p:txBody>
          <a:bodyPr anchor="ctr"/>
          <a:lstStyle/>
          <a:p>
            <a:pPr algn="ctr"/>
            <a:r>
              <a:rPr lang="en-US" dirty="0" err="1"/>
              <a:t>Ganta</a:t>
            </a:r>
            <a:r>
              <a:rPr lang="en-US" dirty="0"/>
              <a:t> </a:t>
            </a:r>
            <a:r>
              <a:rPr lang="en-US" dirty="0" err="1"/>
              <a:t>vijay</a:t>
            </a:r>
            <a:r>
              <a:rPr lang="en-US" dirty="0"/>
              <a:t> raj</a:t>
            </a:r>
          </a:p>
        </p:txBody>
      </p:sp>
      <p:sp>
        <p:nvSpPr>
          <p:cNvPr id="3" name="Subtitle 2">
            <a:extLst>
              <a:ext uri="{FF2B5EF4-FFF2-40B4-BE49-F238E27FC236}">
                <a16:creationId xmlns:a16="http://schemas.microsoft.com/office/drawing/2014/main" id="{248CC2D3-EA0D-ABBD-88CC-EB1ED8EC140F}"/>
              </a:ext>
            </a:extLst>
          </p:cNvPr>
          <p:cNvSpPr>
            <a:spLocks noGrp="1"/>
          </p:cNvSpPr>
          <p:nvPr>
            <p:ph type="subTitle" idx="1"/>
          </p:nvPr>
        </p:nvSpPr>
        <p:spPr/>
        <p:txBody>
          <a:bodyPr/>
          <a:lstStyle/>
          <a:p>
            <a:pPr lvl="1"/>
            <a:r>
              <a:rPr lang="en-US" sz="2800" dirty="0"/>
              <a:t>FINAL PROJECT</a:t>
            </a:r>
            <a:r>
              <a:rPr lang="en-US" dirty="0"/>
              <a:t> </a:t>
            </a:r>
          </a:p>
        </p:txBody>
      </p:sp>
    </p:spTree>
    <p:extLst>
      <p:ext uri="{BB962C8B-B14F-4D97-AF65-F5344CB8AC3E}">
        <p14:creationId xmlns:p14="http://schemas.microsoft.com/office/powerpoint/2010/main" val="108056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F949-B385-5A5B-7102-CB52561AB2D2}"/>
              </a:ext>
            </a:extLst>
          </p:cNvPr>
          <p:cNvSpPr>
            <a:spLocks noGrp="1"/>
          </p:cNvSpPr>
          <p:nvPr>
            <p:ph type="title"/>
          </p:nvPr>
        </p:nvSpPr>
        <p:spPr/>
        <p:txBody>
          <a:bodyPr/>
          <a:lstStyle/>
          <a:p>
            <a:r>
              <a:rPr lang="en-US" dirty="0"/>
              <a:t>Results </a:t>
            </a:r>
          </a:p>
        </p:txBody>
      </p:sp>
      <p:pic>
        <p:nvPicPr>
          <p:cNvPr id="7" name="Picture 6">
            <a:extLst>
              <a:ext uri="{FF2B5EF4-FFF2-40B4-BE49-F238E27FC236}">
                <a16:creationId xmlns:a16="http://schemas.microsoft.com/office/drawing/2014/main" id="{27DB9446-440D-9E47-3C47-03FCD335AB2F}"/>
              </a:ext>
            </a:extLst>
          </p:cNvPr>
          <p:cNvPicPr>
            <a:picLocks noChangeAspect="1"/>
          </p:cNvPicPr>
          <p:nvPr/>
        </p:nvPicPr>
        <p:blipFill>
          <a:blip r:embed="rId2"/>
          <a:stretch>
            <a:fillRect/>
          </a:stretch>
        </p:blipFill>
        <p:spPr>
          <a:xfrm>
            <a:off x="1400909" y="2335497"/>
            <a:ext cx="2514599" cy="2863849"/>
          </a:xfrm>
          <a:prstGeom prst="rect">
            <a:avLst/>
          </a:prstGeom>
        </p:spPr>
      </p:pic>
      <p:pic>
        <p:nvPicPr>
          <p:cNvPr id="8" name="Picture 7">
            <a:extLst>
              <a:ext uri="{FF2B5EF4-FFF2-40B4-BE49-F238E27FC236}">
                <a16:creationId xmlns:a16="http://schemas.microsoft.com/office/drawing/2014/main" id="{0BCE8921-4E60-4956-C557-F2AAD16BB77D}"/>
              </a:ext>
            </a:extLst>
          </p:cNvPr>
          <p:cNvPicPr>
            <a:picLocks noChangeAspect="1"/>
          </p:cNvPicPr>
          <p:nvPr/>
        </p:nvPicPr>
        <p:blipFill>
          <a:blip r:embed="rId3"/>
          <a:stretch>
            <a:fillRect/>
          </a:stretch>
        </p:blipFill>
        <p:spPr>
          <a:xfrm>
            <a:off x="4838700" y="2335497"/>
            <a:ext cx="2514599" cy="2877282"/>
          </a:xfrm>
          <a:prstGeom prst="rect">
            <a:avLst/>
          </a:prstGeom>
        </p:spPr>
      </p:pic>
      <p:pic>
        <p:nvPicPr>
          <p:cNvPr id="9" name="Picture 8">
            <a:extLst>
              <a:ext uri="{FF2B5EF4-FFF2-40B4-BE49-F238E27FC236}">
                <a16:creationId xmlns:a16="http://schemas.microsoft.com/office/drawing/2014/main" id="{D1BF0A57-DDBD-CE51-E567-DF28A04C941D}"/>
              </a:ext>
            </a:extLst>
          </p:cNvPr>
          <p:cNvPicPr>
            <a:picLocks noChangeAspect="1"/>
          </p:cNvPicPr>
          <p:nvPr/>
        </p:nvPicPr>
        <p:blipFill>
          <a:blip r:embed="rId4"/>
          <a:stretch>
            <a:fillRect/>
          </a:stretch>
        </p:blipFill>
        <p:spPr>
          <a:xfrm>
            <a:off x="8466992" y="2254901"/>
            <a:ext cx="2514599" cy="2957878"/>
          </a:xfrm>
          <a:prstGeom prst="rect">
            <a:avLst/>
          </a:prstGeom>
        </p:spPr>
      </p:pic>
    </p:spTree>
    <p:extLst>
      <p:ext uri="{BB962C8B-B14F-4D97-AF65-F5344CB8AC3E}">
        <p14:creationId xmlns:p14="http://schemas.microsoft.com/office/powerpoint/2010/main" val="280895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CF238-0165-F18F-9515-C1362E413C6C}"/>
              </a:ext>
            </a:extLst>
          </p:cNvPr>
          <p:cNvSpPr>
            <a:spLocks noGrp="1"/>
          </p:cNvSpPr>
          <p:nvPr>
            <p:ph idx="1"/>
          </p:nvPr>
        </p:nvSpPr>
        <p:spPr>
          <a:xfrm>
            <a:off x="1143001" y="1157329"/>
            <a:ext cx="10131425" cy="3649133"/>
          </a:xfrm>
        </p:spPr>
        <p:txBody>
          <a:bodyPr/>
          <a:lstStyle/>
          <a:p>
            <a:r>
              <a:rPr lang="en-US" dirty="0"/>
              <a:t>PROJECT LINK:- https://github.com/vijaysmart043/cyber-security-project.git</a:t>
            </a:r>
          </a:p>
        </p:txBody>
      </p:sp>
    </p:spTree>
    <p:extLst>
      <p:ext uri="{BB962C8B-B14F-4D97-AF65-F5344CB8AC3E}">
        <p14:creationId xmlns:p14="http://schemas.microsoft.com/office/powerpoint/2010/main" val="103645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7B14-8444-34F9-C85B-C16471256054}"/>
              </a:ext>
            </a:extLst>
          </p:cNvPr>
          <p:cNvSpPr>
            <a:spLocks noGrp="1"/>
          </p:cNvSpPr>
          <p:nvPr>
            <p:ph type="title"/>
          </p:nvPr>
        </p:nvSpPr>
        <p:spPr/>
        <p:txBody>
          <a:bodyPr/>
          <a:lstStyle/>
          <a:p>
            <a:r>
              <a:rPr lang="en-US" b="1" dirty="0" err="1"/>
              <a:t>Keylogger</a:t>
            </a:r>
            <a:r>
              <a:rPr lang="en-US" b="1" dirty="0"/>
              <a:t> &amp; Security</a:t>
            </a:r>
          </a:p>
        </p:txBody>
      </p:sp>
      <p:sp>
        <p:nvSpPr>
          <p:cNvPr id="3" name="Content Placeholder 2">
            <a:extLst>
              <a:ext uri="{FF2B5EF4-FFF2-40B4-BE49-F238E27FC236}">
                <a16:creationId xmlns:a16="http://schemas.microsoft.com/office/drawing/2014/main" id="{BDBB5711-FDE5-240C-B869-310BE16273E1}"/>
              </a:ext>
            </a:extLst>
          </p:cNvPr>
          <p:cNvSpPr>
            <a:spLocks noGrp="1"/>
          </p:cNvSpPr>
          <p:nvPr>
            <p:ph idx="1"/>
          </p:nvPr>
        </p:nvSpPr>
        <p:spPr>
          <a:xfrm>
            <a:off x="685801" y="2065868"/>
            <a:ext cx="10131425" cy="4182532"/>
          </a:xfrm>
        </p:spPr>
        <p:txBody>
          <a:bodyPr>
            <a:normAutofit/>
          </a:bodyPr>
          <a:lstStyle/>
          <a:p>
            <a:pPr marL="0" indent="0">
              <a:buNone/>
            </a:pPr>
            <a:r>
              <a:rPr lang="en-US" dirty="0"/>
              <a:t>A </a:t>
            </a:r>
            <a:r>
              <a:rPr lang="en-US" dirty="0" err="1"/>
              <a:t>keylogger</a:t>
            </a:r>
            <a:r>
              <a:rPr lang="en-US" dirty="0"/>
              <a:t>,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p>
          <a:p>
            <a:pPr marL="0" indent="0">
              <a:buNone/>
            </a:pPr>
            <a:endParaRPr lang="en-US" dirty="0"/>
          </a:p>
          <a:p>
            <a:pPr marL="0" indent="0">
              <a:buNone/>
            </a:pPr>
            <a:r>
              <a:rPr lang="en-US" b="1" u="sng" dirty="0"/>
              <a:t>Security Risks</a:t>
            </a:r>
          </a:p>
          <a:p>
            <a:pPr marL="0" indent="0">
              <a:buNone/>
            </a:pPr>
            <a:r>
              <a:rPr lang="en-US" b="1" dirty="0"/>
              <a:t>Data Theft</a:t>
            </a:r>
            <a:r>
              <a:rPr lang="en-US" dirty="0"/>
              <a:t>: </a:t>
            </a:r>
            <a:r>
              <a:rPr lang="en-US" dirty="0" err="1"/>
              <a:t>Keyloggers</a:t>
            </a:r>
            <a:r>
              <a:rPr lang="en-US" dirty="0"/>
              <a:t> can capture sensitive information such as login credentials, financial data, and personal communications.</a:t>
            </a:r>
          </a:p>
          <a:p>
            <a:pPr marL="0" indent="0">
              <a:buNone/>
            </a:pPr>
            <a:r>
              <a:rPr lang="en-US" b="1" dirty="0"/>
              <a:t>Privacy Invasion</a:t>
            </a:r>
            <a:r>
              <a:rPr lang="en-US" dirty="0"/>
              <a:t>: They can be used for spying on individuals, monitoring employee activity, or unauthorized surveillance.</a:t>
            </a:r>
          </a:p>
          <a:p>
            <a:pPr marL="0" indent="0">
              <a:buNone/>
            </a:pPr>
            <a:r>
              <a:rPr lang="en-US" b="1" dirty="0"/>
              <a:t>Identity Theft</a:t>
            </a:r>
            <a:r>
              <a:rPr lang="en-US" dirty="0"/>
              <a:t>: The stolen information can be used</a:t>
            </a:r>
          </a:p>
        </p:txBody>
      </p:sp>
    </p:spTree>
    <p:extLst>
      <p:ext uri="{BB962C8B-B14F-4D97-AF65-F5344CB8AC3E}">
        <p14:creationId xmlns:p14="http://schemas.microsoft.com/office/powerpoint/2010/main" val="350950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9382-E14B-0AF3-0097-536B8BDFAB4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FE69D460-1D26-A663-314A-380D591F0387}"/>
              </a:ext>
            </a:extLst>
          </p:cNvPr>
          <p:cNvSpPr>
            <a:spLocks noGrp="1"/>
          </p:cNvSpPr>
          <p:nvPr>
            <p:ph idx="1"/>
          </p:nvPr>
        </p:nvSpPr>
        <p:spPr/>
        <p:txBody>
          <a:bodyPr>
            <a:normAutofit/>
          </a:bodyPr>
          <a:lstStyle/>
          <a:p>
            <a:r>
              <a:rPr lang="en-US" dirty="0"/>
              <a:t>Problem statement
Project overview
Who are the end users?
Solution and its value proposition
The wow in your solution
Modelling
Results
Project Link</a:t>
            </a:r>
          </a:p>
        </p:txBody>
      </p:sp>
    </p:spTree>
    <p:extLst>
      <p:ext uri="{BB962C8B-B14F-4D97-AF65-F5344CB8AC3E}">
        <p14:creationId xmlns:p14="http://schemas.microsoft.com/office/powerpoint/2010/main" val="382266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3D66-888A-5655-C2E5-4830208FB99F}"/>
              </a:ext>
            </a:extLst>
          </p:cNvPr>
          <p:cNvSpPr>
            <a:spLocks noGrp="1"/>
          </p:cNvSpPr>
          <p:nvPr>
            <p:ph type="title"/>
          </p:nvPr>
        </p:nvSpPr>
        <p:spPr/>
        <p:txBody>
          <a:bodyPr/>
          <a:lstStyle/>
          <a:p>
            <a:r>
              <a:rPr lang="en-US" b="1" dirty="0"/>
              <a:t>PROBLEM STATEMENT </a:t>
            </a:r>
          </a:p>
        </p:txBody>
      </p:sp>
      <p:sp>
        <p:nvSpPr>
          <p:cNvPr id="3" name="Content Placeholder 2">
            <a:extLst>
              <a:ext uri="{FF2B5EF4-FFF2-40B4-BE49-F238E27FC236}">
                <a16:creationId xmlns:a16="http://schemas.microsoft.com/office/drawing/2014/main" id="{C56D9FBC-C55A-7DA1-AB8E-9EFA21E29356}"/>
              </a:ext>
            </a:extLst>
          </p:cNvPr>
          <p:cNvSpPr>
            <a:spLocks noGrp="1"/>
          </p:cNvSpPr>
          <p:nvPr>
            <p:ph idx="1"/>
          </p:nvPr>
        </p:nvSpPr>
        <p:spPr>
          <a:xfrm>
            <a:off x="685801" y="2065867"/>
            <a:ext cx="10131425" cy="3649133"/>
          </a:xfrm>
        </p:spPr>
        <p:txBody>
          <a:bodyPr/>
          <a:lstStyle/>
          <a:p>
            <a:pPr marL="0" indent="0">
              <a:buNone/>
            </a:pPr>
            <a:r>
              <a:rPr lang="en-US" dirty="0"/>
              <a:t>A </a:t>
            </a:r>
            <a:r>
              <a:rPr lang="en-US" dirty="0" err="1"/>
              <a:t>keylogger</a:t>
            </a:r>
            <a:r>
              <a:rPr lang="en-US" dirty="0"/>
              <a:t> designed covertly record keystrokes on various platforms (Windows, </a:t>
            </a:r>
            <a:r>
              <a:rPr lang="en-US" dirty="0" err="1"/>
              <a:t>macOS</a:t>
            </a:r>
            <a:r>
              <a:rPr lang="en-US" dirty="0"/>
              <a:t>, Linux) with an emphasis on stealth and secure data transmission. Explore software and hardware-based methods, implement encryption, and address ethical and legal implications.</a:t>
            </a:r>
          </a:p>
          <a:p>
            <a:pPr marL="0" indent="0">
              <a:buNone/>
            </a:pPr>
            <a:r>
              <a:rPr lang="en-US" dirty="0"/>
              <a:t>
A </a:t>
            </a:r>
            <a:r>
              <a:rPr lang="en-US" dirty="0" err="1"/>
              <a:t>keylogger</a:t>
            </a:r>
            <a:r>
              <a:rPr lang="en-US" dirty="0"/>
              <a:t> is a type of malicious software or hardware device designed to secretly record keystrokes made on a computer or other electronic devices. Its primary objective is to capture sensitive information such as usernames, passwords, credit card numbers, and other personal or financial data typed by the user. </a:t>
            </a:r>
            <a:r>
              <a:rPr lang="en-US" dirty="0" err="1"/>
              <a:t>Keyloggers</a:t>
            </a:r>
            <a:r>
              <a:rPr lang="en-US" dirty="0"/>
              <a:t> operate covertly, often without the user’s knowledge, and can transmit the captured data to a third party for malicious purposes</a:t>
            </a:r>
          </a:p>
        </p:txBody>
      </p:sp>
    </p:spTree>
    <p:extLst>
      <p:ext uri="{BB962C8B-B14F-4D97-AF65-F5344CB8AC3E}">
        <p14:creationId xmlns:p14="http://schemas.microsoft.com/office/powerpoint/2010/main" val="147377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892D-0CDA-6397-9F8F-70EED69E6C8E}"/>
              </a:ext>
            </a:extLst>
          </p:cNvPr>
          <p:cNvSpPr>
            <a:spLocks noGrp="1"/>
          </p:cNvSpPr>
          <p:nvPr>
            <p:ph type="title"/>
          </p:nvPr>
        </p:nvSpPr>
        <p:spPr/>
        <p:txBody>
          <a:bodyPr/>
          <a:lstStyle/>
          <a:p>
            <a:r>
              <a:rPr lang="en-US" b="1" dirty="0"/>
              <a:t>PROJECT OVERVIEW </a:t>
            </a:r>
          </a:p>
        </p:txBody>
      </p:sp>
      <p:sp>
        <p:nvSpPr>
          <p:cNvPr id="3" name="Content Placeholder 2">
            <a:extLst>
              <a:ext uri="{FF2B5EF4-FFF2-40B4-BE49-F238E27FC236}">
                <a16:creationId xmlns:a16="http://schemas.microsoft.com/office/drawing/2014/main" id="{6AF744BB-E6C4-D1EB-6056-F7F8AF1E7AD2}"/>
              </a:ext>
            </a:extLst>
          </p:cNvPr>
          <p:cNvSpPr>
            <a:spLocks noGrp="1"/>
          </p:cNvSpPr>
          <p:nvPr>
            <p:ph idx="1"/>
          </p:nvPr>
        </p:nvSpPr>
        <p:spPr/>
        <p:txBody>
          <a:bodyPr/>
          <a:lstStyle/>
          <a:p>
            <a:pPr marL="0" indent="0">
              <a:buNone/>
            </a:pPr>
            <a:r>
              <a:rPr lang="en-US" dirty="0"/>
              <a:t>This project aims to develop a comprehensive </a:t>
            </a:r>
            <a:r>
              <a:rPr lang="en-US" dirty="0" err="1"/>
              <a:t>keylogger</a:t>
            </a:r>
            <a:r>
              <a:rPr lang="en-US" dirty="0"/>
              <a:t> capable of covertly recording keystrokes on diverse platforms such as Windows, </a:t>
            </a:r>
            <a:r>
              <a:rPr lang="en-US" dirty="0" err="1"/>
              <a:t>macOS</a:t>
            </a:r>
            <a:r>
              <a:rPr lang="en-US" dirty="0"/>
              <a:t>, and Linux. The </a:t>
            </a:r>
            <a:r>
              <a:rPr lang="en-US" dirty="0" err="1"/>
              <a:t>keylogger</a:t>
            </a:r>
            <a:r>
              <a:rPr lang="en-US" dirty="0"/>
              <a:t> will emphasize stealth to operate discreetly in the background without user detection. Secure data transmission protocols will be implemented to ensure captured keystrokes are transmitted safely. The project will explore both software and hardware-based approaches to maximize versatility and effectiveness. Ethical considerations regarding privacy and legality will be thoroughly addressed throughout the development process. The ultimate goal is to enhance cybersecurity awareness and defenses against potential threats posed by keylogging techniques</a:t>
            </a:r>
          </a:p>
        </p:txBody>
      </p:sp>
    </p:spTree>
    <p:extLst>
      <p:ext uri="{BB962C8B-B14F-4D97-AF65-F5344CB8AC3E}">
        <p14:creationId xmlns:p14="http://schemas.microsoft.com/office/powerpoint/2010/main" val="416726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20EF-1417-865D-52E3-8F48C411CBB6}"/>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8E4BE476-0B43-6F0A-1D13-D0E2148EFD86}"/>
              </a:ext>
            </a:extLst>
          </p:cNvPr>
          <p:cNvSpPr>
            <a:spLocks noGrp="1"/>
          </p:cNvSpPr>
          <p:nvPr>
            <p:ph idx="1"/>
          </p:nvPr>
        </p:nvSpPr>
        <p:spPr/>
        <p:txBody>
          <a:bodyPr>
            <a:normAutofit lnSpcReduction="10000"/>
          </a:bodyPr>
          <a:lstStyle/>
          <a:p>
            <a:pPr marL="0" indent="0">
              <a:buNone/>
            </a:pPr>
            <a:r>
              <a:rPr lang="en-US" dirty="0"/>
              <a:t>The end users of </a:t>
            </a:r>
            <a:r>
              <a:rPr lang="en-US" dirty="0" err="1"/>
              <a:t>keylogger</a:t>
            </a:r>
            <a:r>
              <a:rPr lang="en-US" dirty="0"/>
              <a:t> projects typically include:</a:t>
            </a:r>
          </a:p>
          <a:p>
            <a:pPr marL="0" indent="0">
              <a:buNone/>
            </a:pPr>
            <a:r>
              <a:rPr lang="en-US" dirty="0"/>
              <a:t>
</a:t>
            </a:r>
            <a:r>
              <a:rPr lang="en-US" b="1" dirty="0"/>
              <a:t>Security Professionals and Penetration Testers:</a:t>
            </a:r>
            <a:r>
              <a:rPr lang="en-US" dirty="0"/>
              <a:t> They use </a:t>
            </a:r>
            <a:r>
              <a:rPr lang="en-US" dirty="0" err="1"/>
              <a:t>keyloggers</a:t>
            </a:r>
            <a:r>
              <a:rPr lang="en-US" dirty="0"/>
              <a:t> to assess and strengthen the security of computer systems and networks by identifying vulnerabilities and testing defenses against potential cyber threats.</a:t>
            </a:r>
          </a:p>
          <a:p>
            <a:pPr marL="0" indent="0">
              <a:buNone/>
            </a:pPr>
            <a:r>
              <a:rPr lang="en-US" dirty="0"/>
              <a:t>
</a:t>
            </a:r>
            <a:r>
              <a:rPr lang="en-US" b="1" dirty="0"/>
              <a:t>Parents or Guardians:</a:t>
            </a:r>
            <a:r>
              <a:rPr lang="en-US" dirty="0"/>
              <a:t> Some install </a:t>
            </a:r>
            <a:r>
              <a:rPr lang="en-US" dirty="0" err="1"/>
              <a:t>keyloggers</a:t>
            </a:r>
            <a:r>
              <a:rPr lang="en-US" dirty="0"/>
              <a:t> on family devices to monitor children’s online activities, ensuring their safety and protecting them from inappropriate content or interactions.</a:t>
            </a:r>
          </a:p>
          <a:p>
            <a:pPr marL="0" indent="0">
              <a:buNone/>
            </a:pPr>
            <a:r>
              <a:rPr lang="en-US" dirty="0"/>
              <a:t>
</a:t>
            </a:r>
            <a:r>
              <a:rPr lang="en-US" b="1" dirty="0"/>
              <a:t>Law Enforcement and Forensic Investigators</a:t>
            </a:r>
            <a:r>
              <a:rPr lang="en-US" dirty="0"/>
              <a:t>: </a:t>
            </a:r>
            <a:r>
              <a:rPr lang="en-US" dirty="0" err="1"/>
              <a:t>Keyloggers</a:t>
            </a:r>
            <a:r>
              <a:rPr lang="en-US" dirty="0"/>
              <a:t> assist in gathering digital evidence for criminal investigations, aiding in the prosecution of cybercrimes such as hacking, fraud, or unauthorized access.</a:t>
            </a:r>
          </a:p>
        </p:txBody>
      </p:sp>
    </p:spTree>
    <p:extLst>
      <p:ext uri="{BB962C8B-B14F-4D97-AF65-F5344CB8AC3E}">
        <p14:creationId xmlns:p14="http://schemas.microsoft.com/office/powerpoint/2010/main" val="315217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1A39-6571-3DF7-2038-B1D4A96C5FE2}"/>
              </a:ext>
            </a:extLst>
          </p:cNvPr>
          <p:cNvSpPr>
            <a:spLocks noGrp="1"/>
          </p:cNvSpPr>
          <p:nvPr>
            <p:ph type="title"/>
          </p:nvPr>
        </p:nvSpPr>
        <p:spPr/>
        <p:txBody>
          <a:bodyPr/>
          <a:lstStyle/>
          <a:p>
            <a:r>
              <a:rPr lang="en-US" b="1" dirty="0"/>
              <a:t>YOUR SOLUTIONS AND ITS VALUE PROPOSITIONS</a:t>
            </a:r>
          </a:p>
        </p:txBody>
      </p:sp>
      <p:sp>
        <p:nvSpPr>
          <p:cNvPr id="3" name="Content Placeholder 2">
            <a:extLst>
              <a:ext uri="{FF2B5EF4-FFF2-40B4-BE49-F238E27FC236}">
                <a16:creationId xmlns:a16="http://schemas.microsoft.com/office/drawing/2014/main" id="{04040C14-D42A-3CA2-5D3E-6F500D224A3B}"/>
              </a:ext>
            </a:extLst>
          </p:cNvPr>
          <p:cNvSpPr>
            <a:spLocks noGrp="1"/>
          </p:cNvSpPr>
          <p:nvPr>
            <p:ph idx="1"/>
          </p:nvPr>
        </p:nvSpPr>
        <p:spPr>
          <a:xfrm>
            <a:off x="504093" y="2001390"/>
            <a:ext cx="10131425" cy="3649133"/>
          </a:xfrm>
        </p:spPr>
        <p:txBody>
          <a:bodyPr>
            <a:normAutofit fontScale="62500" lnSpcReduction="20000"/>
          </a:bodyPr>
          <a:lstStyle/>
          <a:p>
            <a:pPr marL="0" indent="0">
              <a:buNone/>
            </a:pPr>
            <a:r>
              <a:rPr lang="en-US" dirty="0"/>
              <a:t>The solution consists of various components addressing </a:t>
            </a:r>
            <a:r>
              <a:rPr lang="en-US" dirty="0" err="1"/>
              <a:t>keyloggers</a:t>
            </a:r>
            <a:r>
              <a:rPr lang="en-US" dirty="0"/>
              <a:t>:
</a:t>
            </a:r>
            <a:r>
              <a:rPr lang="en-US" b="1" dirty="0"/>
              <a:t>Detection Algorithms:</a:t>
            </a:r>
            <a:r>
              <a:rPr lang="en-US" dirty="0"/>
              <a:t>
Development and implementation of algorithms to detect </a:t>
            </a:r>
            <a:r>
              <a:rPr lang="en-US" dirty="0" err="1"/>
              <a:t>keyloggers</a:t>
            </a:r>
            <a:r>
              <a:rPr lang="en-US" dirty="0"/>
              <a:t> on systems.
</a:t>
            </a:r>
            <a:r>
              <a:rPr lang="en-US" b="1" dirty="0"/>
              <a:t>User Education:</a:t>
            </a:r>
            <a:r>
              <a:rPr lang="en-US" dirty="0"/>
              <a:t>
Initiatives and materials to educate users on the risks of </a:t>
            </a:r>
            <a:r>
              <a:rPr lang="en-US" dirty="0" err="1"/>
              <a:t>keyloggers</a:t>
            </a:r>
            <a:r>
              <a:rPr lang="en-US" dirty="0"/>
              <a:t> and preventive measures.
</a:t>
            </a:r>
            <a:r>
              <a:rPr lang="en-US" b="1" dirty="0"/>
              <a:t>Software Tools:</a:t>
            </a:r>
            <a:r>
              <a:rPr lang="en-US" dirty="0"/>
              <a:t>
Creation and deployment of software tools designed to detect and remove </a:t>
            </a:r>
            <a:r>
              <a:rPr lang="en-US" dirty="0" err="1"/>
              <a:t>keyloggers</a:t>
            </a:r>
            <a:r>
              <a:rPr lang="en-US" dirty="0"/>
              <a:t>.
</a:t>
            </a:r>
            <a:r>
              <a:rPr lang="en-US" b="1" dirty="0"/>
              <a:t>Regular Updates</a:t>
            </a:r>
            <a:r>
              <a:rPr lang="en-US" dirty="0"/>
              <a:t>:
Ensuring that detection tools and educational materials are regularly updated to address new types of </a:t>
            </a:r>
            <a:r>
              <a:rPr lang="en-US" dirty="0" err="1"/>
              <a:t>keyloggers</a:t>
            </a:r>
            <a:r>
              <a:rPr lang="en-US" dirty="0"/>
              <a:t>.
</a:t>
            </a:r>
            <a:r>
              <a:rPr lang="en-US" b="1" dirty="0"/>
              <a:t>VALUE PROPOSITION:</a:t>
            </a:r>
            <a:r>
              <a:rPr lang="en-US" dirty="0"/>
              <a:t>
The value proposition highlights the benefits provided by the solution:
</a:t>
            </a:r>
            <a:r>
              <a:rPr lang="en-US" b="1" dirty="0"/>
              <a:t>Enhanced Security</a:t>
            </a:r>
            <a:r>
              <a:rPr lang="en-US" dirty="0"/>
              <a:t>:
Improved overall security for users’ systems by effectively detecting and removing </a:t>
            </a:r>
            <a:r>
              <a:rPr lang="en-US" dirty="0" err="1"/>
              <a:t>keyloggers</a:t>
            </a:r>
            <a:r>
              <a:rPr lang="en-US" dirty="0"/>
              <a:t>.</a:t>
            </a:r>
          </a:p>
        </p:txBody>
      </p:sp>
    </p:spTree>
    <p:extLst>
      <p:ext uri="{BB962C8B-B14F-4D97-AF65-F5344CB8AC3E}">
        <p14:creationId xmlns:p14="http://schemas.microsoft.com/office/powerpoint/2010/main" val="393415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21C0-A2F3-7D10-8C29-E5B92254D44B}"/>
              </a:ext>
            </a:extLst>
          </p:cNvPr>
          <p:cNvSpPr>
            <a:spLocks noGrp="1"/>
          </p:cNvSpPr>
          <p:nvPr>
            <p:ph type="title"/>
          </p:nvPr>
        </p:nvSpPr>
        <p:spPr/>
        <p:txBody>
          <a:bodyPr/>
          <a:lstStyle/>
          <a:p>
            <a:r>
              <a:rPr lang="en-US" b="1" dirty="0"/>
              <a:t>The wow in your solutions</a:t>
            </a:r>
          </a:p>
        </p:txBody>
      </p:sp>
      <p:sp>
        <p:nvSpPr>
          <p:cNvPr id="3" name="Content Placeholder 2">
            <a:extLst>
              <a:ext uri="{FF2B5EF4-FFF2-40B4-BE49-F238E27FC236}">
                <a16:creationId xmlns:a16="http://schemas.microsoft.com/office/drawing/2014/main" id="{0001F88C-C128-724C-E08C-21E37ED37912}"/>
              </a:ext>
            </a:extLst>
          </p:cNvPr>
          <p:cNvSpPr>
            <a:spLocks noGrp="1"/>
          </p:cNvSpPr>
          <p:nvPr>
            <p:ph idx="1"/>
          </p:nvPr>
        </p:nvSpPr>
        <p:spPr/>
        <p:txBody>
          <a:bodyPr>
            <a:normAutofit/>
          </a:bodyPr>
          <a:lstStyle/>
          <a:p>
            <a:pPr marL="0" indent="0">
              <a:buNone/>
            </a:pPr>
            <a:r>
              <a:rPr lang="en-US" b="1" dirty="0"/>
              <a:t>Innovative Detection Techniques:</a:t>
            </a:r>
            <a:r>
              <a:rPr lang="en-US" dirty="0"/>
              <a:t>
Cutting-edge algorithms and methods for detecting </a:t>
            </a:r>
            <a:r>
              <a:rPr lang="en-US" dirty="0" err="1"/>
              <a:t>keyloggers</a:t>
            </a:r>
            <a:r>
              <a:rPr lang="en-US" dirty="0"/>
              <a:t> that are more effective than existing solutions.
</a:t>
            </a:r>
            <a:r>
              <a:rPr lang="en-US" b="1" dirty="0"/>
              <a:t>Comprehensive User Education:</a:t>
            </a:r>
            <a:r>
              <a:rPr lang="en-US" dirty="0"/>
              <a:t>
Extensive and accessible educational materials that empower users to protect themselves proactively.
</a:t>
            </a:r>
            <a:r>
              <a:rPr lang="en-US" b="1" dirty="0"/>
              <a:t>Advanced Software Tools:</a:t>
            </a:r>
            <a:r>
              <a:rPr lang="en-US" dirty="0"/>
              <a:t>
Robust and user-friendly software tools that provide reliable detection and removal of </a:t>
            </a:r>
            <a:r>
              <a:rPr lang="en-US" dirty="0" err="1"/>
              <a:t>keyloggers</a:t>
            </a:r>
            <a:r>
              <a:rPr lang="en-US" dirty="0"/>
              <a:t>.
</a:t>
            </a:r>
            <a:r>
              <a:rPr lang="en-US" b="1" dirty="0"/>
              <a:t>Continuous Improvement:</a:t>
            </a:r>
            <a:r>
              <a:rPr lang="en-US" dirty="0"/>
              <a:t>
Commitment to regular updates and improvements based on the latest research and threat intelligence.</a:t>
            </a:r>
          </a:p>
        </p:txBody>
      </p:sp>
    </p:spTree>
    <p:extLst>
      <p:ext uri="{BB962C8B-B14F-4D97-AF65-F5344CB8AC3E}">
        <p14:creationId xmlns:p14="http://schemas.microsoft.com/office/powerpoint/2010/main" val="137374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81F5-BAC5-88E2-CB60-56C93D11FA3F}"/>
              </a:ext>
            </a:extLst>
          </p:cNvPr>
          <p:cNvSpPr>
            <a:spLocks noGrp="1"/>
          </p:cNvSpPr>
          <p:nvPr>
            <p:ph type="title"/>
          </p:nvPr>
        </p:nvSpPr>
        <p:spPr/>
        <p:txBody>
          <a:bodyPr/>
          <a:lstStyle/>
          <a:p>
            <a:r>
              <a:rPr lang="en-US" b="1" dirty="0"/>
              <a:t>Modelling</a:t>
            </a:r>
          </a:p>
        </p:txBody>
      </p:sp>
      <p:sp>
        <p:nvSpPr>
          <p:cNvPr id="3" name="Content Placeholder 2">
            <a:extLst>
              <a:ext uri="{FF2B5EF4-FFF2-40B4-BE49-F238E27FC236}">
                <a16:creationId xmlns:a16="http://schemas.microsoft.com/office/drawing/2014/main" id="{0BC45DEC-2EB8-3E5F-1FEB-BAE91768D040}"/>
              </a:ext>
            </a:extLst>
          </p:cNvPr>
          <p:cNvSpPr>
            <a:spLocks noGrp="1"/>
          </p:cNvSpPr>
          <p:nvPr>
            <p:ph idx="1"/>
          </p:nvPr>
        </p:nvSpPr>
        <p:spPr/>
        <p:txBody>
          <a:bodyPr>
            <a:normAutofit fontScale="62500" lnSpcReduction="20000"/>
          </a:bodyPr>
          <a:lstStyle/>
          <a:p>
            <a:pPr marL="0" indent="0">
              <a:buNone/>
            </a:pPr>
            <a:r>
              <a:rPr lang="en-US" b="1" dirty="0"/>
              <a:t>Data Collection</a:t>
            </a:r>
            <a:r>
              <a:rPr lang="en-US" dirty="0"/>
              <a:t>
</a:t>
            </a:r>
            <a:r>
              <a:rPr lang="en-US" b="1" dirty="0"/>
              <a:t>Sources</a:t>
            </a:r>
            <a:r>
              <a:rPr lang="en-US" dirty="0"/>
              <a:t>: Collect data from various sources such as user keystrokes, system logs, application behavior logs, and network traffic.
</a:t>
            </a:r>
            <a:r>
              <a:rPr lang="en-US" b="1" dirty="0"/>
              <a:t>Methods</a:t>
            </a:r>
            <a:r>
              <a:rPr lang="en-US" dirty="0"/>
              <a:t>: Use monitoring software, honeypots, and simulated environments to gather comprehensive data on both normal and malicious behavior.
</a:t>
            </a:r>
            <a:r>
              <a:rPr lang="en-US" b="1" dirty="0"/>
              <a:t>Feature Engineering</a:t>
            </a:r>
            <a:r>
              <a:rPr lang="en-US" dirty="0"/>
              <a:t>
</a:t>
            </a:r>
            <a:r>
              <a:rPr lang="en-US" b="1" dirty="0"/>
              <a:t>Feature Selection</a:t>
            </a:r>
            <a:r>
              <a:rPr lang="en-US" dirty="0"/>
              <a:t>:</a:t>
            </a:r>
          </a:p>
          <a:p>
            <a:pPr marL="0" indent="0">
              <a:buNone/>
            </a:pPr>
            <a:r>
              <a:rPr lang="en-US" dirty="0"/>
              <a:t> Identify key attributes that can indicate the presence of </a:t>
            </a:r>
            <a:r>
              <a:rPr lang="en-US" dirty="0" err="1"/>
              <a:t>keyloggers</a:t>
            </a:r>
            <a:r>
              <a:rPr lang="en-US" dirty="0"/>
              <a:t>. These might include:
1.Keystroke dynamics (timing, frequency, patterns)
2.Unusual application behaviors (e.g., unauthorized access to system resources)
3.Network anomalies (e.g., unexpected data exfiltration)
</a:t>
            </a:r>
            <a:r>
              <a:rPr lang="en-US" b="1" dirty="0"/>
              <a:t>Feature Extraction</a:t>
            </a:r>
            <a:r>
              <a:rPr lang="en-US" dirty="0"/>
              <a:t>: Process raw data to derive meaningful features. For instance:
1.Calculate the average time between keystrokes.
2.Track the sequence of applications accessing the keyboard.
3.Monitor data packets being sent to external servers.</a:t>
            </a:r>
          </a:p>
        </p:txBody>
      </p:sp>
    </p:spTree>
    <p:extLst>
      <p:ext uri="{BB962C8B-B14F-4D97-AF65-F5344CB8AC3E}">
        <p14:creationId xmlns:p14="http://schemas.microsoft.com/office/powerpoint/2010/main" val="3040247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Ganta vijay raj</vt:lpstr>
      <vt:lpstr>Keylogger &amp; Security</vt:lpstr>
      <vt:lpstr>AGENDA</vt:lpstr>
      <vt:lpstr>PROBLEM STATEMENT </vt:lpstr>
      <vt:lpstr>PROJECT OVERVIEW </vt:lpstr>
      <vt:lpstr>WHO ARE THE END USERS?</vt:lpstr>
      <vt:lpstr>YOUR SOLUTIONS AND ITS VALUE PROPOSITIONS</vt:lpstr>
      <vt:lpstr>The wow in your solutions</vt:lpstr>
      <vt:lpstr>Modelling</vt:lpstr>
      <vt:lpstr>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Ganta vijay raj</dc:title>
  <dc:creator>vijay smart</dc:creator>
  <cp:lastModifiedBy>vijay smart</cp:lastModifiedBy>
  <cp:revision>1</cp:revision>
  <dcterms:created xsi:type="dcterms:W3CDTF">2024-07-01T07:21:15Z</dcterms:created>
  <dcterms:modified xsi:type="dcterms:W3CDTF">2024-07-01T07:59:58Z</dcterms:modified>
</cp:coreProperties>
</file>