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5"/>
  </p:notesMasterIdLst>
  <p:sldIdLst>
    <p:sldId id="256" r:id="rId2"/>
    <p:sldId id="2032092759" r:id="rId3"/>
    <p:sldId id="257" r:id="rId4"/>
    <p:sldId id="2032092762" r:id="rId5"/>
    <p:sldId id="2032092763" r:id="rId6"/>
    <p:sldId id="2032092764" r:id="rId7"/>
    <p:sldId id="2032092760" r:id="rId8"/>
    <p:sldId id="2032092761" r:id="rId9"/>
    <p:sldId id="258" r:id="rId10"/>
    <p:sldId id="264" r:id="rId11"/>
    <p:sldId id="2032092757" r:id="rId12"/>
    <p:sldId id="2032092758" r:id="rId13"/>
    <p:sldId id="260" r:id="rId14"/>
  </p:sldIdLst>
  <p:sldSz cx="12192000" cy="6858000"/>
  <p:notesSz cx="6858000" cy="9144000"/>
  <p:embeddedFontLst>
    <p:embeddedFont>
      <p:font typeface="Noto Sans Light" panose="020B0402040504020204" pitchFamily="34"/>
      <p:regular r:id="rId16"/>
      <p:italic r:id="rId17"/>
    </p:embeddedFont>
    <p:embeddedFont>
      <p:font typeface="Algerian" panose="04020705040A02060702" pitchFamily="82" charset="0"/>
      <p:regular r:id="rId18"/>
    </p:embeddedFont>
    <p:embeddedFont>
      <p:font typeface="Franklin Gothic" panose="020B0604020202020204" charset="0"/>
      <p:bold r:id="rId19"/>
    </p:embeddedFont>
    <p:embeddedFont>
      <p:font typeface="Calibri" panose="020F0502020204030204" pitchFamily="34" charset="0"/>
      <p:regular r:id="rId20"/>
      <p:bold r:id="rId21"/>
      <p:italic r:id="rId22"/>
      <p:boldItalic r:id="rId23"/>
    </p:embeddedFont>
    <p:embeddedFont>
      <p:font typeface="Libre Franklin"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i1sBDdHb2XsYteFNPHBFMUQvu/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70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6482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5232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42732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0919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47040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41" name="Google Shape;24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7" name="Google Shape;17;p7"/>
          <p:cNvGrpSpPr/>
          <p:nvPr/>
        </p:nvGrpSpPr>
        <p:grpSpPr>
          <a:xfrm>
            <a:off x="1" y="758752"/>
            <a:ext cx="6099248" cy="6099248"/>
            <a:chOff x="0" y="12289"/>
            <a:chExt cx="3550" cy="3551"/>
          </a:xfrm>
        </p:grpSpPr>
        <p:sp>
          <p:nvSpPr>
            <p:cNvPr id="18" name="Google Shape;18;p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9" name="Google Shape;19;p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 name="Google Shape;20;p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22" name="Google Shape;22;p7"/>
          <p:cNvCxnSpPr/>
          <p:nvPr/>
        </p:nvCxnSpPr>
        <p:spPr>
          <a:xfrm>
            <a:off x="5839833" y="5784349"/>
            <a:ext cx="2133600" cy="3992"/>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41"/>
        <p:cNvGrpSpPr/>
        <p:nvPr/>
      </p:nvGrpSpPr>
      <p:grpSpPr>
        <a:xfrm>
          <a:off x="0" y="0"/>
          <a:ext cx="0" cy="0"/>
          <a:chOff x="0" y="0"/>
          <a:chExt cx="0" cy="0"/>
        </a:xfrm>
      </p:grpSpPr>
      <p:cxnSp>
        <p:nvCxnSpPr>
          <p:cNvPr id="142" name="Google Shape;142;p16"/>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16"/>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16"/>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16"/>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16"/>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6"/>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8" name="Google Shape;148;p16"/>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9" name="Google Shape;149;p16"/>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0" name="Google Shape;150;p16"/>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1" name="Google Shape;151;p16"/>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2" name="Google Shape;152;p16"/>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16"/>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16"/>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55" name="Google Shape;155;p16"/>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16"/>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7" name="Google Shape;157;p16"/>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8" name="Google Shape;158;p16"/>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9" name="Google Shape;159;p16"/>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0" name="Google Shape;160;p1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1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163"/>
        <p:cNvGrpSpPr/>
        <p:nvPr/>
      </p:nvGrpSpPr>
      <p:grpSpPr>
        <a:xfrm>
          <a:off x="0" y="0"/>
          <a:ext cx="0" cy="0"/>
          <a:chOff x="0" y="0"/>
          <a:chExt cx="0" cy="0"/>
        </a:xfrm>
      </p:grpSpPr>
      <p:grpSp>
        <p:nvGrpSpPr>
          <p:cNvPr id="164" name="Google Shape;164;p17"/>
          <p:cNvGrpSpPr/>
          <p:nvPr/>
        </p:nvGrpSpPr>
        <p:grpSpPr>
          <a:xfrm rot="5400000" flipH="1">
            <a:off x="0" y="3900132"/>
            <a:ext cx="2959226" cy="2959226"/>
            <a:chOff x="0" y="12289"/>
            <a:chExt cx="3550" cy="3551"/>
          </a:xfrm>
        </p:grpSpPr>
        <p:sp>
          <p:nvSpPr>
            <p:cNvPr id="165" name="Google Shape;165;p1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6" name="Google Shape;166;p1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7" name="Google Shape;167;p1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68" name="Google Shape;168;p1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69" name="Google Shape;169;p17"/>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0" name="Google Shape;170;p17"/>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1" name="Google Shape;171;p17"/>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17"/>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17"/>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74" name="Google Shape;174;p17"/>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5" name="Google Shape;175;p1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1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1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78"/>
        <p:cNvGrpSpPr/>
        <p:nvPr/>
      </p:nvGrpSpPr>
      <p:grpSpPr>
        <a:xfrm>
          <a:off x="0" y="0"/>
          <a:ext cx="0" cy="0"/>
          <a:chOff x="0" y="0"/>
          <a:chExt cx="0" cy="0"/>
        </a:xfrm>
      </p:grpSpPr>
      <p:grpSp>
        <p:nvGrpSpPr>
          <p:cNvPr id="179" name="Google Shape;179;p18"/>
          <p:cNvGrpSpPr/>
          <p:nvPr/>
        </p:nvGrpSpPr>
        <p:grpSpPr>
          <a:xfrm rot="5400000" flipH="1">
            <a:off x="0" y="3900132"/>
            <a:ext cx="2959226" cy="2959226"/>
            <a:chOff x="0" y="12289"/>
            <a:chExt cx="3550" cy="3551"/>
          </a:xfrm>
        </p:grpSpPr>
        <p:sp>
          <p:nvSpPr>
            <p:cNvPr id="180" name="Google Shape;180;p1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1" name="Google Shape;181;p1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2" name="Google Shape;182;p1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83" name="Google Shape;183;p1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84" name="Google Shape;184;p1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18"/>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6" name="Google Shape;186;p18"/>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18"/>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8" name="Google Shape;188;p18"/>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9" name="Google Shape;189;p18"/>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90" name="Google Shape;190;p18"/>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91" name="Google Shape;191;p18"/>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18"/>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1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1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1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0860C-1611-415D-B493-9E72EFC20C69}"/>
              </a:ext>
            </a:extLst>
          </p:cNvPr>
          <p:cNvSpPr>
            <a:spLocks noGrp="1"/>
          </p:cNvSpPr>
          <p:nvPr>
            <p:ph type="title" hasCustomPrompt="1"/>
          </p:nvPr>
        </p:nvSpPr>
        <p:spPr bwMode="black">
          <a:xfrm>
            <a:off x="548640" y="429768"/>
            <a:ext cx="11091672" cy="492443"/>
          </a:xfrm>
        </p:spPr>
        <p:txBody>
          <a:bodyPr/>
          <a:lstStyle>
            <a:lvl1pPr>
              <a:defRPr>
                <a:solidFill>
                  <a:schemeClr val="accent1"/>
                </a:solidFill>
              </a:defRPr>
            </a:lvl1pPr>
          </a:lstStyle>
          <a:p>
            <a:r>
              <a:rPr lang="en-US" dirty="0"/>
              <a:t>Click to add title (Times New Roman 32 pt)</a:t>
            </a:r>
          </a:p>
        </p:txBody>
      </p:sp>
      <p:sp>
        <p:nvSpPr>
          <p:cNvPr id="3" name="Content Placeholder 2">
            <a:extLst>
              <a:ext uri="{FF2B5EF4-FFF2-40B4-BE49-F238E27FC236}">
                <a16:creationId xmlns:a16="http://schemas.microsoft.com/office/drawing/2014/main" id="{6AA77F65-8A9A-4083-8B11-117385C26FBF}"/>
              </a:ext>
            </a:extLst>
          </p:cNvPr>
          <p:cNvSpPr>
            <a:spLocks noGrp="1"/>
          </p:cNvSpPr>
          <p:nvPr>
            <p:ph idx="1" hasCustomPrompt="1"/>
          </p:nvPr>
        </p:nvSpPr>
        <p:spPr bwMode="black">
          <a:xfrm>
            <a:off x="548640" y="1856232"/>
            <a:ext cx="11091672" cy="4453128"/>
          </a:xfrm>
        </p:spPr>
        <p:txBody>
          <a:bodyPr/>
          <a:lstStyle>
            <a:lvl1pPr rtl="0">
              <a:defRPr>
                <a:solidFill>
                  <a:schemeClr val="accent1"/>
                </a:solidFill>
                <a:latin typeface="+mn-lt"/>
              </a:defRPr>
            </a:lvl1pPr>
            <a:lvl2pPr>
              <a:buClrTx/>
              <a:defRPr>
                <a:solidFill>
                  <a:schemeClr val="accent1"/>
                </a:solidFill>
                <a:latin typeface="+mn-lt"/>
              </a:defRPr>
            </a:lvl2pPr>
            <a:lvl3pPr>
              <a:buClrTx/>
              <a:defRPr>
                <a:solidFill>
                  <a:schemeClr val="accent1"/>
                </a:solidFill>
                <a:latin typeface="+mn-lt"/>
              </a:defRPr>
            </a:lvl3pPr>
          </a:lstStyle>
          <a:p>
            <a:pPr rtl="0"/>
            <a:r>
              <a:rPr lang="en-US" b="0" i="0" u="none" strike="noStrike" kern="1200" baseline="0" dirty="0">
                <a:solidFill>
                  <a:srgbClr val="1A1628"/>
                </a:solidFill>
                <a:latin typeface="Arial" panose="020B0604020202020204" pitchFamily="34" charset="0"/>
              </a:rPr>
              <a:t>Click to add text (Arial 18 </a:t>
            </a:r>
            <a:r>
              <a:rPr lang="en-US" b="0" i="0" u="none" strike="noStrike" kern="1200" baseline="0" dirty="0" err="1">
                <a:solidFill>
                  <a:srgbClr val="1A1628"/>
                </a:solidFill>
                <a:latin typeface="Arial" panose="020B0604020202020204" pitchFamily="34" charset="0"/>
              </a:rPr>
              <a:t>pt</a:t>
            </a:r>
            <a:r>
              <a:rPr lang="en-US" b="0" i="0" u="none" strike="noStrike" kern="1200" baseline="0" dirty="0">
                <a:solidFill>
                  <a:srgbClr val="1A1628"/>
                </a:solidFill>
                <a:latin typeface="Arial" panose="020B0604020202020204" pitchFamily="34" charset="0"/>
              </a:rPr>
              <a:t>)</a:t>
            </a:r>
          </a:p>
          <a:p>
            <a:pPr lvl="1"/>
            <a:r>
              <a:rPr lang="en-US" dirty="0"/>
              <a:t>Second level</a:t>
            </a:r>
          </a:p>
          <a:p>
            <a:pPr lvl="2"/>
            <a:r>
              <a:rPr lang="en-US" dirty="0"/>
              <a:t>Third level</a:t>
            </a:r>
          </a:p>
        </p:txBody>
      </p:sp>
    </p:spTree>
    <p:extLst>
      <p:ext uri="{BB962C8B-B14F-4D97-AF65-F5344CB8AC3E}">
        <p14:creationId xmlns:p14="http://schemas.microsoft.com/office/powerpoint/2010/main" val="538972926"/>
      </p:ext>
    </p:extLst>
  </p:cSld>
  <p:clrMapOvr>
    <a:masterClrMapping/>
  </p:clrMapOvr>
  <p:extLst>
    <p:ext uri="{DCECCB84-F9BA-43D5-87BE-67443E8EF086}">
      <p15:sldGuideLst xmlns:p15="http://schemas.microsoft.com/office/powerpoint/2012/main">
        <p15:guide id="1" orient="horz" pos="117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grpSp>
        <p:nvGrpSpPr>
          <p:cNvPr id="24" name="Google Shape;24;p8"/>
          <p:cNvGrpSpPr/>
          <p:nvPr/>
        </p:nvGrpSpPr>
        <p:grpSpPr>
          <a:xfrm rot="5400000" flipH="1">
            <a:off x="0" y="3900132"/>
            <a:ext cx="2959226" cy="2959226"/>
            <a:chOff x="0" y="12289"/>
            <a:chExt cx="3550" cy="3551"/>
          </a:xfrm>
        </p:grpSpPr>
        <p:sp>
          <p:nvSpPr>
            <p:cNvPr id="25" name="Google Shape;25;p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6" name="Google Shape;26;p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7" name="Google Shape;27;p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0" name="Google Shape;30;p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7" name="Google Shape;37;p9"/>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39" name="Google Shape;39;p9"/>
          <p:cNvGrpSpPr/>
          <p:nvPr/>
        </p:nvGrpSpPr>
        <p:grpSpPr>
          <a:xfrm rot="10800000">
            <a:off x="8870040" y="0"/>
            <a:ext cx="3325208" cy="3325208"/>
            <a:chOff x="0" y="12289"/>
            <a:chExt cx="3550" cy="3551"/>
          </a:xfrm>
        </p:grpSpPr>
        <p:sp>
          <p:nvSpPr>
            <p:cNvPr id="40" name="Google Shape;40;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1" name="Google Shape;41;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2" name="Google Shape;42;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5"/>
        <p:cNvGrpSpPr/>
        <p:nvPr/>
      </p:nvGrpSpPr>
      <p:grpSpPr>
        <a:xfrm>
          <a:off x="0" y="0"/>
          <a:ext cx="0" cy="0"/>
          <a:chOff x="0" y="0"/>
          <a:chExt cx="0" cy="0"/>
        </a:xfrm>
      </p:grpSpPr>
      <p:grpSp>
        <p:nvGrpSpPr>
          <p:cNvPr id="56" name="Google Shape;56;p10"/>
          <p:cNvGrpSpPr/>
          <p:nvPr/>
        </p:nvGrpSpPr>
        <p:grpSpPr>
          <a:xfrm>
            <a:off x="6362700" y="0"/>
            <a:ext cx="5829298" cy="3235602"/>
            <a:chOff x="5612972" y="1"/>
            <a:chExt cx="6615961" cy="3672246"/>
          </a:xfrm>
        </p:grpSpPr>
        <p:sp>
          <p:nvSpPr>
            <p:cNvPr id="57" name="Google Shape;57;p10"/>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8" name="Google Shape;58;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9" name="Google Shape;59;p10"/>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0" name="Google Shape;60;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1" name="Google Shape;61;p10"/>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62" name="Google Shape;62;p10"/>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63" name="Google Shape;63;p10"/>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10"/>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5" name="Google Shape;65;p10"/>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6" name="Google Shape;66;p10"/>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10"/>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8" name="Google Shape;68;p10"/>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9" name="Google Shape;69;p10"/>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10"/>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10"/>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2" name="Google Shape;72;p10"/>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10"/>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10"/>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5" name="Google Shape;75;p10"/>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6" name="Google Shape;76;p10"/>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10"/>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1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81"/>
        <p:cNvGrpSpPr/>
        <p:nvPr/>
      </p:nvGrpSpPr>
      <p:grpSpPr>
        <a:xfrm>
          <a:off x="0" y="0"/>
          <a:ext cx="0" cy="0"/>
          <a:chOff x="0" y="0"/>
          <a:chExt cx="0" cy="0"/>
        </a:xfrm>
      </p:grpSpPr>
      <p:sp>
        <p:nvSpPr>
          <p:cNvPr id="82" name="Google Shape;82;p11"/>
          <p:cNvSpPr>
            <a:spLocks noGrp="1"/>
          </p:cNvSpPr>
          <p:nvPr>
            <p:ph type="pic" idx="2"/>
          </p:nvPr>
        </p:nvSpPr>
        <p:spPr>
          <a:xfrm>
            <a:off x="0" y="0"/>
            <a:ext cx="12191998" cy="6858000"/>
          </a:xfrm>
          <a:prstGeom prst="rect">
            <a:avLst/>
          </a:prstGeom>
          <a:solidFill>
            <a:schemeClr val="accent2"/>
          </a:solidFill>
          <a:ln>
            <a:noFill/>
          </a:ln>
        </p:spPr>
      </p:sp>
      <p:sp>
        <p:nvSpPr>
          <p:cNvPr id="83" name="Google Shape;83;p11"/>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84" name="Google Shape;84;p11"/>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85" name="Google Shape;85;p11"/>
          <p:cNvGrpSpPr/>
          <p:nvPr/>
        </p:nvGrpSpPr>
        <p:grpSpPr>
          <a:xfrm rot="10800000">
            <a:off x="9509760" y="-3"/>
            <a:ext cx="2682238" cy="2682238"/>
            <a:chOff x="0" y="12289"/>
            <a:chExt cx="3550" cy="3551"/>
          </a:xfrm>
        </p:grpSpPr>
        <p:sp>
          <p:nvSpPr>
            <p:cNvPr id="86" name="Google Shape;86;p11"/>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7" name="Google Shape;87;p11"/>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8" name="Google Shape;88;p11"/>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89"/>
        <p:cNvGrpSpPr/>
        <p:nvPr/>
      </p:nvGrpSpPr>
      <p:grpSpPr>
        <a:xfrm>
          <a:off x="0" y="0"/>
          <a:ext cx="0" cy="0"/>
          <a:chOff x="0" y="0"/>
          <a:chExt cx="0" cy="0"/>
        </a:xfrm>
      </p:grpSpPr>
      <p:sp>
        <p:nvSpPr>
          <p:cNvPr id="90" name="Google Shape;90;p12"/>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95"/>
        <p:cNvGrpSpPr/>
        <p:nvPr/>
      </p:nvGrpSpPr>
      <p:grpSpPr>
        <a:xfrm>
          <a:off x="0" y="0"/>
          <a:ext cx="0" cy="0"/>
          <a:chOff x="0" y="0"/>
          <a:chExt cx="0" cy="0"/>
        </a:xfrm>
      </p:grpSpPr>
      <p:sp>
        <p:nvSpPr>
          <p:cNvPr id="96" name="Google Shape;96;p1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964022" y="2476500"/>
            <a:ext cx="7132320" cy="3289971"/>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1"/>
              </a:buClr>
              <a:buSzPts val="2800"/>
              <a:buFont typeface="Libre Franklin"/>
              <a:buNone/>
              <a:defRPr sz="2800" b="0" i="0">
                <a:solidFill>
                  <a:schemeClr val="dk1"/>
                </a:solidFill>
                <a:latin typeface="Libre Franklin"/>
                <a:ea typeface="Libre Franklin"/>
                <a:cs typeface="Libre Franklin"/>
                <a:sym typeface="Libre Frankli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p:nvPr/>
        </p:nvSpPr>
        <p:spPr>
          <a:xfrm>
            <a:off x="699948" y="548291"/>
            <a:ext cx="1589372"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0" b="1">
                <a:solidFill>
                  <a:schemeClr val="dk1"/>
                </a:solidFill>
                <a:latin typeface="Libre Franklin"/>
                <a:ea typeface="Libre Franklin"/>
                <a:cs typeface="Libre Franklin"/>
                <a:sym typeface="Libre Franklin"/>
              </a:rPr>
              <a:t>“</a:t>
            </a:r>
            <a:endParaRPr/>
          </a:p>
        </p:txBody>
      </p:sp>
      <p:grpSp>
        <p:nvGrpSpPr>
          <p:cNvPr id="103" name="Google Shape;103;p14"/>
          <p:cNvGrpSpPr/>
          <p:nvPr/>
        </p:nvGrpSpPr>
        <p:grpSpPr>
          <a:xfrm>
            <a:off x="6362700" y="0"/>
            <a:ext cx="5829298" cy="3235602"/>
            <a:chOff x="5612972" y="1"/>
            <a:chExt cx="6615961" cy="3672246"/>
          </a:xfrm>
        </p:grpSpPr>
        <p:sp>
          <p:nvSpPr>
            <p:cNvPr id="104" name="Google Shape;104;p14"/>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5" name="Google Shape;105;p14"/>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6" name="Google Shape;106;p14"/>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7" name="Google Shape;107;p14"/>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8" name="Google Shape;108;p14"/>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grpSp>
        <p:nvGrpSpPr>
          <p:cNvPr id="109" name="Google Shape;109;p14"/>
          <p:cNvGrpSpPr/>
          <p:nvPr/>
        </p:nvGrpSpPr>
        <p:grpSpPr>
          <a:xfrm rot="5400000" flipH="1">
            <a:off x="0" y="3900132"/>
            <a:ext cx="2959226" cy="2959226"/>
            <a:chOff x="0" y="12289"/>
            <a:chExt cx="3550" cy="3551"/>
          </a:xfrm>
        </p:grpSpPr>
        <p:sp>
          <p:nvSpPr>
            <p:cNvPr id="110" name="Google Shape;110;p1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1" name="Google Shape;111;p1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2" name="Google Shape;112;p1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13"/>
        <p:cNvGrpSpPr/>
        <p:nvPr/>
      </p:nvGrpSpPr>
      <p:grpSpPr>
        <a:xfrm>
          <a:off x="0" y="0"/>
          <a:ext cx="0" cy="0"/>
          <a:chOff x="0" y="0"/>
          <a:chExt cx="0" cy="0"/>
        </a:xfrm>
      </p:grpSpPr>
      <p:grpSp>
        <p:nvGrpSpPr>
          <p:cNvPr id="114" name="Google Shape;114;p15"/>
          <p:cNvGrpSpPr/>
          <p:nvPr/>
        </p:nvGrpSpPr>
        <p:grpSpPr>
          <a:xfrm rot="5400000" flipH="1">
            <a:off x="0" y="3900132"/>
            <a:ext cx="2959226" cy="2959226"/>
            <a:chOff x="0" y="12289"/>
            <a:chExt cx="3550" cy="3551"/>
          </a:xfrm>
        </p:grpSpPr>
        <p:sp>
          <p:nvSpPr>
            <p:cNvPr id="115" name="Google Shape;115;p1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6" name="Google Shape;116;p1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7" name="Google Shape;117;p1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18" name="Google Shape;118;p15"/>
          <p:cNvSpPr>
            <a:spLocks noGrp="1"/>
          </p:cNvSpPr>
          <p:nvPr>
            <p:ph type="pic" idx="2"/>
          </p:nvPr>
        </p:nvSpPr>
        <p:spPr>
          <a:xfrm>
            <a:off x="954268" y="2572883"/>
            <a:ext cx="2118245" cy="2037217"/>
          </a:xfrm>
          <a:prstGeom prst="rect">
            <a:avLst/>
          </a:prstGeom>
          <a:noFill/>
          <a:ln>
            <a:noFill/>
          </a:ln>
        </p:spPr>
      </p:sp>
      <p:sp>
        <p:nvSpPr>
          <p:cNvPr id="119" name="Google Shape;119;p15"/>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20" name="Google Shape;120;p15"/>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1" name="Google Shape;121;p15"/>
          <p:cNvSpPr>
            <a:spLocks noGrp="1"/>
          </p:cNvSpPr>
          <p:nvPr>
            <p:ph type="pic" idx="3"/>
          </p:nvPr>
        </p:nvSpPr>
        <p:spPr>
          <a:xfrm>
            <a:off x="3658280" y="2572883"/>
            <a:ext cx="2118245" cy="2037217"/>
          </a:xfrm>
          <a:prstGeom prst="rect">
            <a:avLst/>
          </a:prstGeom>
          <a:noFill/>
          <a:ln>
            <a:noFill/>
          </a:ln>
        </p:spPr>
      </p:sp>
      <p:sp>
        <p:nvSpPr>
          <p:cNvPr id="122" name="Google Shape;122;p15"/>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15"/>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15"/>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15"/>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15"/>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15"/>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15"/>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15"/>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30" name="Google Shape;130;p15"/>
          <p:cNvGrpSpPr/>
          <p:nvPr/>
        </p:nvGrpSpPr>
        <p:grpSpPr>
          <a:xfrm>
            <a:off x="6362700" y="0"/>
            <a:ext cx="5829298" cy="3235602"/>
            <a:chOff x="5612972" y="1"/>
            <a:chExt cx="6615961" cy="3672246"/>
          </a:xfrm>
        </p:grpSpPr>
        <p:sp>
          <p:nvSpPr>
            <p:cNvPr id="131" name="Google Shape;131;p1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2" name="Google Shape;132;p1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3" name="Google Shape;133;p1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4" name="Google Shape;134;p1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5" name="Google Shape;135;p1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36" name="Google Shape;136;p15"/>
          <p:cNvSpPr>
            <a:spLocks noGrp="1"/>
          </p:cNvSpPr>
          <p:nvPr>
            <p:ph type="pic" idx="14"/>
          </p:nvPr>
        </p:nvSpPr>
        <p:spPr>
          <a:xfrm>
            <a:off x="6362292" y="2572883"/>
            <a:ext cx="2118245" cy="2037217"/>
          </a:xfrm>
          <a:prstGeom prst="rect">
            <a:avLst/>
          </a:prstGeom>
          <a:noFill/>
          <a:ln>
            <a:noFill/>
          </a:ln>
        </p:spPr>
      </p:sp>
      <p:sp>
        <p:nvSpPr>
          <p:cNvPr id="137" name="Google Shape;137;p15"/>
          <p:cNvSpPr>
            <a:spLocks noGrp="1"/>
          </p:cNvSpPr>
          <p:nvPr>
            <p:ph type="pic" idx="15"/>
          </p:nvPr>
        </p:nvSpPr>
        <p:spPr>
          <a:xfrm>
            <a:off x="9112023" y="2572883"/>
            <a:ext cx="2118245" cy="2037217"/>
          </a:xfrm>
          <a:prstGeom prst="rect">
            <a:avLst/>
          </a:prstGeom>
          <a:noFill/>
          <a:ln>
            <a:noFill/>
          </a:ln>
        </p:spPr>
      </p:sp>
      <p:sp>
        <p:nvSpPr>
          <p:cNvPr id="138" name="Google Shape;138;p1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6"/>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2" name="Google Shape;12;p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4" name="Google Shape;14;p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spcBef>
                <a:spcPts val="0"/>
              </a:spcBef>
              <a:buNone/>
              <a:defRPr sz="1100" b="0" i="0" u="none" strike="noStrike" cap="none">
                <a:solidFill>
                  <a:schemeClr val="dk1"/>
                </a:solidFill>
                <a:latin typeface="Libre Franklin"/>
                <a:ea typeface="Libre Franklin"/>
                <a:cs typeface="Libre Franklin"/>
                <a:sym typeface="Libre Franklin"/>
              </a:defRPr>
            </a:lvl1pPr>
            <a:lvl2pPr marL="0" marR="0" lvl="1" indent="0" algn="l" rtl="0">
              <a:spcBef>
                <a:spcPts val="0"/>
              </a:spcBef>
              <a:buNone/>
              <a:defRPr sz="1100" b="0" i="0" u="none" strike="noStrike" cap="none">
                <a:solidFill>
                  <a:schemeClr val="dk1"/>
                </a:solidFill>
                <a:latin typeface="Libre Franklin"/>
                <a:ea typeface="Libre Franklin"/>
                <a:cs typeface="Libre Franklin"/>
                <a:sym typeface="Libre Franklin"/>
              </a:defRPr>
            </a:lvl2pPr>
            <a:lvl3pPr marL="0" marR="0" lvl="2" indent="0" algn="l" rtl="0">
              <a:spcBef>
                <a:spcPts val="0"/>
              </a:spcBef>
              <a:buNone/>
              <a:defRPr sz="1100" b="0" i="0" u="none" strike="noStrike" cap="none">
                <a:solidFill>
                  <a:schemeClr val="dk1"/>
                </a:solidFill>
                <a:latin typeface="Libre Franklin"/>
                <a:ea typeface="Libre Franklin"/>
                <a:cs typeface="Libre Franklin"/>
                <a:sym typeface="Libre Franklin"/>
              </a:defRPr>
            </a:lvl3pPr>
            <a:lvl4pPr marL="0" marR="0" lvl="3" indent="0" algn="l" rtl="0">
              <a:spcBef>
                <a:spcPts val="0"/>
              </a:spcBef>
              <a:buNone/>
              <a:defRPr sz="1100" b="0" i="0" u="none" strike="noStrike" cap="none">
                <a:solidFill>
                  <a:schemeClr val="dk1"/>
                </a:solidFill>
                <a:latin typeface="Libre Franklin"/>
                <a:ea typeface="Libre Franklin"/>
                <a:cs typeface="Libre Franklin"/>
                <a:sym typeface="Libre Franklin"/>
              </a:defRPr>
            </a:lvl4pPr>
            <a:lvl5pPr marL="0" marR="0" lvl="4" indent="0" algn="l" rtl="0">
              <a:spcBef>
                <a:spcPts val="0"/>
              </a:spcBef>
              <a:buNone/>
              <a:defRPr sz="1100" b="0" i="0" u="none" strike="noStrike" cap="none">
                <a:solidFill>
                  <a:schemeClr val="dk1"/>
                </a:solidFill>
                <a:latin typeface="Libre Franklin"/>
                <a:ea typeface="Libre Franklin"/>
                <a:cs typeface="Libre Franklin"/>
                <a:sym typeface="Libre Franklin"/>
              </a:defRPr>
            </a:lvl5pPr>
            <a:lvl6pPr marL="0" marR="0" lvl="5" indent="0" algn="l" rtl="0">
              <a:spcBef>
                <a:spcPts val="0"/>
              </a:spcBef>
              <a:buNone/>
              <a:defRPr sz="1100" b="0" i="0" u="none" strike="noStrike" cap="none">
                <a:solidFill>
                  <a:schemeClr val="dk1"/>
                </a:solidFill>
                <a:latin typeface="Libre Franklin"/>
                <a:ea typeface="Libre Franklin"/>
                <a:cs typeface="Libre Franklin"/>
                <a:sym typeface="Libre Franklin"/>
              </a:defRPr>
            </a:lvl6pPr>
            <a:lvl7pPr marL="0" marR="0" lvl="6" indent="0" algn="l" rtl="0">
              <a:spcBef>
                <a:spcPts val="0"/>
              </a:spcBef>
              <a:buNone/>
              <a:defRPr sz="1100" b="0" i="0" u="none" strike="noStrike" cap="none">
                <a:solidFill>
                  <a:schemeClr val="dk1"/>
                </a:solidFill>
                <a:latin typeface="Libre Franklin"/>
                <a:ea typeface="Libre Franklin"/>
                <a:cs typeface="Libre Franklin"/>
                <a:sym typeface="Libre Franklin"/>
              </a:defRPr>
            </a:lvl7pPr>
            <a:lvl8pPr marL="0" marR="0" lvl="7" indent="0" algn="l" rtl="0">
              <a:spcBef>
                <a:spcPts val="0"/>
              </a:spcBef>
              <a:buNone/>
              <a:defRPr sz="1100" b="0" i="0" u="none" strike="noStrike" cap="none">
                <a:solidFill>
                  <a:schemeClr val="dk1"/>
                </a:solidFill>
                <a:latin typeface="Libre Franklin"/>
                <a:ea typeface="Libre Franklin"/>
                <a:cs typeface="Libre Franklin"/>
                <a:sym typeface="Libre Franklin"/>
              </a:defRPr>
            </a:lvl8pPr>
            <a:lvl9pPr marL="0" marR="0" lvl="8" indent="0" algn="l" rtl="0">
              <a:spcBef>
                <a:spcPts val="0"/>
              </a:spcBef>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4091234" y="148172"/>
            <a:ext cx="7620780" cy="115168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3600" b="1" dirty="0"/>
              <a:t>Basic Details of the Team and Problem Statement</a:t>
            </a:r>
            <a:endParaRPr dirty="0"/>
          </a:p>
        </p:txBody>
      </p:sp>
      <p:sp>
        <p:nvSpPr>
          <p:cNvPr id="211" name="Google Shape;211;p1"/>
          <p:cNvSpPr txBox="1">
            <a:spLocks noGrp="1"/>
          </p:cNvSpPr>
          <p:nvPr>
            <p:ph type="body" idx="1"/>
          </p:nvPr>
        </p:nvSpPr>
        <p:spPr>
          <a:xfrm>
            <a:off x="5823750" y="1575621"/>
            <a:ext cx="6045695" cy="4922833"/>
          </a:xfrm>
          <a:prstGeom prst="rect">
            <a:avLst/>
          </a:prstGeom>
          <a:noFill/>
          <a:ln>
            <a:noFill/>
          </a:ln>
        </p:spPr>
        <p:txBody>
          <a:bodyPr spcFirstLastPara="1" wrap="square" lIns="0" tIns="0" rIns="0" bIns="0" anchor="t" anchorCtr="0">
            <a:noAutofit/>
          </a:bodyPr>
          <a:lstStyle/>
          <a:p>
            <a:pPr marL="0" lvl="0" indent="0" algn="l" rtl="0">
              <a:lnSpc>
                <a:spcPct val="90000"/>
              </a:lnSpc>
              <a:spcBef>
                <a:spcPts val="1000"/>
              </a:spcBef>
              <a:spcAft>
                <a:spcPts val="0"/>
              </a:spcAft>
              <a:buClr>
                <a:schemeClr val="lt2"/>
              </a:buClr>
              <a:buSzPts val="1800"/>
              <a:buNone/>
            </a:pPr>
            <a:r>
              <a:rPr lang="en-US" sz="2400" dirty="0">
                <a:solidFill>
                  <a:schemeClr val="tx1"/>
                </a:solidFill>
                <a:latin typeface="Franklin Gothic"/>
                <a:ea typeface="Franklin Gothic"/>
                <a:cs typeface="Franklin Gothic"/>
                <a:sym typeface="Franklin Gothic"/>
              </a:rPr>
              <a:t>Team Number: </a:t>
            </a:r>
            <a:r>
              <a:rPr lang="en-US" sz="2000" b="1" dirty="0" smtClean="0">
                <a:solidFill>
                  <a:schemeClr val="tx1"/>
                </a:solidFill>
                <a:latin typeface="Noto Sans Light" panose="020B0402040504020204" pitchFamily="34"/>
                <a:ea typeface="Noto Sans Light" panose="020B0402040504020204" pitchFamily="34"/>
                <a:cs typeface="Noto Sans Light" panose="020B0402040504020204" pitchFamily="34"/>
                <a:sym typeface="Franklin Gothic"/>
              </a:rPr>
              <a:t>HT102</a:t>
            </a:r>
            <a:endParaRPr lang="en-US" sz="2000" b="1" dirty="0">
              <a:solidFill>
                <a:schemeClr val="tx1"/>
              </a:solidFill>
              <a:latin typeface="Noto Sans Light" panose="020B0402040504020204" pitchFamily="34"/>
              <a:ea typeface="Noto Sans Light" panose="020B0402040504020204" pitchFamily="34"/>
              <a:cs typeface="Noto Sans Light" panose="020B0402040504020204" pitchFamily="34"/>
              <a:sym typeface="Franklin Gothic"/>
            </a:endParaRPr>
          </a:p>
          <a:p>
            <a:pPr marL="0" lvl="0" indent="0" algn="l" rtl="0">
              <a:lnSpc>
                <a:spcPct val="90000"/>
              </a:lnSpc>
              <a:spcBef>
                <a:spcPts val="1000"/>
              </a:spcBef>
              <a:spcAft>
                <a:spcPts val="0"/>
              </a:spcAft>
              <a:buClr>
                <a:schemeClr val="lt2"/>
              </a:buClr>
              <a:buSzPts val="1800"/>
              <a:buNone/>
            </a:pPr>
            <a:endParaRPr lang="en-US" sz="2400" dirty="0">
              <a:solidFill>
                <a:schemeClr val="tx1"/>
              </a:solidFill>
              <a:latin typeface="Franklin Gothic"/>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r>
              <a:rPr lang="en-US" sz="2400" dirty="0">
                <a:solidFill>
                  <a:schemeClr val="tx1"/>
                </a:solidFill>
                <a:latin typeface="Franklin Gothic"/>
                <a:sym typeface="Franklin Gothic"/>
              </a:rPr>
              <a:t>SDG Goal </a:t>
            </a:r>
            <a:r>
              <a:rPr lang="en-US" sz="2400" dirty="0" smtClean="0">
                <a:solidFill>
                  <a:schemeClr val="tx1"/>
                </a:solidFill>
                <a:latin typeface="Franklin Gothic"/>
                <a:sym typeface="Franklin Gothic"/>
              </a:rPr>
              <a:t>: </a:t>
            </a:r>
            <a:r>
              <a:rPr lang="en-US" sz="2000" b="1" dirty="0" smtClean="0">
                <a:solidFill>
                  <a:schemeClr val="tx1"/>
                </a:solidFill>
                <a:latin typeface="Noto Sans Light" panose="020B0402040504020204" pitchFamily="34"/>
                <a:ea typeface="Noto Sans Light" panose="020B0402040504020204" pitchFamily="34"/>
                <a:cs typeface="Noto Sans Light" panose="020B0402040504020204" pitchFamily="34"/>
                <a:sym typeface="Franklin Gothic"/>
              </a:rPr>
              <a:t>6</a:t>
            </a:r>
            <a:endParaRPr sz="2400" b="1" dirty="0">
              <a:solidFill>
                <a:schemeClr val="tx1"/>
              </a:solidFill>
              <a:latin typeface="Noto Sans Light" panose="020B0402040504020204" pitchFamily="34"/>
              <a:ea typeface="Noto Sans Light" panose="020B0402040504020204" pitchFamily="34"/>
              <a:cs typeface="Noto Sans Light" panose="020B0402040504020204" pitchFamily="34"/>
            </a:endParaRPr>
          </a:p>
          <a:p>
            <a:pPr marL="0" indent="0"/>
            <a:r>
              <a:rPr lang="en-US" sz="2400" dirty="0" smtClean="0">
                <a:solidFill>
                  <a:schemeClr val="tx1"/>
                </a:solidFill>
                <a:latin typeface="Franklin Gothic"/>
                <a:ea typeface="Franklin Gothic"/>
                <a:cs typeface="Franklin Gothic"/>
                <a:sym typeface="Franklin Gothic"/>
              </a:rPr>
              <a:t>   </a:t>
            </a:r>
            <a:br>
              <a:rPr lang="en-US" sz="2400" dirty="0" smtClean="0">
                <a:solidFill>
                  <a:schemeClr val="tx1"/>
                </a:solidFill>
                <a:latin typeface="Franklin Gothic"/>
                <a:ea typeface="Franklin Gothic"/>
                <a:cs typeface="Franklin Gothic"/>
                <a:sym typeface="Franklin Gothic"/>
              </a:rPr>
            </a:br>
            <a:r>
              <a:rPr lang="en-US" sz="2400" dirty="0" smtClean="0">
                <a:solidFill>
                  <a:schemeClr val="tx1"/>
                </a:solidFill>
                <a:latin typeface="Franklin Gothic"/>
                <a:ea typeface="Franklin Gothic"/>
                <a:cs typeface="Franklin Gothic"/>
                <a:sym typeface="Franklin Gothic"/>
              </a:rPr>
              <a:t>Problem Statement Title: </a:t>
            </a:r>
            <a:r>
              <a:rPr lang="en-US" sz="2000" b="1" dirty="0" smtClean="0">
                <a:solidFill>
                  <a:srgbClr val="000000"/>
                </a:solidFill>
                <a:latin typeface="Noto Sans Light" panose="020B0402040504020204" pitchFamily="34"/>
                <a:ea typeface="Noto Sans Light" panose="020B0402040504020204" pitchFamily="34"/>
                <a:cs typeface="Noto Sans Light" panose="020B0402040504020204" pitchFamily="34"/>
              </a:rPr>
              <a:t>Water Potability </a:t>
            </a:r>
          </a:p>
          <a:p>
            <a:pPr marL="0" indent="0"/>
            <a:r>
              <a:rPr lang="en-US" sz="2000" b="1" dirty="0" smtClean="0">
                <a:solidFill>
                  <a:srgbClr val="000000"/>
                </a:solidFill>
                <a:latin typeface="Noto Sans Light" panose="020B0402040504020204" pitchFamily="34"/>
                <a:ea typeface="Noto Sans Light" panose="020B0402040504020204" pitchFamily="34"/>
                <a:cs typeface="Noto Sans Light" panose="020B0402040504020204" pitchFamily="34"/>
              </a:rPr>
              <a:t>Monitoring using Machine Learning Techniques</a:t>
            </a:r>
          </a:p>
          <a:p>
            <a:pPr marL="0" lvl="0" indent="0"/>
            <a:r>
              <a:rPr lang="en-US" sz="2400" dirty="0" smtClean="0">
                <a:solidFill>
                  <a:schemeClr val="tx1"/>
                </a:solidFill>
                <a:latin typeface="Franklin Gothic"/>
                <a:ea typeface="Franklin Gothic"/>
                <a:cs typeface="Franklin Gothic"/>
                <a:sym typeface="Franklin Gothic"/>
              </a:rPr>
              <a:t/>
            </a:r>
            <a:br>
              <a:rPr lang="en-US" sz="2400" dirty="0" smtClean="0">
                <a:solidFill>
                  <a:schemeClr val="tx1"/>
                </a:solidFill>
                <a:latin typeface="Franklin Gothic"/>
                <a:ea typeface="Franklin Gothic"/>
                <a:cs typeface="Franklin Gothic"/>
                <a:sym typeface="Franklin Gothic"/>
              </a:rPr>
            </a:br>
            <a:r>
              <a:rPr lang="en-US" sz="2400" dirty="0" smtClean="0">
                <a:solidFill>
                  <a:schemeClr val="tx1"/>
                </a:solidFill>
                <a:latin typeface="Franklin Gothic"/>
                <a:ea typeface="Franklin Gothic"/>
                <a:cs typeface="Franklin Gothic"/>
                <a:sym typeface="Franklin Gothic"/>
              </a:rPr>
              <a:t>Team </a:t>
            </a:r>
            <a:r>
              <a:rPr lang="en-US" sz="2400" dirty="0">
                <a:solidFill>
                  <a:schemeClr val="tx1"/>
                </a:solidFill>
                <a:latin typeface="Franklin Gothic"/>
                <a:ea typeface="Franklin Gothic"/>
                <a:cs typeface="Franklin Gothic"/>
                <a:sym typeface="Franklin Gothic"/>
              </a:rPr>
              <a:t>Name: </a:t>
            </a:r>
            <a:r>
              <a:rPr lang="en-US" sz="2400" b="1" dirty="0">
                <a:solidFill>
                  <a:schemeClr val="tx1"/>
                </a:solidFill>
                <a:latin typeface="Noto Sans Light" panose="020B0402040504020204" pitchFamily="34"/>
                <a:ea typeface="Noto Sans Light" panose="020B0402040504020204" pitchFamily="34"/>
                <a:cs typeface="Noto Sans Light" panose="020B0402040504020204" pitchFamily="34"/>
                <a:sym typeface="Franklin Gothic"/>
              </a:rPr>
              <a:t>Qutrit</a:t>
            </a:r>
            <a:endParaRPr sz="2400" b="1" dirty="0" smtClean="0">
              <a:solidFill>
                <a:schemeClr val="tx1"/>
              </a:solidFill>
              <a:latin typeface="Noto Sans Light" panose="020B0402040504020204" pitchFamily="34"/>
              <a:ea typeface="Noto Sans Light" panose="020B0402040504020204" pitchFamily="34"/>
              <a:cs typeface="Noto Sans Light" panose="020B0402040504020204" pitchFamily="34"/>
            </a:endParaRPr>
          </a:p>
          <a:p>
            <a:pPr marL="0" lvl="0" indent="0" algn="l" rtl="0">
              <a:lnSpc>
                <a:spcPct val="90000"/>
              </a:lnSpc>
              <a:spcBef>
                <a:spcPts val="1000"/>
              </a:spcBef>
              <a:spcAft>
                <a:spcPts val="0"/>
              </a:spcAft>
              <a:buClr>
                <a:schemeClr val="lt2"/>
              </a:buClr>
              <a:buSzPts val="1800"/>
              <a:buNone/>
            </a:pPr>
            <a:r>
              <a:rPr lang="en-US" sz="2400" dirty="0">
                <a:latin typeface="Franklin Gothic"/>
                <a:ea typeface="Franklin Gothic"/>
                <a:cs typeface="Franklin Gothic"/>
                <a:sym typeface="Franklin Gothic"/>
              </a:rPr>
              <a:t/>
            </a:r>
            <a:br>
              <a:rPr lang="en-US" sz="2400" dirty="0">
                <a:latin typeface="Franklin Gothic"/>
                <a:ea typeface="Franklin Gothic"/>
                <a:cs typeface="Franklin Gothic"/>
                <a:sym typeface="Franklin Gothic"/>
              </a:rPr>
            </a:br>
            <a:r>
              <a:rPr lang="en-US" sz="2400" dirty="0">
                <a:latin typeface="Franklin Gothic"/>
                <a:ea typeface="Franklin Gothic"/>
                <a:cs typeface="Franklin Gothic"/>
                <a:sym typeface="Franklin Gothic"/>
              </a:rPr>
              <a:t/>
            </a:r>
            <a:br>
              <a:rPr lang="en-US" sz="2400" dirty="0">
                <a:latin typeface="Franklin Gothic"/>
                <a:ea typeface="Franklin Gothic"/>
                <a:cs typeface="Franklin Gothic"/>
                <a:sym typeface="Franklin Gothic"/>
              </a:rPr>
            </a:br>
            <a:endParaRPr lang="en-US" sz="2400" dirty="0"/>
          </a:p>
        </p:txBody>
      </p:sp>
      <p:sp>
        <p:nvSpPr>
          <p:cNvPr id="2" name="Rectangle 1">
            <a:extLst>
              <a:ext uri="{FF2B5EF4-FFF2-40B4-BE49-F238E27FC236}">
                <a16:creationId xmlns:a16="http://schemas.microsoft.com/office/drawing/2014/main" id="{33F2DC49-8442-4AF1-90E1-54298B9554F5}"/>
              </a:ext>
            </a:extLst>
          </p:cNvPr>
          <p:cNvSpPr/>
          <p:nvPr/>
        </p:nvSpPr>
        <p:spPr>
          <a:xfrm rot="18841554">
            <a:off x="618154" y="4662815"/>
            <a:ext cx="4030027" cy="1169551"/>
          </a:xfrm>
          <a:prstGeom prst="rect">
            <a:avLst/>
          </a:prstGeom>
          <a:noFill/>
        </p:spPr>
        <p:txBody>
          <a:bodyPr wrap="square" lIns="91440" tIns="45720" rIns="91440" bIns="45720">
            <a:spAutoFit/>
          </a:bodyPr>
          <a:lstStyle/>
          <a:p>
            <a:pPr algn="ctr"/>
            <a:r>
              <a:rPr lang="en-US" sz="3500" dirty="0">
                <a:ln w="0"/>
                <a:solidFill>
                  <a:schemeClr val="tx1"/>
                </a:solidFill>
                <a:effectLst>
                  <a:outerShdw blurRad="38100" dist="19050" dir="2700000" algn="tl" rotWithShape="0">
                    <a:schemeClr val="dk1">
                      <a:alpha val="40000"/>
                    </a:schemeClr>
                  </a:outerShdw>
                </a:effectLst>
              </a:rPr>
              <a:t>HACK@SRET 2022</a:t>
            </a:r>
            <a:endParaRPr lang="en-US" sz="35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952499" y="1096346"/>
            <a:ext cx="7107419" cy="610863"/>
          </a:xfrm>
          <a:prstGeom prst="rect">
            <a:avLst/>
          </a:prstGeom>
          <a:noFill/>
          <a:ln>
            <a:noFill/>
          </a:ln>
        </p:spPr>
        <p:txBody>
          <a:bodyPr spcFirstLastPara="1" wrap="square" lIns="0" tIns="0" rIns="0" bIns="0" anchor="b" anchorCtr="0">
            <a:normAutofit/>
          </a:bodyPr>
          <a:lstStyle/>
          <a:p>
            <a:pPr>
              <a:buSzPct val="100000"/>
            </a:pPr>
            <a:r>
              <a:rPr lang="en-US" dirty="0"/>
              <a:t>Uniqueness of The Solution</a:t>
            </a:r>
          </a:p>
        </p:txBody>
      </p:sp>
      <p:sp>
        <p:nvSpPr>
          <p:cNvPr id="230" name="Google Shape;230;p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10</a:t>
            </a:fld>
            <a:endParaRPr/>
          </a:p>
        </p:txBody>
      </p:sp>
      <p:sp>
        <p:nvSpPr>
          <p:cNvPr id="12" name="Content Placeholder 2">
            <a:extLst>
              <a:ext uri="{FF2B5EF4-FFF2-40B4-BE49-F238E27FC236}">
                <a16:creationId xmlns:a16="http://schemas.microsoft.com/office/drawing/2014/main" id="{BB429A65-4B0F-40F7-B2EB-83C9AC553D18}"/>
              </a:ext>
            </a:extLst>
          </p:cNvPr>
          <p:cNvSpPr txBox="1">
            <a:spLocks/>
          </p:cNvSpPr>
          <p:nvPr/>
        </p:nvSpPr>
        <p:spPr>
          <a:xfrm>
            <a:off x="971550" y="2219093"/>
            <a:ext cx="9532899" cy="411312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Libre Franklin"/>
                <a:ea typeface="Libre Franklin"/>
                <a:cs typeface="Libre Franklin"/>
                <a:sym typeface="Libre Franklin"/>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r>
              <a:rPr lang="en-US" sz="1800" b="1" dirty="0" smtClean="0"/>
              <a:t>Novelty/Innovativeness </a:t>
            </a:r>
            <a:r>
              <a:rPr lang="en-US" sz="1800" b="1" dirty="0"/>
              <a:t>of the idea in the chosen problem area.</a:t>
            </a:r>
            <a:endParaRPr lang="en-IN" sz="1800" b="1" dirty="0"/>
          </a:p>
          <a:p>
            <a:pPr algn="just">
              <a:lnSpc>
                <a:spcPct val="150000"/>
              </a:lnSpc>
            </a:pPr>
            <a:r>
              <a:rPr lang="en-US" dirty="0" smtClean="0"/>
              <a:t>		</a:t>
            </a:r>
            <a:r>
              <a:rPr lang="en-US" sz="1800" dirty="0" smtClean="0"/>
              <a:t>Despite </a:t>
            </a:r>
            <a:r>
              <a:rPr lang="en-US" sz="1800" dirty="0"/>
              <a:t>using traditional </a:t>
            </a:r>
            <a:r>
              <a:rPr lang="en-US" sz="1800" dirty="0" smtClean="0"/>
              <a:t>BPT </a:t>
            </a:r>
            <a:r>
              <a:rPr lang="en-US" sz="1800" dirty="0"/>
              <a:t>tests which takes a longer period of time and </a:t>
            </a:r>
            <a:r>
              <a:rPr lang="en-US" sz="1800" dirty="0" smtClean="0"/>
              <a:t>cost, </a:t>
            </a:r>
            <a:r>
              <a:rPr lang="en-US" sz="1800" dirty="0"/>
              <a:t>Even </a:t>
            </a:r>
            <a:r>
              <a:rPr lang="en-US" sz="1800" dirty="0" smtClean="0"/>
              <a:t>with limited </a:t>
            </a:r>
            <a:r>
              <a:rPr lang="en-US" sz="1800" dirty="0"/>
              <a:t>available hyper parameters we are able to predict the water is safe for consumption or not.</a:t>
            </a:r>
            <a:endParaRPr lang="en-IN" sz="1800" dirty="0"/>
          </a:p>
          <a:p>
            <a:pPr algn="just">
              <a:lnSpc>
                <a:spcPct val="150000"/>
              </a:lnSpc>
            </a:pPr>
            <a:endParaRPr lang="en-IN" sz="1800" dirty="0"/>
          </a:p>
        </p:txBody>
      </p:sp>
    </p:spTree>
    <p:extLst>
      <p:ext uri="{BB962C8B-B14F-4D97-AF65-F5344CB8AC3E}">
        <p14:creationId xmlns:p14="http://schemas.microsoft.com/office/powerpoint/2010/main" val="3393894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273651"/>
            <a:ext cx="11091672" cy="492443"/>
          </a:xfrm>
        </p:spPr>
        <p:txBody>
          <a:bodyPr>
            <a:noAutofit/>
          </a:bodyPr>
          <a:lstStyle/>
          <a:p>
            <a:pPr>
              <a:buSzPct val="100000"/>
            </a:pPr>
            <a:r>
              <a:rPr lang="en-IN" dirty="0">
                <a:solidFill>
                  <a:schemeClr val="dk1"/>
                </a:solidFill>
              </a:rPr>
              <a:t>Impact and scalability</a:t>
            </a:r>
          </a:p>
        </p:txBody>
      </p:sp>
      <p:sp>
        <p:nvSpPr>
          <p:cNvPr id="3" name="Content Placeholder 2"/>
          <p:cNvSpPr>
            <a:spLocks noGrp="1"/>
          </p:cNvSpPr>
          <p:nvPr>
            <p:ph idx="1"/>
          </p:nvPr>
        </p:nvSpPr>
        <p:spPr>
          <a:xfrm>
            <a:off x="548640" y="922211"/>
            <a:ext cx="11091672" cy="5387149"/>
          </a:xfrm>
        </p:spPr>
        <p:txBody>
          <a:bodyPr>
            <a:normAutofit/>
          </a:bodyPr>
          <a:lstStyle/>
          <a:p>
            <a:pPr indent="-228600">
              <a:lnSpc>
                <a:spcPct val="100000"/>
              </a:lnSpc>
              <a:buSzPts val="1600"/>
              <a:buNone/>
            </a:pPr>
            <a:r>
              <a:rPr lang="en-US" sz="1600" dirty="0">
                <a:solidFill>
                  <a:schemeClr val="dk1"/>
                </a:solidFill>
                <a:latin typeface="Libre Franklin"/>
              </a:rPr>
              <a:t>How easy will it be to adapt the solution specially with regards to meeting the growth and demand in the</a:t>
            </a:r>
          </a:p>
          <a:p>
            <a:pPr indent="-228600">
              <a:lnSpc>
                <a:spcPct val="100000"/>
              </a:lnSpc>
              <a:buSzPts val="1600"/>
              <a:buNone/>
            </a:pPr>
            <a:r>
              <a:rPr lang="en-US" sz="1600" dirty="0">
                <a:solidFill>
                  <a:schemeClr val="dk1"/>
                </a:solidFill>
                <a:latin typeface="Libre Franklin"/>
              </a:rPr>
              <a:t>impacted area? (400 words max</a:t>
            </a:r>
            <a:r>
              <a:rPr lang="en-US" sz="1600" dirty="0" smtClean="0">
                <a:solidFill>
                  <a:schemeClr val="dk1"/>
                </a:solidFill>
                <a:latin typeface="Libre Franklin"/>
              </a:rPr>
              <a:t>)</a:t>
            </a:r>
          </a:p>
          <a:p>
            <a:pPr indent="-228600">
              <a:lnSpc>
                <a:spcPct val="100000"/>
              </a:lnSpc>
              <a:buSzPts val="1600"/>
              <a:buNone/>
            </a:pPr>
            <a:endParaRPr lang="en-US" sz="1600" dirty="0">
              <a:solidFill>
                <a:schemeClr val="dk1"/>
              </a:solidFill>
              <a:latin typeface="Libre Franklin"/>
            </a:endParaRPr>
          </a:p>
          <a:p>
            <a:pPr lvl="2"/>
            <a:r>
              <a:rPr lang="en-US" sz="1600" dirty="0">
                <a:solidFill>
                  <a:schemeClr val="tx1"/>
                </a:solidFill>
                <a:latin typeface="Noto Sans Light" panose="020B0402040504020204" pitchFamily="34"/>
                <a:ea typeface="Noto Sans Light" panose="020B0402040504020204" pitchFamily="34"/>
                <a:cs typeface="Noto Sans Light" panose="020B0402040504020204" pitchFamily="34"/>
              </a:rPr>
              <a:t>Globally, at least 2 billion people use a drinking water source contaminated with </a:t>
            </a:r>
            <a:r>
              <a:rPr lang="en-US" sz="1600" dirty="0" err="1">
                <a:solidFill>
                  <a:schemeClr val="tx1"/>
                </a:solidFill>
                <a:latin typeface="Noto Sans Light" panose="020B0402040504020204" pitchFamily="34"/>
                <a:ea typeface="Noto Sans Light" panose="020B0402040504020204" pitchFamily="34"/>
                <a:cs typeface="Noto Sans Light" panose="020B0402040504020204" pitchFamily="34"/>
              </a:rPr>
              <a:t>faeces</a:t>
            </a:r>
            <a:r>
              <a:rPr lang="en-US" sz="1600" dirty="0">
                <a:solidFill>
                  <a:schemeClr val="tx1"/>
                </a:solidFill>
                <a:latin typeface="Noto Sans Light" panose="020B0402040504020204" pitchFamily="34"/>
                <a:ea typeface="Noto Sans Light" panose="020B0402040504020204" pitchFamily="34"/>
                <a:cs typeface="Noto Sans Light" panose="020B0402040504020204" pitchFamily="34"/>
              </a:rPr>
              <a:t>. Microbial contamination of drinking-water as a result of contamination with </a:t>
            </a:r>
            <a:r>
              <a:rPr lang="en-US" sz="1600" dirty="0" err="1">
                <a:solidFill>
                  <a:schemeClr val="tx1"/>
                </a:solidFill>
                <a:latin typeface="Noto Sans Light" panose="020B0402040504020204" pitchFamily="34"/>
                <a:ea typeface="Noto Sans Light" panose="020B0402040504020204" pitchFamily="34"/>
                <a:cs typeface="Noto Sans Light" panose="020B0402040504020204" pitchFamily="34"/>
              </a:rPr>
              <a:t>faeces</a:t>
            </a:r>
            <a:r>
              <a:rPr lang="en-US" sz="1600" dirty="0">
                <a:solidFill>
                  <a:schemeClr val="tx1"/>
                </a:solidFill>
                <a:latin typeface="Noto Sans Light" panose="020B0402040504020204" pitchFamily="34"/>
                <a:ea typeface="Noto Sans Light" panose="020B0402040504020204" pitchFamily="34"/>
                <a:cs typeface="Noto Sans Light" panose="020B0402040504020204" pitchFamily="34"/>
              </a:rPr>
              <a:t> poses the greatest risk to drinking-water safety</a:t>
            </a:r>
            <a:r>
              <a:rPr lang="en-US" sz="1600" dirty="0" smtClean="0">
                <a:solidFill>
                  <a:schemeClr val="tx1"/>
                </a:solidFill>
                <a:latin typeface="Noto Sans Light" panose="020B0402040504020204" pitchFamily="34"/>
                <a:ea typeface="Noto Sans Light" panose="020B0402040504020204" pitchFamily="34"/>
                <a:cs typeface="Noto Sans Light" panose="020B0402040504020204" pitchFamily="34"/>
              </a:rPr>
              <a:t>.</a:t>
            </a:r>
          </a:p>
          <a:p>
            <a:pPr marL="1016000" lvl="2" indent="0">
              <a:buNone/>
            </a:pPr>
            <a:endParaRPr lang="en-US" sz="1600" dirty="0" smtClean="0">
              <a:solidFill>
                <a:schemeClr val="tx1"/>
              </a:solidFill>
              <a:latin typeface="Noto Sans Light" panose="020B0402040504020204" pitchFamily="34"/>
              <a:ea typeface="Noto Sans Light" panose="020B0402040504020204" pitchFamily="34"/>
              <a:cs typeface="Noto Sans Light" panose="020B0402040504020204" pitchFamily="34"/>
            </a:endParaRPr>
          </a:p>
          <a:p>
            <a:pPr lvl="2"/>
            <a:r>
              <a:rPr lang="en-US" sz="1600" dirty="0">
                <a:solidFill>
                  <a:schemeClr val="tx1"/>
                </a:solidFill>
                <a:latin typeface="Noto Sans Light" panose="020B0402040504020204" pitchFamily="34"/>
                <a:ea typeface="Noto Sans Light" panose="020B0402040504020204" pitchFamily="34"/>
                <a:cs typeface="Noto Sans Light" panose="020B0402040504020204" pitchFamily="34"/>
              </a:rPr>
              <a:t>While the most important chemical risks in drinking water arise from arsenic, fluoride or nitrate, emerging contaminants such as pharmaceuticals, pesticides, per- and </a:t>
            </a:r>
            <a:r>
              <a:rPr lang="en-US" sz="1600" dirty="0" err="1">
                <a:solidFill>
                  <a:schemeClr val="tx1"/>
                </a:solidFill>
                <a:latin typeface="Noto Sans Light" panose="020B0402040504020204" pitchFamily="34"/>
                <a:ea typeface="Noto Sans Light" panose="020B0402040504020204" pitchFamily="34"/>
                <a:cs typeface="Noto Sans Light" panose="020B0402040504020204" pitchFamily="34"/>
              </a:rPr>
              <a:t>polyfluoroalkyl</a:t>
            </a:r>
            <a:r>
              <a:rPr lang="en-US" sz="1600" dirty="0">
                <a:solidFill>
                  <a:schemeClr val="tx1"/>
                </a:solidFill>
                <a:latin typeface="Noto Sans Light" panose="020B0402040504020204" pitchFamily="34"/>
                <a:ea typeface="Noto Sans Light" panose="020B0402040504020204" pitchFamily="34"/>
                <a:cs typeface="Noto Sans Light" panose="020B0402040504020204" pitchFamily="34"/>
              </a:rPr>
              <a:t> substances (PFASs) and </a:t>
            </a:r>
            <a:r>
              <a:rPr lang="en-US" sz="1600" dirty="0" err="1">
                <a:solidFill>
                  <a:schemeClr val="tx1"/>
                </a:solidFill>
                <a:latin typeface="Noto Sans Light" panose="020B0402040504020204" pitchFamily="34"/>
                <a:ea typeface="Noto Sans Light" panose="020B0402040504020204" pitchFamily="34"/>
                <a:cs typeface="Noto Sans Light" panose="020B0402040504020204" pitchFamily="34"/>
              </a:rPr>
              <a:t>microplastics</a:t>
            </a:r>
            <a:r>
              <a:rPr lang="en-US" sz="1600" dirty="0">
                <a:solidFill>
                  <a:schemeClr val="tx1"/>
                </a:solidFill>
                <a:latin typeface="Noto Sans Light" panose="020B0402040504020204" pitchFamily="34"/>
                <a:ea typeface="Noto Sans Light" panose="020B0402040504020204" pitchFamily="34"/>
                <a:cs typeface="Noto Sans Light" panose="020B0402040504020204" pitchFamily="34"/>
              </a:rPr>
              <a:t> generate public concern</a:t>
            </a:r>
            <a:r>
              <a:rPr lang="en-US" sz="1600" dirty="0" smtClean="0">
                <a:solidFill>
                  <a:schemeClr val="tx1"/>
                </a:solidFill>
                <a:latin typeface="Noto Sans Light" panose="020B0402040504020204" pitchFamily="34"/>
                <a:ea typeface="Noto Sans Light" panose="020B0402040504020204" pitchFamily="34"/>
                <a:cs typeface="Noto Sans Light" panose="020B0402040504020204" pitchFamily="34"/>
              </a:rPr>
              <a:t>.</a:t>
            </a:r>
          </a:p>
          <a:p>
            <a:pPr marL="1016000" lvl="2" indent="0">
              <a:buNone/>
            </a:pPr>
            <a:endParaRPr lang="en-US" sz="1600" dirty="0" smtClean="0">
              <a:solidFill>
                <a:schemeClr val="tx1"/>
              </a:solidFill>
              <a:latin typeface="Noto Sans Light" panose="020B0402040504020204" pitchFamily="34"/>
              <a:ea typeface="Noto Sans Light" panose="020B0402040504020204" pitchFamily="34"/>
              <a:cs typeface="Noto Sans Light" panose="020B0402040504020204" pitchFamily="34"/>
            </a:endParaRPr>
          </a:p>
          <a:p>
            <a:pPr lvl="2"/>
            <a:r>
              <a:rPr lang="en-US" sz="1600" dirty="0">
                <a:solidFill>
                  <a:schemeClr val="tx1"/>
                </a:solidFill>
                <a:latin typeface="Noto Sans Light" panose="020B0402040504020204" pitchFamily="34"/>
                <a:ea typeface="Noto Sans Light" panose="020B0402040504020204" pitchFamily="34"/>
                <a:cs typeface="Noto Sans Light" panose="020B0402040504020204" pitchFamily="34"/>
              </a:rPr>
              <a:t>Safe and sufficient water facilitates the practice of hygiene, which is a key measure to prevent not only </a:t>
            </a:r>
            <a:r>
              <a:rPr lang="en-US" sz="1600" dirty="0" err="1">
                <a:solidFill>
                  <a:schemeClr val="tx1"/>
                </a:solidFill>
                <a:latin typeface="Noto Sans Light" panose="020B0402040504020204" pitchFamily="34"/>
                <a:ea typeface="Noto Sans Light" panose="020B0402040504020204" pitchFamily="34"/>
                <a:cs typeface="Noto Sans Light" panose="020B0402040504020204" pitchFamily="34"/>
              </a:rPr>
              <a:t>diarrhoeal</a:t>
            </a:r>
            <a:r>
              <a:rPr lang="en-US" sz="1600" dirty="0">
                <a:solidFill>
                  <a:schemeClr val="tx1"/>
                </a:solidFill>
                <a:latin typeface="Noto Sans Light" panose="020B0402040504020204" pitchFamily="34"/>
                <a:ea typeface="Noto Sans Light" panose="020B0402040504020204" pitchFamily="34"/>
                <a:cs typeface="Noto Sans Light" panose="020B0402040504020204" pitchFamily="34"/>
              </a:rPr>
              <a:t> diseases, but acute respiratory infections and numerous neglected tropical diseases</a:t>
            </a:r>
            <a:r>
              <a:rPr lang="en-US" sz="1600" dirty="0" smtClean="0">
                <a:solidFill>
                  <a:schemeClr val="tx1"/>
                </a:solidFill>
                <a:latin typeface="Noto Sans Light" panose="020B0402040504020204" pitchFamily="34"/>
                <a:ea typeface="Noto Sans Light" panose="020B0402040504020204" pitchFamily="34"/>
                <a:cs typeface="Noto Sans Light" panose="020B0402040504020204" pitchFamily="34"/>
              </a:rPr>
              <a:t>.</a:t>
            </a:r>
          </a:p>
          <a:p>
            <a:pPr marL="1016000" lvl="2" indent="0">
              <a:buNone/>
            </a:pPr>
            <a:endParaRPr lang="en-US" sz="1600" dirty="0" smtClean="0">
              <a:solidFill>
                <a:schemeClr val="tx1"/>
              </a:solidFill>
              <a:latin typeface="Noto Sans Light" panose="020B0402040504020204" pitchFamily="34"/>
              <a:ea typeface="Noto Sans Light" panose="020B0402040504020204" pitchFamily="34"/>
              <a:cs typeface="Noto Sans Light" panose="020B0402040504020204" pitchFamily="34"/>
            </a:endParaRPr>
          </a:p>
          <a:p>
            <a:pPr lvl="2"/>
            <a:r>
              <a:rPr lang="en-US" sz="1600" dirty="0">
                <a:solidFill>
                  <a:schemeClr val="tx1"/>
                </a:solidFill>
                <a:latin typeface="Noto Sans Light" panose="020B0402040504020204" pitchFamily="34"/>
                <a:ea typeface="Noto Sans Light" panose="020B0402040504020204" pitchFamily="34"/>
                <a:cs typeface="Noto Sans Light" panose="020B0402040504020204" pitchFamily="34"/>
              </a:rPr>
              <a:t>Microbiologically contaminated drinking water can transmit diseases such as </a:t>
            </a:r>
            <a:r>
              <a:rPr lang="en-US" sz="1600" dirty="0" err="1">
                <a:solidFill>
                  <a:schemeClr val="tx1"/>
                </a:solidFill>
                <a:latin typeface="Noto Sans Light" panose="020B0402040504020204" pitchFamily="34"/>
                <a:ea typeface="Noto Sans Light" panose="020B0402040504020204" pitchFamily="34"/>
                <a:cs typeface="Noto Sans Light" panose="020B0402040504020204" pitchFamily="34"/>
              </a:rPr>
              <a:t>diarrhoea</a:t>
            </a:r>
            <a:r>
              <a:rPr lang="en-US" sz="1600" dirty="0">
                <a:solidFill>
                  <a:schemeClr val="tx1"/>
                </a:solidFill>
                <a:latin typeface="Noto Sans Light" panose="020B0402040504020204" pitchFamily="34"/>
                <a:ea typeface="Noto Sans Light" panose="020B0402040504020204" pitchFamily="34"/>
                <a:cs typeface="Noto Sans Light" panose="020B0402040504020204" pitchFamily="34"/>
              </a:rPr>
              <a:t>, cholera, dysentery, typhoid and polio and is estimated to cause 485 000 </a:t>
            </a:r>
            <a:r>
              <a:rPr lang="en-US" sz="1600" dirty="0" err="1">
                <a:solidFill>
                  <a:schemeClr val="tx1"/>
                </a:solidFill>
                <a:latin typeface="Noto Sans Light" panose="020B0402040504020204" pitchFamily="34"/>
                <a:ea typeface="Noto Sans Light" panose="020B0402040504020204" pitchFamily="34"/>
                <a:cs typeface="Noto Sans Light" panose="020B0402040504020204" pitchFamily="34"/>
              </a:rPr>
              <a:t>diarrhoeal</a:t>
            </a:r>
            <a:r>
              <a:rPr lang="en-US" sz="1600" dirty="0">
                <a:solidFill>
                  <a:schemeClr val="tx1"/>
                </a:solidFill>
                <a:latin typeface="Noto Sans Light" panose="020B0402040504020204" pitchFamily="34"/>
                <a:ea typeface="Noto Sans Light" panose="020B0402040504020204" pitchFamily="34"/>
                <a:cs typeface="Noto Sans Light" panose="020B0402040504020204" pitchFamily="34"/>
              </a:rPr>
              <a:t> deaths each year</a:t>
            </a:r>
            <a:r>
              <a:rPr lang="en-US" sz="1600" dirty="0" smtClean="0">
                <a:solidFill>
                  <a:schemeClr val="tx1"/>
                </a:solidFill>
                <a:latin typeface="Noto Sans Light" panose="020B0402040504020204" pitchFamily="34"/>
                <a:ea typeface="Noto Sans Light" panose="020B0402040504020204" pitchFamily="34"/>
                <a:cs typeface="Noto Sans Light" panose="020B0402040504020204" pitchFamily="34"/>
              </a:rPr>
              <a:t>.</a:t>
            </a:r>
          </a:p>
          <a:p>
            <a:pPr marL="1016000" lvl="2" indent="0">
              <a:buNone/>
            </a:pPr>
            <a:endParaRPr lang="en-US" sz="1600" dirty="0" smtClean="0">
              <a:solidFill>
                <a:schemeClr val="tx1"/>
              </a:solidFill>
              <a:latin typeface="Noto Sans Light" panose="020B0402040504020204" pitchFamily="34"/>
              <a:ea typeface="Noto Sans Light" panose="020B0402040504020204" pitchFamily="34"/>
              <a:cs typeface="Noto Sans Light" panose="020B0402040504020204" pitchFamily="34"/>
            </a:endParaRPr>
          </a:p>
          <a:p>
            <a:pPr lvl="2"/>
            <a:r>
              <a:rPr lang="en-US" sz="1600" dirty="0">
                <a:solidFill>
                  <a:schemeClr val="tx1"/>
                </a:solidFill>
                <a:latin typeface="Noto Sans Light" panose="020B0402040504020204" pitchFamily="34"/>
                <a:ea typeface="Noto Sans Light" panose="020B0402040504020204" pitchFamily="34"/>
                <a:cs typeface="Noto Sans Light" panose="020B0402040504020204" pitchFamily="34"/>
              </a:rPr>
              <a:t>In 2020, 74% of the global population (5.8 billion people) used a safely managed drinking-water service – that is, one located on premises, available when needed, and free from contamination.</a:t>
            </a:r>
          </a:p>
          <a:p>
            <a:pPr lvl="1"/>
            <a:endParaRPr lang="en-US" b="1" dirty="0"/>
          </a:p>
          <a:p>
            <a:pPr lvl="1"/>
            <a:endParaRPr lang="en-US" b="1" dirty="0"/>
          </a:p>
          <a:p>
            <a:pPr lvl="1"/>
            <a:endParaRPr lang="en-US" b="1" dirty="0"/>
          </a:p>
          <a:p>
            <a:pPr lvl="1"/>
            <a:endParaRPr lang="en-US" sz="1400" dirty="0">
              <a:solidFill>
                <a:schemeClr val="tx1"/>
              </a:solidFill>
              <a:latin typeface="Noto Sans Light" panose="020B0402040504020204" pitchFamily="34"/>
              <a:ea typeface="Noto Sans Light" panose="020B0402040504020204" pitchFamily="34"/>
              <a:cs typeface="Noto Sans Light" panose="020B0402040504020204" pitchFamily="34"/>
            </a:endParaRPr>
          </a:p>
          <a:p>
            <a:endParaRPr lang="en-IN" dirty="0"/>
          </a:p>
        </p:txBody>
      </p:sp>
      <p:sp>
        <p:nvSpPr>
          <p:cNvPr id="4" name="Oval 20">
            <a:extLst>
              <a:ext uri="{FF2B5EF4-FFF2-40B4-BE49-F238E27FC236}">
                <a16:creationId xmlns:a16="http://schemas.microsoft.com/office/drawing/2014/main" id="{66F57BFD-B7A3-4B4C-B3D7-B9FCA17879EF}"/>
              </a:ext>
            </a:extLst>
          </p:cNvPr>
          <p:cNvSpPr>
            <a:spLocks noChangeAspect="1" noChangeArrowheads="1"/>
          </p:cNvSpPr>
          <p:nvPr/>
        </p:nvSpPr>
        <p:spPr bwMode="gray">
          <a:xfrm>
            <a:off x="136228" y="4229389"/>
            <a:ext cx="306910" cy="306910"/>
          </a:xfrm>
          <a:prstGeom prst="ellipse">
            <a:avLst/>
          </a:prstGeom>
          <a:solidFill>
            <a:schemeClr val="accent2"/>
          </a:solidFill>
          <a:ln>
            <a:noFill/>
          </a:ln>
        </p:spPr>
        <p:txBody>
          <a:bodyPr vert="horz" wrap="square" lIns="0" tIns="0" rIns="0" bIns="0" numCol="1" anchor="ctr" anchorCtr="0" compatLnSpc="1">
            <a:prstTxWarp prst="textNoShape">
              <a:avLst/>
            </a:prstTxWarp>
          </a:bodyPr>
          <a:lstStyle/>
          <a:p>
            <a:pPr algn="ctr">
              <a:spcBef>
                <a:spcPts val="0"/>
              </a:spcBef>
            </a:pPr>
            <a:r>
              <a:rPr lang="en-US" dirty="0">
                <a:solidFill>
                  <a:schemeClr val="bg1"/>
                </a:solidFill>
                <a:latin typeface="Arial" panose="020B0604020202020204" pitchFamily="34" charset="0"/>
                <a:cs typeface="Arial" panose="020B0604020202020204" pitchFamily="34" charset="0"/>
              </a:rPr>
              <a:t>2</a:t>
            </a:r>
            <a:endParaRPr lang="en-US" sz="1400" dirty="0">
              <a:solidFill>
                <a:schemeClr val="bg1"/>
              </a:solidFill>
              <a:latin typeface="Arial" panose="020B0604020202020204" pitchFamily="34" charset="0"/>
              <a:cs typeface="Arial" panose="020B0604020202020204" pitchFamily="34" charset="0"/>
            </a:endParaRPr>
          </a:p>
        </p:txBody>
      </p:sp>
      <p:sp>
        <p:nvSpPr>
          <p:cNvPr id="5" name="Oval 20">
            <a:extLst>
              <a:ext uri="{FF2B5EF4-FFF2-40B4-BE49-F238E27FC236}">
                <a16:creationId xmlns:a16="http://schemas.microsoft.com/office/drawing/2014/main" id="{66F57BFD-B7A3-4B4C-B3D7-B9FCA17879EF}"/>
              </a:ext>
            </a:extLst>
          </p:cNvPr>
          <p:cNvSpPr>
            <a:spLocks noChangeAspect="1" noChangeArrowheads="1"/>
          </p:cNvSpPr>
          <p:nvPr/>
        </p:nvSpPr>
        <p:spPr bwMode="gray">
          <a:xfrm>
            <a:off x="136228" y="1868463"/>
            <a:ext cx="306910" cy="306910"/>
          </a:xfrm>
          <a:prstGeom prst="ellipse">
            <a:avLst/>
          </a:prstGeom>
          <a:solidFill>
            <a:schemeClr val="accent2"/>
          </a:solidFill>
          <a:ln>
            <a:noFill/>
          </a:ln>
        </p:spPr>
        <p:txBody>
          <a:bodyPr vert="horz" wrap="square" lIns="0" tIns="0" rIns="0" bIns="0" numCol="1" anchor="ctr" anchorCtr="0" compatLnSpc="1">
            <a:prstTxWarp prst="textNoShape">
              <a:avLst/>
            </a:prstTxWarp>
          </a:bodyPr>
          <a:lstStyle/>
          <a:p>
            <a:pPr algn="ctr">
              <a:spcBef>
                <a:spcPts val="0"/>
              </a:spcBef>
            </a:pPr>
            <a:r>
              <a:rPr lang="en-US" sz="1400" dirty="0">
                <a:solidFill>
                  <a:schemeClr val="bg1"/>
                </a:solidFill>
                <a:latin typeface="Arial" panose="020B0604020202020204" pitchFamily="34" charset="0"/>
                <a:cs typeface="Arial" panose="020B0604020202020204" pitchFamily="34" charset="0"/>
              </a:rPr>
              <a:t>1</a:t>
            </a:r>
          </a:p>
        </p:txBody>
      </p:sp>
    </p:spTree>
    <p:extLst>
      <p:ext uri="{BB962C8B-B14F-4D97-AF65-F5344CB8AC3E}">
        <p14:creationId xmlns:p14="http://schemas.microsoft.com/office/powerpoint/2010/main" val="2881949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27264E-8FEF-4181-804D-1FFE883C37ED}"/>
              </a:ext>
            </a:extLst>
          </p:cNvPr>
          <p:cNvSpPr>
            <a:spLocks noGrp="1"/>
          </p:cNvSpPr>
          <p:nvPr>
            <p:ph type="title"/>
          </p:nvPr>
        </p:nvSpPr>
        <p:spPr>
          <a:xfrm>
            <a:off x="549275" y="430213"/>
            <a:ext cx="11090275" cy="492125"/>
          </a:xfrm>
        </p:spPr>
        <p:txBody>
          <a:bodyPr>
            <a:noAutofit/>
          </a:bodyPr>
          <a:lstStyle/>
          <a:p>
            <a:pPr>
              <a:buSzPct val="100000"/>
            </a:pPr>
            <a:r>
              <a:rPr lang="en-US" dirty="0">
                <a:solidFill>
                  <a:schemeClr val="dk1"/>
                </a:solidFill>
              </a:rPr>
              <a:t>Demonstration Video</a:t>
            </a:r>
          </a:p>
        </p:txBody>
      </p:sp>
      <p:sp>
        <p:nvSpPr>
          <p:cNvPr id="6" name="TextBox 5">
            <a:extLst>
              <a:ext uri="{FF2B5EF4-FFF2-40B4-BE49-F238E27FC236}">
                <a16:creationId xmlns:a16="http://schemas.microsoft.com/office/drawing/2014/main" id="{732EEBEE-D534-4491-9FA6-587D65AD6F0C}"/>
              </a:ext>
            </a:extLst>
          </p:cNvPr>
          <p:cNvSpPr txBox="1"/>
          <p:nvPr/>
        </p:nvSpPr>
        <p:spPr>
          <a:xfrm>
            <a:off x="419874" y="1345315"/>
            <a:ext cx="11349076" cy="313932"/>
          </a:xfrm>
          <a:prstGeom prst="rect">
            <a:avLst/>
          </a:prstGeom>
          <a:noFill/>
        </p:spPr>
        <p:txBody>
          <a:bodyPr wrap="square">
            <a:spAutoFit/>
          </a:bodyPr>
          <a:lstStyle/>
          <a:p>
            <a:pPr marL="457200" indent="-228600">
              <a:lnSpc>
                <a:spcPct val="90000"/>
              </a:lnSpc>
              <a:spcBef>
                <a:spcPts val="1000"/>
              </a:spcBef>
              <a:buClr>
                <a:schemeClr val="dk1"/>
              </a:buClr>
              <a:buSzPts val="1600"/>
            </a:pPr>
            <a:r>
              <a:rPr lang="en-US" sz="1600" dirty="0" smtClean="0">
                <a:solidFill>
                  <a:schemeClr val="dk1"/>
                </a:solidFill>
                <a:latin typeface="Libre Franklin"/>
                <a:sym typeface="Libre Franklin"/>
              </a:rPr>
              <a:t>Link to </a:t>
            </a:r>
            <a:r>
              <a:rPr lang="en-US" sz="1600" dirty="0">
                <a:solidFill>
                  <a:schemeClr val="dk1"/>
                </a:solidFill>
                <a:latin typeface="Libre Franklin"/>
                <a:sym typeface="Libre Franklin"/>
              </a:rPr>
              <a:t>a </a:t>
            </a:r>
            <a:r>
              <a:rPr lang="en-US" sz="1600" dirty="0" smtClean="0">
                <a:solidFill>
                  <a:schemeClr val="dk1"/>
                </a:solidFill>
                <a:latin typeface="Libre Franklin"/>
                <a:sym typeface="Libre Franklin"/>
              </a:rPr>
              <a:t>short </a:t>
            </a:r>
            <a:r>
              <a:rPr lang="en-US" sz="1600" dirty="0">
                <a:solidFill>
                  <a:schemeClr val="dk1"/>
                </a:solidFill>
                <a:latin typeface="Libre Franklin"/>
                <a:sym typeface="Libre Franklin"/>
              </a:rPr>
              <a:t>D</a:t>
            </a:r>
            <a:r>
              <a:rPr lang="en-US" sz="1600" dirty="0" smtClean="0">
                <a:solidFill>
                  <a:schemeClr val="dk1"/>
                </a:solidFill>
                <a:latin typeface="Libre Franklin"/>
                <a:sym typeface="Libre Franklin"/>
              </a:rPr>
              <a:t>emonstration </a:t>
            </a:r>
            <a:r>
              <a:rPr lang="en-US" sz="1600" dirty="0">
                <a:solidFill>
                  <a:schemeClr val="dk1"/>
                </a:solidFill>
                <a:latin typeface="Libre Franklin"/>
                <a:sym typeface="Libre Franklin"/>
              </a:rPr>
              <a:t>video of the working </a:t>
            </a:r>
            <a:r>
              <a:rPr lang="en-US" sz="1600" dirty="0" smtClean="0">
                <a:solidFill>
                  <a:schemeClr val="dk1"/>
                </a:solidFill>
                <a:latin typeface="Libre Franklin"/>
                <a:sym typeface="Libre Franklin"/>
              </a:rPr>
              <a:t>Prototype</a:t>
            </a:r>
            <a:r>
              <a:rPr lang="en-US" sz="1600" dirty="0">
                <a:solidFill>
                  <a:schemeClr val="dk1"/>
                </a:solidFill>
                <a:latin typeface="Libre Franklin"/>
                <a:sym typeface="Libre Franklin"/>
              </a:rPr>
              <a:t>, </a:t>
            </a:r>
            <a:r>
              <a:rPr lang="en-US" sz="1600" dirty="0" smtClean="0">
                <a:solidFill>
                  <a:schemeClr val="dk1"/>
                </a:solidFill>
                <a:latin typeface="Libre Franklin"/>
                <a:sym typeface="Libre Franklin"/>
              </a:rPr>
              <a:t>App</a:t>
            </a:r>
            <a:r>
              <a:rPr lang="en-US" sz="1600" dirty="0">
                <a:solidFill>
                  <a:schemeClr val="dk1"/>
                </a:solidFill>
                <a:latin typeface="Libre Franklin"/>
                <a:sym typeface="Libre Franklin"/>
              </a:rPr>
              <a:t>, </a:t>
            </a:r>
            <a:r>
              <a:rPr lang="en-US" sz="1600" dirty="0" smtClean="0">
                <a:solidFill>
                  <a:schemeClr val="dk1"/>
                </a:solidFill>
                <a:latin typeface="Libre Franklin"/>
                <a:sym typeface="Libre Franklin"/>
              </a:rPr>
              <a:t>Work </a:t>
            </a:r>
            <a:r>
              <a:rPr lang="en-US" sz="1600" dirty="0">
                <a:solidFill>
                  <a:schemeClr val="dk1"/>
                </a:solidFill>
                <a:latin typeface="Libre Franklin"/>
                <a:sym typeface="Libre Franklin"/>
              </a:rPr>
              <a:t>flow </a:t>
            </a:r>
            <a:r>
              <a:rPr lang="en-US" sz="1600" dirty="0" smtClean="0">
                <a:solidFill>
                  <a:schemeClr val="dk1"/>
                </a:solidFill>
                <a:latin typeface="Libre Franklin"/>
                <a:sym typeface="Libre Franklin"/>
              </a:rPr>
              <a:t>or </a:t>
            </a:r>
            <a:r>
              <a:rPr lang="en-US" sz="1600" dirty="0" smtClean="0">
                <a:solidFill>
                  <a:schemeClr val="dk1"/>
                </a:solidFill>
                <a:latin typeface="Libre Franklin"/>
                <a:sym typeface="Libre Franklin"/>
              </a:rPr>
              <a:t>A</a:t>
            </a:r>
            <a:r>
              <a:rPr lang="en-US" sz="1600" dirty="0" smtClean="0">
                <a:solidFill>
                  <a:schemeClr val="dk1"/>
                </a:solidFill>
                <a:latin typeface="Libre Franklin"/>
                <a:sym typeface="Libre Franklin"/>
              </a:rPr>
              <a:t>nalytical model :</a:t>
            </a:r>
            <a:endParaRPr lang="en-US" sz="1600" dirty="0">
              <a:solidFill>
                <a:schemeClr val="dk1"/>
              </a:solidFill>
              <a:latin typeface="Libre Franklin"/>
              <a:sym typeface="Libre Franklin"/>
            </a:endParaRPr>
          </a:p>
        </p:txBody>
      </p:sp>
    </p:spTree>
    <p:extLst>
      <p:ext uri="{BB962C8B-B14F-4D97-AF65-F5344CB8AC3E}">
        <p14:creationId xmlns:p14="http://schemas.microsoft.com/office/powerpoint/2010/main" val="3373600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6" name="Google Shape;246;p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13</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sp>
        <p:nvSpPr>
          <p:cNvPr id="10" name="Rectangle 9">
            <a:extLst>
              <a:ext uri="{FF2B5EF4-FFF2-40B4-BE49-F238E27FC236}">
                <a16:creationId xmlns:a16="http://schemas.microsoft.com/office/drawing/2014/main" id="{A3A27991-3BFC-41B8-8450-C79199271CE8}"/>
              </a:ext>
            </a:extLst>
          </p:cNvPr>
          <p:cNvSpPr/>
          <p:nvPr/>
        </p:nvSpPr>
        <p:spPr>
          <a:xfrm>
            <a:off x="3086014" y="968273"/>
            <a:ext cx="6419654" cy="2052578"/>
          </a:xfrm>
          <a:prstGeom prst="rect">
            <a:avLst/>
          </a:prstGeom>
          <a:solidFill>
            <a:schemeClr val="accent5">
              <a:lumMod val="50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IN" sz="5400" dirty="0">
                <a:latin typeface="Algerian" panose="04020705040A02060702" pitchFamily="82" charset="0"/>
              </a:rPr>
              <a:t>TEAM MEMBERS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
          <p:cNvSpPr txBox="1">
            <a:spLocks noGrp="1"/>
          </p:cNvSpPr>
          <p:nvPr>
            <p:ph type="title"/>
          </p:nvPr>
        </p:nvSpPr>
        <p:spPr>
          <a:xfrm>
            <a:off x="964023" y="879063"/>
            <a:ext cx="5534431"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a:t>Idea/Approach Details</a:t>
            </a:r>
            <a:endParaRPr/>
          </a:p>
        </p:txBody>
      </p:sp>
      <p:sp>
        <p:nvSpPr>
          <p:cNvPr id="218" name="Google Shape;218;p2"/>
          <p:cNvSpPr txBox="1">
            <a:spLocks noGrp="1"/>
          </p:cNvSpPr>
          <p:nvPr>
            <p:ph type="body" idx="1"/>
          </p:nvPr>
        </p:nvSpPr>
        <p:spPr>
          <a:xfrm>
            <a:off x="2329009" y="2402485"/>
            <a:ext cx="7814231" cy="3790926"/>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lvl="0" indent="0" algn="l" rtl="0">
              <a:lnSpc>
                <a:spcPct val="100000"/>
              </a:lnSpc>
              <a:spcBef>
                <a:spcPts val="0"/>
              </a:spcBef>
              <a:spcAft>
                <a:spcPts val="0"/>
              </a:spcAft>
              <a:buClr>
                <a:schemeClr val="lt2"/>
              </a:buClr>
              <a:buSzPts val="1800"/>
              <a:buNone/>
            </a:pPr>
            <a:endParaRPr lang="en-US" sz="2000" dirty="0" smtClean="0">
              <a:solidFill>
                <a:schemeClr val="tx1"/>
              </a:solidFill>
              <a:latin typeface="Franklin Gothic"/>
              <a:ea typeface="Franklin Gothic"/>
              <a:cs typeface="Franklin Gothic"/>
              <a:sym typeface="Franklin Gothic"/>
            </a:endParaRPr>
          </a:p>
          <a:p>
            <a:pPr marL="0" lvl="0" indent="0" algn="l" rtl="0">
              <a:lnSpc>
                <a:spcPct val="100000"/>
              </a:lnSpc>
              <a:spcBef>
                <a:spcPts val="0"/>
              </a:spcBef>
              <a:spcAft>
                <a:spcPts val="0"/>
              </a:spcAft>
              <a:buClr>
                <a:schemeClr val="lt2"/>
              </a:buClr>
              <a:buSzPts val="1800"/>
              <a:buNone/>
            </a:pPr>
            <a:r>
              <a:rPr lang="en-US" sz="2400" dirty="0" smtClean="0">
                <a:solidFill>
                  <a:schemeClr val="tx1"/>
                </a:solidFill>
                <a:latin typeface="Franklin Gothic"/>
                <a:ea typeface="Franklin Gothic"/>
                <a:cs typeface="Franklin Gothic"/>
                <a:sym typeface="Franklin Gothic"/>
              </a:rPr>
              <a:t>Problem </a:t>
            </a:r>
            <a:r>
              <a:rPr lang="en-US" sz="2400" dirty="0">
                <a:solidFill>
                  <a:schemeClr val="tx1"/>
                </a:solidFill>
                <a:latin typeface="Franklin Gothic"/>
                <a:ea typeface="Franklin Gothic"/>
                <a:cs typeface="Franklin Gothic"/>
                <a:sym typeface="Franklin Gothic"/>
              </a:rPr>
              <a:t>Statement:</a:t>
            </a:r>
            <a:endParaRPr sz="2000" dirty="0">
              <a:solidFill>
                <a:schemeClr val="tx1"/>
              </a:solidFill>
            </a:endParaRPr>
          </a:p>
          <a:p>
            <a:pPr marL="285750" lvl="0" indent="-285750">
              <a:buFont typeface="Noto Sans Symbols"/>
              <a:buChar char="⮚"/>
            </a:pPr>
            <a:r>
              <a:rPr lang="en-US" sz="2000" dirty="0"/>
              <a:t> </a:t>
            </a:r>
            <a:r>
              <a:rPr lang="en-US" sz="2000" dirty="0" smtClean="0"/>
              <a:t>           </a:t>
            </a:r>
            <a:r>
              <a:rPr lang="en-US" sz="2000" dirty="0" smtClean="0"/>
              <a:t>For </a:t>
            </a:r>
            <a:r>
              <a:rPr lang="en-US" sz="2000" dirty="0"/>
              <a:t>a safer consumption of water it should pass the standard basic </a:t>
            </a:r>
            <a:r>
              <a:rPr lang="en-US" sz="2000" dirty="0" smtClean="0"/>
              <a:t>Potabillity </a:t>
            </a:r>
            <a:r>
              <a:rPr lang="en-US" sz="2000" dirty="0"/>
              <a:t>T</a:t>
            </a:r>
            <a:r>
              <a:rPr lang="en-US" sz="2000" dirty="0" smtClean="0"/>
              <a:t>est </a:t>
            </a:r>
            <a:r>
              <a:rPr lang="en-US" sz="2000" dirty="0"/>
              <a:t>bar </a:t>
            </a:r>
            <a:r>
              <a:rPr lang="en-US" sz="2000" dirty="0" smtClean="0"/>
              <a:t>despite </a:t>
            </a:r>
            <a:r>
              <a:rPr lang="en-US" sz="2000" dirty="0"/>
              <a:t>passing it </a:t>
            </a:r>
            <a:r>
              <a:rPr lang="en-US" sz="2000" dirty="0" smtClean="0"/>
              <a:t>in many </a:t>
            </a:r>
            <a:r>
              <a:rPr lang="en-US" sz="2000" dirty="0"/>
              <a:t>case it might be affected after transportation, long storage time </a:t>
            </a:r>
            <a:r>
              <a:rPr lang="en-US" sz="2000" dirty="0" smtClean="0"/>
              <a:t>etc.</a:t>
            </a:r>
          </a:p>
          <a:p>
            <a:pPr marL="285750" lvl="0" indent="-285750">
              <a:buFont typeface="Noto Sans Symbols"/>
              <a:buChar char="⮚"/>
            </a:pPr>
            <a:r>
              <a:rPr lang="en-US" sz="2000" dirty="0" smtClean="0"/>
              <a:t> 	So </a:t>
            </a:r>
            <a:r>
              <a:rPr lang="en-US" sz="2000" dirty="0"/>
              <a:t>in order to provide a safer and healthy consumption of water society needs a more efficient </a:t>
            </a:r>
            <a:r>
              <a:rPr lang="en-US" sz="2000" dirty="0" smtClean="0"/>
              <a:t>method.</a:t>
            </a:r>
            <a:endParaRPr sz="2000" dirty="0"/>
          </a:p>
          <a:p>
            <a:pPr marL="285750" lvl="0" indent="-184150" algn="l" rtl="0">
              <a:lnSpc>
                <a:spcPct val="100000"/>
              </a:lnSpc>
              <a:spcBef>
                <a:spcPts val="1000"/>
              </a:spcBef>
              <a:spcAft>
                <a:spcPts val="0"/>
              </a:spcAft>
              <a:buClr>
                <a:schemeClr val="dk1"/>
              </a:buClr>
              <a:buSzPts val="1600"/>
              <a:buFont typeface="Noto Sans Symbols"/>
              <a:buNone/>
            </a:pPr>
            <a:endParaRPr dirty="0"/>
          </a:p>
        </p:txBody>
      </p:sp>
      <p:sp>
        <p:nvSpPr>
          <p:cNvPr id="219" name="Google Shape;219;p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2</a:t>
            </a:fld>
            <a:endParaRPr/>
          </a:p>
        </p:txBody>
      </p:sp>
    </p:spTree>
    <p:extLst>
      <p:ext uri="{BB962C8B-B14F-4D97-AF65-F5344CB8AC3E}">
        <p14:creationId xmlns:p14="http://schemas.microsoft.com/office/powerpoint/2010/main" val="167333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
          <p:cNvSpPr txBox="1">
            <a:spLocks noGrp="1"/>
          </p:cNvSpPr>
          <p:nvPr>
            <p:ph type="title"/>
          </p:nvPr>
        </p:nvSpPr>
        <p:spPr>
          <a:xfrm>
            <a:off x="964023" y="879063"/>
            <a:ext cx="5534431"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a:t>Idea/Approach Details</a:t>
            </a:r>
            <a:endParaRPr/>
          </a:p>
        </p:txBody>
      </p:sp>
      <p:sp>
        <p:nvSpPr>
          <p:cNvPr id="218" name="Google Shape;218;p2"/>
          <p:cNvSpPr txBox="1">
            <a:spLocks noGrp="1"/>
          </p:cNvSpPr>
          <p:nvPr>
            <p:ph type="body" idx="1"/>
          </p:nvPr>
        </p:nvSpPr>
        <p:spPr>
          <a:xfrm>
            <a:off x="2140472" y="2261082"/>
            <a:ext cx="7092737" cy="3258772"/>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lvl="0" indent="0" algn="l" rtl="0">
              <a:lnSpc>
                <a:spcPct val="100000"/>
              </a:lnSpc>
              <a:spcBef>
                <a:spcPts val="0"/>
              </a:spcBef>
              <a:spcAft>
                <a:spcPts val="0"/>
              </a:spcAft>
              <a:buClr>
                <a:schemeClr val="lt2"/>
              </a:buClr>
              <a:buSzPts val="1800"/>
              <a:buNone/>
            </a:pPr>
            <a:endParaRPr lang="en-US" sz="2400" dirty="0" smtClean="0">
              <a:solidFill>
                <a:schemeClr val="tx1"/>
              </a:solidFill>
              <a:latin typeface="Franklin Gothic"/>
              <a:ea typeface="Franklin Gothic"/>
              <a:cs typeface="Franklin Gothic"/>
              <a:sym typeface="Franklin Gothic"/>
            </a:endParaRPr>
          </a:p>
          <a:p>
            <a:pPr marL="0" lvl="0" indent="0" algn="l" rtl="0">
              <a:lnSpc>
                <a:spcPct val="100000"/>
              </a:lnSpc>
              <a:spcBef>
                <a:spcPts val="0"/>
              </a:spcBef>
              <a:spcAft>
                <a:spcPts val="0"/>
              </a:spcAft>
              <a:buClr>
                <a:schemeClr val="lt2"/>
              </a:buClr>
              <a:buSzPts val="1800"/>
              <a:buNone/>
            </a:pPr>
            <a:r>
              <a:rPr lang="en-US" sz="2400" dirty="0" smtClean="0">
                <a:solidFill>
                  <a:schemeClr val="tx1"/>
                </a:solidFill>
                <a:latin typeface="Franklin Gothic"/>
                <a:ea typeface="Franklin Gothic"/>
                <a:cs typeface="Franklin Gothic"/>
                <a:sym typeface="Franklin Gothic"/>
              </a:rPr>
              <a:t>Our Objectives</a:t>
            </a:r>
            <a:r>
              <a:rPr lang="en-US" sz="2400" dirty="0">
                <a:solidFill>
                  <a:schemeClr val="tx1"/>
                </a:solidFill>
                <a:latin typeface="Franklin Gothic"/>
                <a:ea typeface="Franklin Gothic"/>
                <a:cs typeface="Franklin Gothic"/>
                <a:sym typeface="Franklin Gothic"/>
              </a:rPr>
              <a:t>:</a:t>
            </a:r>
            <a:endParaRPr sz="2000" dirty="0">
              <a:solidFill>
                <a:schemeClr val="tx1"/>
              </a:solidFill>
            </a:endParaRPr>
          </a:p>
          <a:p>
            <a:pPr marL="285750" lvl="0" indent="-285750">
              <a:buFont typeface="Noto Sans Symbols"/>
              <a:buChar char="⮚"/>
            </a:pPr>
            <a:r>
              <a:rPr lang="en-US" sz="2000" dirty="0" smtClean="0"/>
              <a:t>          In </a:t>
            </a:r>
            <a:r>
              <a:rPr lang="en-US" sz="2000" dirty="0"/>
              <a:t>order to provide a safer consumption of water our goal is to use machine learning techniques to predict the potabillity just using some of the parameters which are extracted from water</a:t>
            </a:r>
            <a:endParaRPr sz="2000" dirty="0"/>
          </a:p>
          <a:p>
            <a:pPr marL="285750" lvl="0" indent="-184150" algn="l" rtl="0">
              <a:lnSpc>
                <a:spcPct val="100000"/>
              </a:lnSpc>
              <a:spcBef>
                <a:spcPts val="1000"/>
              </a:spcBef>
              <a:spcAft>
                <a:spcPts val="0"/>
              </a:spcAft>
              <a:buClr>
                <a:schemeClr val="dk1"/>
              </a:buClr>
              <a:buSzPts val="1600"/>
              <a:buFont typeface="Noto Sans Symbols"/>
              <a:buNone/>
            </a:pPr>
            <a:endParaRPr dirty="0"/>
          </a:p>
        </p:txBody>
      </p:sp>
      <p:sp>
        <p:nvSpPr>
          <p:cNvPr id="219" name="Google Shape;219;p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
          <p:cNvSpPr txBox="1">
            <a:spLocks noGrp="1"/>
          </p:cNvSpPr>
          <p:nvPr>
            <p:ph type="title"/>
          </p:nvPr>
        </p:nvSpPr>
        <p:spPr>
          <a:xfrm>
            <a:off x="468723" y="303640"/>
            <a:ext cx="5534431"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dirty="0"/>
              <a:t>Idea/Approach Details</a:t>
            </a:r>
            <a:endParaRPr dirty="0"/>
          </a:p>
        </p:txBody>
      </p:sp>
      <p:sp>
        <p:nvSpPr>
          <p:cNvPr id="218" name="Google Shape;218;p2"/>
          <p:cNvSpPr txBox="1">
            <a:spLocks noGrp="1"/>
          </p:cNvSpPr>
          <p:nvPr>
            <p:ph type="body" idx="1"/>
          </p:nvPr>
        </p:nvSpPr>
        <p:spPr>
          <a:xfrm>
            <a:off x="538573" y="1143000"/>
            <a:ext cx="10942227" cy="5189220"/>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lvl="0" indent="0" algn="just" rtl="0">
              <a:lnSpc>
                <a:spcPct val="100000"/>
              </a:lnSpc>
              <a:spcBef>
                <a:spcPts val="0"/>
              </a:spcBef>
              <a:spcAft>
                <a:spcPts val="0"/>
              </a:spcAft>
              <a:buClr>
                <a:schemeClr val="lt2"/>
              </a:buClr>
              <a:buSzPts val="1800"/>
              <a:buNone/>
            </a:pPr>
            <a:r>
              <a:rPr lang="en-US" sz="1800" dirty="0">
                <a:solidFill>
                  <a:schemeClr val="tx1"/>
                </a:solidFill>
                <a:latin typeface="Franklin Gothic"/>
                <a:ea typeface="Franklin Gothic"/>
                <a:cs typeface="Franklin Gothic"/>
                <a:sym typeface="Franklin Gothic"/>
              </a:rPr>
              <a:t>Source of Dataset used and its description:</a:t>
            </a:r>
            <a:endParaRPr dirty="0">
              <a:solidFill>
                <a:schemeClr val="tx1"/>
              </a:solidFill>
            </a:endParaRPr>
          </a:p>
          <a:p>
            <a:pPr marL="0" lvl="0" indent="0" algn="just" eaLnBrk="0" fontAlgn="base" hangingPunct="0">
              <a:spcBef>
                <a:spcPct val="0"/>
              </a:spcBef>
              <a:spcAft>
                <a:spcPct val="0"/>
              </a:spcAft>
              <a:buClrTx/>
              <a:buSzTx/>
            </a:pPr>
            <a:r>
              <a:rPr lang="en-US" altLang="en-US" dirty="0"/>
              <a:t> </a:t>
            </a:r>
            <a:r>
              <a:rPr lang="en-US" altLang="en-US" dirty="0" smtClean="0"/>
              <a:t>             </a:t>
            </a:r>
            <a:r>
              <a:rPr lang="en-US" altLang="en-US" sz="3600" dirty="0" smtClean="0">
                <a:solidFill>
                  <a:srgbClr val="000000"/>
                </a:solidFill>
                <a:latin typeface="Inter"/>
              </a:rPr>
              <a:t>Context -</a:t>
            </a:r>
            <a:endParaRPr lang="en-US" altLang="en-US" sz="3600" dirty="0">
              <a:solidFill>
                <a:srgbClr val="000000"/>
              </a:solidFill>
              <a:latin typeface="Inter"/>
            </a:endParaRPr>
          </a:p>
          <a:p>
            <a:pPr marL="0" lvl="0" indent="0" algn="just" eaLnBrk="0" fontAlgn="base" hangingPunct="0">
              <a:spcBef>
                <a:spcPct val="0"/>
              </a:spcBef>
              <a:spcAft>
                <a:spcPct val="0"/>
              </a:spcAft>
              <a:buClrTx/>
              <a:buSzTx/>
            </a:pPr>
            <a:endParaRPr lang="en-US" altLang="en-US" dirty="0" smtClean="0">
              <a:solidFill>
                <a:srgbClr val="000000"/>
              </a:solidFill>
              <a:latin typeface="Roboto Mono"/>
            </a:endParaRPr>
          </a:p>
          <a:p>
            <a:pPr marL="0" lvl="0" indent="0" algn="just" eaLnBrk="0" fontAlgn="base" hangingPunct="0">
              <a:spcBef>
                <a:spcPct val="0"/>
              </a:spcBef>
              <a:spcAft>
                <a:spcPct val="0"/>
              </a:spcAft>
              <a:buClrTx/>
              <a:buSzTx/>
            </a:pPr>
            <a:r>
              <a:rPr lang="en-US" altLang="en-US" dirty="0" smtClean="0">
                <a:solidFill>
                  <a:srgbClr val="000000"/>
                </a:solidFill>
                <a:latin typeface="Roboto Mono"/>
              </a:rPr>
              <a:t>     	Access </a:t>
            </a:r>
            <a:r>
              <a:rPr lang="en-US" altLang="en-US" dirty="0">
                <a:solidFill>
                  <a:srgbClr val="000000"/>
                </a:solidFill>
                <a:latin typeface="Roboto Mono"/>
              </a:rPr>
              <a:t>to safe drinking-water is essential to health, a basic human right and a component of effective policy for health protection</a:t>
            </a:r>
            <a:r>
              <a:rPr lang="en-US" altLang="en-US" dirty="0" smtClean="0">
                <a:solidFill>
                  <a:srgbClr val="000000"/>
                </a:solidFill>
                <a:latin typeface="Roboto Mono"/>
              </a:rPr>
              <a:t>. This </a:t>
            </a:r>
            <a:r>
              <a:rPr lang="en-US" altLang="en-US" dirty="0">
                <a:solidFill>
                  <a:srgbClr val="000000"/>
                </a:solidFill>
                <a:latin typeface="Roboto Mono"/>
              </a:rPr>
              <a:t>is important as a health and development issue at a national, regional and local level. In some regions, it has been shown that investments in water supply and sanitation can yield a net economic benefit, since the reductions in adverse health effects and health care costs outweigh the costs of undertaking the interventions.</a:t>
            </a:r>
            <a:endParaRPr lang="en-US" altLang="en-US" sz="3600" dirty="0">
              <a:solidFill>
                <a:srgbClr val="000000"/>
              </a:solidFill>
              <a:latin typeface="Inter"/>
            </a:endParaRPr>
          </a:p>
          <a:p>
            <a:pPr marL="0" lvl="0" indent="0" algn="just" eaLnBrk="0" fontAlgn="base" hangingPunct="0">
              <a:spcBef>
                <a:spcPct val="0"/>
              </a:spcBef>
              <a:spcAft>
                <a:spcPct val="0"/>
              </a:spcAft>
              <a:buClrTx/>
              <a:buSzTx/>
            </a:pPr>
            <a:r>
              <a:rPr lang="en-US" altLang="en-US" sz="3600" dirty="0" smtClean="0">
                <a:solidFill>
                  <a:srgbClr val="000000"/>
                </a:solidFill>
                <a:latin typeface="Inter"/>
              </a:rPr>
              <a:t>     Content -</a:t>
            </a:r>
            <a:endParaRPr dirty="0"/>
          </a:p>
          <a:p>
            <a:pPr marL="514350" lvl="0" indent="-514350" algn="just" eaLnBrk="0" fontAlgn="base" hangingPunct="0">
              <a:spcBef>
                <a:spcPct val="0"/>
              </a:spcBef>
              <a:spcAft>
                <a:spcPct val="0"/>
              </a:spcAft>
              <a:buClrTx/>
              <a:buSzTx/>
              <a:buAutoNum type="arabicPeriod"/>
            </a:pPr>
            <a:r>
              <a:rPr lang="en-US" altLang="en-US" sz="2800" dirty="0" smtClean="0">
                <a:solidFill>
                  <a:srgbClr val="000000"/>
                </a:solidFill>
                <a:latin typeface="Inter"/>
              </a:rPr>
              <a:t>pH </a:t>
            </a:r>
            <a:r>
              <a:rPr lang="en-US" altLang="en-US" sz="2800" dirty="0">
                <a:solidFill>
                  <a:srgbClr val="000000"/>
                </a:solidFill>
                <a:latin typeface="Inter"/>
              </a:rPr>
              <a:t>value</a:t>
            </a:r>
            <a:r>
              <a:rPr lang="en-US" altLang="en-US" sz="2800" dirty="0" smtClean="0">
                <a:solidFill>
                  <a:srgbClr val="000000"/>
                </a:solidFill>
                <a:latin typeface="Inter"/>
              </a:rPr>
              <a:t>:</a:t>
            </a:r>
            <a:endParaRPr lang="en-US" altLang="en-US" sz="2800" dirty="0">
              <a:solidFill>
                <a:srgbClr val="000000"/>
              </a:solidFill>
              <a:latin typeface="Inter"/>
            </a:endParaRPr>
          </a:p>
          <a:p>
            <a:pPr marL="0" lvl="0" indent="0" algn="just" eaLnBrk="0" fontAlgn="base" hangingPunct="0">
              <a:spcBef>
                <a:spcPct val="0"/>
              </a:spcBef>
              <a:spcAft>
                <a:spcPct val="0"/>
              </a:spcAft>
              <a:buClrTx/>
              <a:buSzTx/>
            </a:pPr>
            <a:r>
              <a:rPr lang="en-US" altLang="en-US" dirty="0" smtClean="0">
                <a:solidFill>
                  <a:srgbClr val="000000"/>
                </a:solidFill>
                <a:latin typeface="Roboto Mono"/>
              </a:rPr>
              <a:t>     	PH </a:t>
            </a:r>
            <a:r>
              <a:rPr lang="en-US" altLang="en-US" dirty="0">
                <a:solidFill>
                  <a:srgbClr val="000000"/>
                </a:solidFill>
                <a:latin typeface="Roboto Mono"/>
              </a:rPr>
              <a:t>is an important parameter in evaluating the acid–base balance of water. It is also the indicator of acidic or alkaline condition of water status. WHO has recommended maximum permissible limit of pH from 6.5 to 8.5. The current investigation ranges were 6.52–6.83 which are in the range of WHO standards.</a:t>
            </a:r>
            <a:endParaRPr lang="en-US" altLang="en-US" sz="2800" dirty="0">
              <a:solidFill>
                <a:srgbClr val="000000"/>
              </a:solidFill>
              <a:latin typeface="Inter"/>
            </a:endParaRPr>
          </a:p>
          <a:p>
            <a:pPr marL="0" lvl="0" indent="0" eaLnBrk="0" fontAlgn="base" hangingPunct="0">
              <a:spcBef>
                <a:spcPct val="0"/>
              </a:spcBef>
              <a:spcAft>
                <a:spcPct val="0"/>
              </a:spcAft>
              <a:buClrTx/>
              <a:buSzTx/>
            </a:pPr>
            <a:r>
              <a:rPr lang="en-US" altLang="en-US" sz="2800" dirty="0">
                <a:solidFill>
                  <a:srgbClr val="000000"/>
                </a:solidFill>
                <a:latin typeface="Inter"/>
              </a:rPr>
              <a:t>2. Hardness:</a:t>
            </a:r>
          </a:p>
          <a:p>
            <a:pPr marL="0" lvl="0" indent="0" eaLnBrk="0" fontAlgn="base" hangingPunct="0">
              <a:spcBef>
                <a:spcPct val="0"/>
              </a:spcBef>
              <a:spcAft>
                <a:spcPct val="0"/>
              </a:spcAft>
              <a:buClrTx/>
              <a:buSzTx/>
            </a:pPr>
            <a:r>
              <a:rPr lang="en-US" altLang="en-US" dirty="0" smtClean="0">
                <a:solidFill>
                  <a:srgbClr val="000000"/>
                </a:solidFill>
                <a:latin typeface="Roboto Mono"/>
              </a:rPr>
              <a:t>     	Hardness </a:t>
            </a:r>
            <a:r>
              <a:rPr lang="en-US" altLang="en-US" dirty="0">
                <a:solidFill>
                  <a:srgbClr val="000000"/>
                </a:solidFill>
                <a:latin typeface="Roboto Mono"/>
              </a:rPr>
              <a:t>is mainly caused by calcium and magnesium salts. These salts are dissolved from geologic deposits through which water travels. The length of time water is in contact with hardness producing material helps determine how much hardness there is in raw water. Hardness was originally defined as the capacity of water to precipitate soap caused by Calcium and Magnesium.</a:t>
            </a:r>
            <a:endParaRPr lang="en-US" altLang="en-US" sz="2800" dirty="0">
              <a:solidFill>
                <a:srgbClr val="000000"/>
              </a:solidFill>
              <a:latin typeface="Inter"/>
            </a:endParaRPr>
          </a:p>
          <a:p>
            <a:pPr marL="285750" lvl="0" indent="-184150" algn="just" rtl="0">
              <a:lnSpc>
                <a:spcPct val="100000"/>
              </a:lnSpc>
              <a:spcBef>
                <a:spcPts val="1000"/>
              </a:spcBef>
              <a:spcAft>
                <a:spcPts val="0"/>
              </a:spcAft>
              <a:buClr>
                <a:schemeClr val="dk1"/>
              </a:buClr>
              <a:buSzPts val="1600"/>
              <a:buFont typeface="Noto Sans Symbols"/>
              <a:buNone/>
            </a:pPr>
            <a:endParaRPr dirty="0"/>
          </a:p>
        </p:txBody>
      </p:sp>
      <p:sp>
        <p:nvSpPr>
          <p:cNvPr id="219" name="Google Shape;219;p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2371043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596900" y="393700"/>
            <a:ext cx="11087100" cy="5938519"/>
          </a:xfrm>
        </p:spPr>
        <p:txBody>
          <a:bodyPr/>
          <a:lstStyle/>
          <a:p>
            <a:pPr marL="0" lvl="0" indent="0" eaLnBrk="0" fontAlgn="base" hangingPunct="0">
              <a:spcBef>
                <a:spcPct val="0"/>
              </a:spcBef>
              <a:spcAft>
                <a:spcPct val="0"/>
              </a:spcAft>
              <a:buClrTx/>
              <a:buSzTx/>
            </a:pPr>
            <a:r>
              <a:rPr lang="en-US" altLang="en-US" sz="2800" dirty="0">
                <a:solidFill>
                  <a:srgbClr val="000000"/>
                </a:solidFill>
                <a:latin typeface="Inter"/>
              </a:rPr>
              <a:t>3. Solids (Total dissolved solids - TDS):</a:t>
            </a:r>
          </a:p>
          <a:p>
            <a:pPr marL="0" lvl="0" indent="0" eaLnBrk="0" fontAlgn="base" hangingPunct="0">
              <a:spcBef>
                <a:spcPct val="0"/>
              </a:spcBef>
              <a:spcAft>
                <a:spcPct val="0"/>
              </a:spcAft>
              <a:buClrTx/>
              <a:buSzTx/>
            </a:pPr>
            <a:r>
              <a:rPr lang="en-US" altLang="en-US" dirty="0" smtClean="0">
                <a:solidFill>
                  <a:srgbClr val="000000"/>
                </a:solidFill>
                <a:latin typeface="Roboto Mono"/>
              </a:rPr>
              <a:t>	Water </a:t>
            </a:r>
            <a:r>
              <a:rPr lang="en-US" altLang="en-US" dirty="0">
                <a:solidFill>
                  <a:srgbClr val="000000"/>
                </a:solidFill>
                <a:latin typeface="Roboto Mono"/>
              </a:rPr>
              <a:t>has the ability to dissolve a wide range of inorganic and some organic minerals or salts such as potassium, calcium, sodium, bicarbonates, chlorides, magnesium, sulfates etc. These minerals produced un-wanted taste and diluted color in appearance of water. This is the important parameter for the use of water. The water with high TDS value indicates that water is highly mineralized. Desirable limit for TDS is 500 mg/l and maximum limit is 1000 mg/l which prescribed for drinking purpose</a:t>
            </a:r>
            <a:r>
              <a:rPr lang="en-US" altLang="en-US" dirty="0" smtClean="0">
                <a:solidFill>
                  <a:srgbClr val="000000"/>
                </a:solidFill>
                <a:latin typeface="Roboto Mono"/>
              </a:rPr>
              <a:t>.</a:t>
            </a:r>
          </a:p>
          <a:p>
            <a:pPr marL="0" lvl="0" indent="0" eaLnBrk="0" fontAlgn="base" hangingPunct="0">
              <a:spcBef>
                <a:spcPct val="0"/>
              </a:spcBef>
              <a:spcAft>
                <a:spcPct val="0"/>
              </a:spcAft>
              <a:buClrTx/>
              <a:buSzTx/>
            </a:pPr>
            <a:r>
              <a:rPr lang="en-US" altLang="en-US" sz="2800" dirty="0">
                <a:solidFill>
                  <a:srgbClr val="000000"/>
                </a:solidFill>
                <a:latin typeface="Inter"/>
              </a:rPr>
              <a:t>4. Chloramines:</a:t>
            </a:r>
          </a:p>
          <a:p>
            <a:pPr marL="0" lvl="0" indent="0" eaLnBrk="0" fontAlgn="base" hangingPunct="0">
              <a:spcBef>
                <a:spcPct val="0"/>
              </a:spcBef>
              <a:spcAft>
                <a:spcPct val="0"/>
              </a:spcAft>
              <a:buClrTx/>
              <a:buSzTx/>
            </a:pPr>
            <a:r>
              <a:rPr lang="en-US" altLang="en-US" dirty="0" smtClean="0">
                <a:solidFill>
                  <a:srgbClr val="000000"/>
                </a:solidFill>
                <a:latin typeface="Roboto Mono"/>
              </a:rPr>
              <a:t>	Chlorine </a:t>
            </a:r>
            <a:r>
              <a:rPr lang="en-US" altLang="en-US" dirty="0">
                <a:solidFill>
                  <a:srgbClr val="000000"/>
                </a:solidFill>
                <a:latin typeface="Roboto Mono"/>
              </a:rPr>
              <a:t>and chloramine are the major disinfectants used in public water systems. Chloramines are most commonly formed when ammonia is added to chlorine to treat drinking water. Chlorine levels up to 4 milligrams per liter (mg/L or 4 parts per million (ppm)) are considered safe in drinking </a:t>
            </a:r>
            <a:r>
              <a:rPr lang="en-US" altLang="en-US" dirty="0" smtClean="0">
                <a:solidFill>
                  <a:srgbClr val="000000"/>
                </a:solidFill>
                <a:latin typeface="Roboto Mono"/>
              </a:rPr>
              <a:t>water.</a:t>
            </a:r>
          </a:p>
          <a:p>
            <a:pPr marL="0" lvl="0" indent="0" eaLnBrk="0" fontAlgn="base" hangingPunct="0">
              <a:spcBef>
                <a:spcPct val="0"/>
              </a:spcBef>
              <a:spcAft>
                <a:spcPct val="0"/>
              </a:spcAft>
              <a:buClrTx/>
              <a:buSzTx/>
            </a:pPr>
            <a:r>
              <a:rPr lang="en-US" altLang="en-US" sz="2800" dirty="0">
                <a:solidFill>
                  <a:srgbClr val="000000"/>
                </a:solidFill>
                <a:latin typeface="Inter"/>
              </a:rPr>
              <a:t>5. Sulfate:</a:t>
            </a:r>
          </a:p>
          <a:p>
            <a:pPr marL="0" lvl="0" indent="0" eaLnBrk="0" fontAlgn="base" hangingPunct="0">
              <a:spcBef>
                <a:spcPct val="0"/>
              </a:spcBef>
              <a:spcAft>
                <a:spcPct val="0"/>
              </a:spcAft>
              <a:buClrTx/>
              <a:buSzTx/>
            </a:pPr>
            <a:r>
              <a:rPr lang="en-US" altLang="en-US" dirty="0" smtClean="0">
                <a:solidFill>
                  <a:srgbClr val="000000"/>
                </a:solidFill>
                <a:latin typeface="Roboto Mono"/>
              </a:rPr>
              <a:t>	Sulfates </a:t>
            </a:r>
            <a:r>
              <a:rPr lang="en-US" altLang="en-US" dirty="0">
                <a:solidFill>
                  <a:srgbClr val="000000"/>
                </a:solidFill>
                <a:latin typeface="Roboto Mono"/>
              </a:rPr>
              <a:t>are naturally occurring substances that are found in minerals, soil, and rocks. They are present in ambient air, groundwater, plants, and food. The principal commercial use of sulfate is in the chemical industry. Sulfate concentration in seawater is about 2,700 milligrams per liter (mg/L). It ranges from 3 to 30 mg/L in most freshwater supplies, although much higher concentrations (1000 mg/L) are found in some geographic locations.</a:t>
            </a:r>
            <a:endParaRPr lang="en-US" altLang="en-US" sz="2800" dirty="0">
              <a:solidFill>
                <a:srgbClr val="000000"/>
              </a:solidFill>
              <a:latin typeface="Inter"/>
            </a:endParaRPr>
          </a:p>
          <a:p>
            <a:pPr marL="0" lvl="0" indent="0" eaLnBrk="0" fontAlgn="base" hangingPunct="0">
              <a:spcBef>
                <a:spcPct val="0"/>
              </a:spcBef>
              <a:spcAft>
                <a:spcPct val="0"/>
              </a:spcAft>
              <a:buClrTx/>
              <a:buSzTx/>
            </a:pPr>
            <a:r>
              <a:rPr lang="en-US" altLang="en-US" sz="2800" dirty="0">
                <a:solidFill>
                  <a:srgbClr val="000000"/>
                </a:solidFill>
                <a:latin typeface="Inter"/>
              </a:rPr>
              <a:t>6. Conductivity:</a:t>
            </a:r>
          </a:p>
          <a:p>
            <a:pPr marL="0" lvl="0" indent="0" eaLnBrk="0" fontAlgn="base" hangingPunct="0">
              <a:spcBef>
                <a:spcPct val="0"/>
              </a:spcBef>
              <a:spcAft>
                <a:spcPct val="0"/>
              </a:spcAft>
              <a:buClrTx/>
              <a:buSzTx/>
            </a:pPr>
            <a:r>
              <a:rPr lang="en-US" altLang="en-US" dirty="0" smtClean="0">
                <a:solidFill>
                  <a:srgbClr val="000000"/>
                </a:solidFill>
                <a:latin typeface="Roboto Mono"/>
              </a:rPr>
              <a:t>	Pure </a:t>
            </a:r>
            <a:r>
              <a:rPr lang="en-US" altLang="en-US" dirty="0">
                <a:solidFill>
                  <a:srgbClr val="000000"/>
                </a:solidFill>
                <a:latin typeface="Roboto Mono"/>
              </a:rPr>
              <a:t>water is not a good conductor of electric current </a:t>
            </a:r>
            <a:r>
              <a:rPr lang="en-US" altLang="en-US" dirty="0" err="1">
                <a:solidFill>
                  <a:srgbClr val="000000"/>
                </a:solidFill>
                <a:latin typeface="Roboto Mono"/>
              </a:rPr>
              <a:t>rather’s</a:t>
            </a:r>
            <a:r>
              <a:rPr lang="en-US" altLang="en-US" dirty="0">
                <a:solidFill>
                  <a:srgbClr val="000000"/>
                </a:solidFill>
                <a:latin typeface="Roboto Mono"/>
              </a:rPr>
              <a:t> a good insulator. Increase in ions concentration enhances the electrical conductivity of water. Generally, the amount of dissolved solids in water determines the electrical conductivity. Electrical conductivity (EC) actually measures the ionic process of a solution that enables it to transmit current. According to WHO standards, EC value should not exceeded 400 </a:t>
            </a:r>
            <a:r>
              <a:rPr lang="en-US" altLang="en-US" dirty="0" err="1">
                <a:solidFill>
                  <a:srgbClr val="000000"/>
                </a:solidFill>
                <a:latin typeface="Roboto Mono"/>
              </a:rPr>
              <a:t>μS</a:t>
            </a:r>
            <a:r>
              <a:rPr lang="en-US" altLang="en-US" dirty="0">
                <a:solidFill>
                  <a:srgbClr val="000000"/>
                </a:solidFill>
                <a:latin typeface="Roboto Mono"/>
              </a:rPr>
              <a:t>/cm.</a:t>
            </a:r>
            <a:endParaRPr lang="en-US" altLang="en-US" sz="2800" dirty="0">
              <a:solidFill>
                <a:srgbClr val="000000"/>
              </a:solidFill>
              <a:latin typeface="Inter"/>
            </a:endParaRPr>
          </a:p>
          <a:p>
            <a:pPr marL="0" lvl="0" indent="0" eaLnBrk="0" fontAlgn="base" hangingPunct="0">
              <a:spcBef>
                <a:spcPct val="0"/>
              </a:spcBef>
              <a:spcAft>
                <a:spcPct val="0"/>
              </a:spcAft>
              <a:buClrTx/>
              <a:buSzTx/>
            </a:pPr>
            <a:endParaRPr lang="en-US" altLang="en-US" sz="2800" dirty="0" smtClean="0">
              <a:solidFill>
                <a:srgbClr val="000000"/>
              </a:solidFill>
              <a:latin typeface="Inter"/>
            </a:endParaRPr>
          </a:p>
          <a:p>
            <a:pPr marL="0" lvl="0" indent="0" eaLnBrk="0" fontAlgn="base" hangingPunct="0">
              <a:spcBef>
                <a:spcPct val="0"/>
              </a:spcBef>
              <a:spcAft>
                <a:spcPct val="0"/>
              </a:spcAft>
              <a:buClrTx/>
              <a:buSzTx/>
            </a:pPr>
            <a:endParaRPr lang="en-US" altLang="en-US" dirty="0" smtClean="0">
              <a:solidFill>
                <a:srgbClr val="000000"/>
              </a:solidFill>
              <a:latin typeface="Roboto Mono"/>
            </a:endParaRPr>
          </a:p>
          <a:p>
            <a:pPr marL="0" lvl="0" indent="0" eaLnBrk="0" fontAlgn="base" hangingPunct="0">
              <a:spcBef>
                <a:spcPct val="0"/>
              </a:spcBef>
              <a:spcAft>
                <a:spcPct val="0"/>
              </a:spcAft>
              <a:buClrTx/>
              <a:buSzTx/>
            </a:pPr>
            <a:endParaRPr lang="en-US" altLang="en-US" sz="2800" dirty="0" smtClean="0">
              <a:solidFill>
                <a:srgbClr val="000000"/>
              </a:solidFill>
              <a:latin typeface="Inter"/>
            </a:endParaRPr>
          </a:p>
          <a:p>
            <a:endParaRPr lang="en-US" dirty="0"/>
          </a:p>
        </p:txBody>
      </p:sp>
      <p:sp>
        <p:nvSpPr>
          <p:cNvPr id="5" name="Slide Number Placeholder 4"/>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5</a:t>
            </a:fld>
            <a:endParaRPr lang="en-US">
              <a:latin typeface="Libre Franklin"/>
              <a:ea typeface="Libre Franklin"/>
              <a:cs typeface="Libre Franklin"/>
              <a:sym typeface="Libre Franklin"/>
            </a:endParaRPr>
          </a:p>
        </p:txBody>
      </p:sp>
    </p:spTree>
    <p:extLst>
      <p:ext uri="{BB962C8B-B14F-4D97-AF65-F5344CB8AC3E}">
        <p14:creationId xmlns:p14="http://schemas.microsoft.com/office/powerpoint/2010/main" val="2388102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419101" y="279400"/>
            <a:ext cx="11506200" cy="6300471"/>
          </a:xfrm>
        </p:spPr>
        <p:txBody>
          <a:bodyPr/>
          <a:lstStyle/>
          <a:p>
            <a:pPr marL="0" lvl="0" indent="0" eaLnBrk="0" fontAlgn="base" hangingPunct="0">
              <a:spcBef>
                <a:spcPct val="0"/>
              </a:spcBef>
              <a:spcAft>
                <a:spcPct val="0"/>
              </a:spcAft>
              <a:buClrTx/>
              <a:buSzTx/>
            </a:pPr>
            <a:r>
              <a:rPr lang="en-US" altLang="en-US" sz="2800" dirty="0">
                <a:solidFill>
                  <a:srgbClr val="000000"/>
                </a:solidFill>
                <a:latin typeface="Inter"/>
              </a:rPr>
              <a:t>7. </a:t>
            </a:r>
            <a:r>
              <a:rPr lang="en-US" altLang="en-US" sz="2800" dirty="0" err="1">
                <a:solidFill>
                  <a:srgbClr val="000000"/>
                </a:solidFill>
                <a:latin typeface="Inter"/>
              </a:rPr>
              <a:t>Organic_carbon</a:t>
            </a:r>
            <a:r>
              <a:rPr lang="en-US" altLang="en-US" sz="2800" dirty="0" smtClean="0">
                <a:solidFill>
                  <a:srgbClr val="000000"/>
                </a:solidFill>
                <a:latin typeface="Inter"/>
              </a:rPr>
              <a:t>:</a:t>
            </a:r>
            <a:endParaRPr lang="en-US" altLang="en-US" sz="2800" dirty="0">
              <a:solidFill>
                <a:srgbClr val="000000"/>
              </a:solidFill>
              <a:latin typeface="Inter"/>
            </a:endParaRPr>
          </a:p>
          <a:p>
            <a:pPr marL="0" lvl="0" indent="0" eaLnBrk="0" fontAlgn="base" hangingPunct="0">
              <a:spcBef>
                <a:spcPct val="0"/>
              </a:spcBef>
              <a:spcAft>
                <a:spcPct val="0"/>
              </a:spcAft>
              <a:buClrTx/>
              <a:buSzTx/>
            </a:pPr>
            <a:endParaRPr lang="en-US" altLang="en-US" dirty="0" smtClean="0">
              <a:solidFill>
                <a:srgbClr val="000000"/>
              </a:solidFill>
              <a:latin typeface="Roboto Mono"/>
            </a:endParaRPr>
          </a:p>
          <a:p>
            <a:pPr marL="0" lvl="0" indent="0" eaLnBrk="0" fontAlgn="base" hangingPunct="0">
              <a:spcBef>
                <a:spcPct val="0"/>
              </a:spcBef>
              <a:spcAft>
                <a:spcPct val="0"/>
              </a:spcAft>
              <a:buClrTx/>
              <a:buSzTx/>
            </a:pPr>
            <a:r>
              <a:rPr lang="en-US" altLang="en-US" dirty="0" smtClean="0">
                <a:solidFill>
                  <a:srgbClr val="000000"/>
                </a:solidFill>
                <a:latin typeface="Roboto Mono"/>
              </a:rPr>
              <a:t>	Total </a:t>
            </a:r>
            <a:r>
              <a:rPr lang="en-US" altLang="en-US" dirty="0">
                <a:solidFill>
                  <a:srgbClr val="000000"/>
                </a:solidFill>
                <a:latin typeface="Roboto Mono"/>
              </a:rPr>
              <a:t>Organic Carbon (TOC) in source waters comes from decaying natural organic matter (NOM) as well as synthetic sources. TOC is a measure of the total amount of carbon in organic compounds in pure water. According to US EPA &lt; 2 mg/L as TOC in treated / drinking water, and &lt; 4 mg/Lit in source water which is use for treatment</a:t>
            </a:r>
            <a:r>
              <a:rPr lang="en-US" altLang="en-US" dirty="0" smtClean="0">
                <a:solidFill>
                  <a:srgbClr val="000000"/>
                </a:solidFill>
                <a:latin typeface="Roboto Mono"/>
              </a:rPr>
              <a:t>.</a:t>
            </a:r>
          </a:p>
          <a:p>
            <a:pPr marL="0" lvl="0" indent="0" eaLnBrk="0" fontAlgn="base" hangingPunct="0">
              <a:spcBef>
                <a:spcPct val="0"/>
              </a:spcBef>
              <a:spcAft>
                <a:spcPct val="0"/>
              </a:spcAft>
              <a:buClrTx/>
              <a:buSzTx/>
            </a:pPr>
            <a:endParaRPr lang="en-US" altLang="en-US" sz="2800" dirty="0">
              <a:solidFill>
                <a:srgbClr val="000000"/>
              </a:solidFill>
              <a:latin typeface="Inter"/>
            </a:endParaRPr>
          </a:p>
          <a:p>
            <a:pPr marL="0" lvl="0" indent="0" eaLnBrk="0" fontAlgn="base" hangingPunct="0">
              <a:spcBef>
                <a:spcPct val="0"/>
              </a:spcBef>
              <a:spcAft>
                <a:spcPct val="0"/>
              </a:spcAft>
              <a:buClrTx/>
              <a:buSzTx/>
            </a:pPr>
            <a:r>
              <a:rPr lang="en-US" altLang="en-US" sz="2800" dirty="0">
                <a:solidFill>
                  <a:srgbClr val="000000"/>
                </a:solidFill>
                <a:latin typeface="Inter"/>
              </a:rPr>
              <a:t>8. </a:t>
            </a:r>
            <a:r>
              <a:rPr lang="en-US" altLang="en-US" sz="2800" dirty="0" err="1">
                <a:solidFill>
                  <a:srgbClr val="000000"/>
                </a:solidFill>
                <a:latin typeface="Inter"/>
              </a:rPr>
              <a:t>Trihalomethanes</a:t>
            </a:r>
            <a:r>
              <a:rPr lang="en-US" altLang="en-US" sz="2800" dirty="0">
                <a:solidFill>
                  <a:srgbClr val="000000"/>
                </a:solidFill>
                <a:latin typeface="Inter"/>
              </a:rPr>
              <a:t>:</a:t>
            </a:r>
          </a:p>
          <a:p>
            <a:pPr marL="0" lvl="0" indent="0" eaLnBrk="0" fontAlgn="base" hangingPunct="0">
              <a:spcBef>
                <a:spcPct val="0"/>
              </a:spcBef>
              <a:spcAft>
                <a:spcPct val="0"/>
              </a:spcAft>
              <a:buClrTx/>
              <a:buSzTx/>
            </a:pPr>
            <a:endParaRPr lang="en-US" altLang="en-US" dirty="0" smtClean="0">
              <a:solidFill>
                <a:srgbClr val="000000"/>
              </a:solidFill>
              <a:latin typeface="Roboto Mono"/>
            </a:endParaRPr>
          </a:p>
          <a:p>
            <a:pPr marL="0" lvl="0" indent="0" eaLnBrk="0" fontAlgn="base" hangingPunct="0">
              <a:spcBef>
                <a:spcPct val="0"/>
              </a:spcBef>
              <a:spcAft>
                <a:spcPct val="0"/>
              </a:spcAft>
              <a:buClrTx/>
              <a:buSzTx/>
            </a:pPr>
            <a:r>
              <a:rPr lang="en-US" altLang="en-US" dirty="0" smtClean="0">
                <a:solidFill>
                  <a:srgbClr val="000000"/>
                </a:solidFill>
                <a:latin typeface="Roboto Mono"/>
              </a:rPr>
              <a:t>	THMs </a:t>
            </a:r>
            <a:r>
              <a:rPr lang="en-US" altLang="en-US" dirty="0">
                <a:solidFill>
                  <a:srgbClr val="000000"/>
                </a:solidFill>
                <a:latin typeface="Roboto Mono"/>
              </a:rPr>
              <a:t>are chemicals which may be found in water treated with chlorine. The concentration of THMs in drinking water varies according to the level of organic material in the water, the amount of chlorine required to treat the water, and the temperature of the water that is being treated. THM levels up to 80 ppm is considered safe in drinking </a:t>
            </a:r>
            <a:r>
              <a:rPr lang="en-US" altLang="en-US" dirty="0" smtClean="0">
                <a:solidFill>
                  <a:srgbClr val="000000"/>
                </a:solidFill>
                <a:latin typeface="Roboto Mono"/>
              </a:rPr>
              <a:t>water.</a:t>
            </a:r>
          </a:p>
          <a:p>
            <a:pPr marL="0" lvl="0" indent="0" eaLnBrk="0" fontAlgn="base" hangingPunct="0">
              <a:spcBef>
                <a:spcPct val="0"/>
              </a:spcBef>
              <a:spcAft>
                <a:spcPct val="0"/>
              </a:spcAft>
              <a:buClrTx/>
              <a:buSzTx/>
            </a:pPr>
            <a:r>
              <a:rPr lang="en-US" altLang="en-US" dirty="0" smtClean="0">
                <a:solidFill>
                  <a:srgbClr val="000000"/>
                </a:solidFill>
                <a:latin typeface="Roboto Mono"/>
              </a:rPr>
              <a:t>.</a:t>
            </a:r>
            <a:endParaRPr lang="en-US" altLang="en-US" sz="2800" dirty="0">
              <a:solidFill>
                <a:srgbClr val="000000"/>
              </a:solidFill>
              <a:latin typeface="Inter"/>
            </a:endParaRPr>
          </a:p>
          <a:p>
            <a:pPr marL="0" lvl="0" indent="0" eaLnBrk="0" fontAlgn="base" hangingPunct="0">
              <a:spcBef>
                <a:spcPct val="0"/>
              </a:spcBef>
              <a:spcAft>
                <a:spcPct val="0"/>
              </a:spcAft>
              <a:buClrTx/>
              <a:buSzTx/>
            </a:pPr>
            <a:r>
              <a:rPr lang="en-US" altLang="en-US" sz="2800" dirty="0">
                <a:solidFill>
                  <a:srgbClr val="000000"/>
                </a:solidFill>
                <a:latin typeface="Inter"/>
              </a:rPr>
              <a:t>9. Turbidity:</a:t>
            </a:r>
          </a:p>
          <a:p>
            <a:pPr marL="0" lvl="0" indent="0" eaLnBrk="0" fontAlgn="base" hangingPunct="0">
              <a:spcBef>
                <a:spcPct val="0"/>
              </a:spcBef>
              <a:spcAft>
                <a:spcPct val="0"/>
              </a:spcAft>
              <a:buClrTx/>
              <a:buSzTx/>
            </a:pPr>
            <a:endParaRPr lang="en-US" altLang="en-US" dirty="0" smtClean="0">
              <a:solidFill>
                <a:srgbClr val="000000"/>
              </a:solidFill>
              <a:latin typeface="Roboto Mono"/>
            </a:endParaRPr>
          </a:p>
          <a:p>
            <a:pPr marL="0" lvl="0" indent="0" eaLnBrk="0" fontAlgn="base" hangingPunct="0">
              <a:spcBef>
                <a:spcPct val="0"/>
              </a:spcBef>
              <a:spcAft>
                <a:spcPct val="0"/>
              </a:spcAft>
              <a:buClrTx/>
              <a:buSzTx/>
            </a:pPr>
            <a:r>
              <a:rPr lang="en-US" altLang="en-US" dirty="0" smtClean="0">
                <a:solidFill>
                  <a:srgbClr val="000000"/>
                </a:solidFill>
                <a:latin typeface="Roboto Mono"/>
              </a:rPr>
              <a:t>	The </a:t>
            </a:r>
            <a:r>
              <a:rPr lang="en-US" altLang="en-US" dirty="0">
                <a:solidFill>
                  <a:srgbClr val="000000"/>
                </a:solidFill>
                <a:latin typeface="Roboto Mono"/>
              </a:rPr>
              <a:t>turbidity of water depends on the quantity of solid matter present in the suspended state. It is a measure of light emitting properties of water and the test is used to indicate the quality of waste discharge with respect to colloidal matter. The mean turbidity value obtained for </a:t>
            </a:r>
            <a:r>
              <a:rPr lang="en-US" altLang="en-US" dirty="0" err="1">
                <a:solidFill>
                  <a:srgbClr val="000000"/>
                </a:solidFill>
                <a:latin typeface="Roboto Mono"/>
              </a:rPr>
              <a:t>Wondo</a:t>
            </a:r>
            <a:r>
              <a:rPr lang="en-US" altLang="en-US" dirty="0">
                <a:solidFill>
                  <a:srgbClr val="000000"/>
                </a:solidFill>
                <a:latin typeface="Roboto Mono"/>
              </a:rPr>
              <a:t> Genet Campus (0.98 NTU) is lower than the WHO recommended value of 5.00 </a:t>
            </a:r>
            <a:r>
              <a:rPr lang="en-US" altLang="en-US" dirty="0" smtClean="0">
                <a:solidFill>
                  <a:srgbClr val="000000"/>
                </a:solidFill>
                <a:latin typeface="Roboto Mono"/>
              </a:rPr>
              <a:t>NTU.</a:t>
            </a:r>
          </a:p>
          <a:p>
            <a:pPr marL="0" lvl="0" indent="0" eaLnBrk="0" fontAlgn="base" hangingPunct="0">
              <a:spcBef>
                <a:spcPct val="0"/>
              </a:spcBef>
              <a:spcAft>
                <a:spcPct val="0"/>
              </a:spcAft>
              <a:buClrTx/>
              <a:buSzTx/>
            </a:pPr>
            <a:endParaRPr lang="en-US" altLang="en-US" sz="2800" dirty="0" smtClean="0">
              <a:solidFill>
                <a:srgbClr val="000000"/>
              </a:solidFill>
              <a:latin typeface="Inter"/>
            </a:endParaRPr>
          </a:p>
          <a:p>
            <a:pPr marL="0" lvl="0" indent="0" eaLnBrk="0" fontAlgn="base" hangingPunct="0">
              <a:spcBef>
                <a:spcPct val="0"/>
              </a:spcBef>
              <a:spcAft>
                <a:spcPct val="0"/>
              </a:spcAft>
              <a:buClrTx/>
              <a:buSzTx/>
            </a:pPr>
            <a:r>
              <a:rPr lang="en-US" altLang="en-US" sz="2800" dirty="0" smtClean="0">
                <a:solidFill>
                  <a:srgbClr val="000000"/>
                </a:solidFill>
                <a:latin typeface="Inter"/>
              </a:rPr>
              <a:t>10</a:t>
            </a:r>
            <a:r>
              <a:rPr lang="en-US" altLang="en-US" sz="2800" dirty="0">
                <a:solidFill>
                  <a:srgbClr val="000000"/>
                </a:solidFill>
                <a:latin typeface="Inter"/>
              </a:rPr>
              <a:t>. Potability</a:t>
            </a:r>
            <a:r>
              <a:rPr lang="en-US" altLang="en-US" sz="2800" dirty="0" smtClean="0">
                <a:solidFill>
                  <a:srgbClr val="000000"/>
                </a:solidFill>
                <a:latin typeface="Inter"/>
              </a:rPr>
              <a:t>:</a:t>
            </a:r>
            <a:endParaRPr lang="en-US" altLang="en-US" dirty="0" smtClean="0">
              <a:solidFill>
                <a:srgbClr val="000000"/>
              </a:solidFill>
              <a:latin typeface="Roboto Mono"/>
            </a:endParaRPr>
          </a:p>
          <a:p>
            <a:pPr marL="0" lvl="0" indent="0" eaLnBrk="0" fontAlgn="base" hangingPunct="0">
              <a:spcBef>
                <a:spcPct val="0"/>
              </a:spcBef>
              <a:spcAft>
                <a:spcPct val="0"/>
              </a:spcAft>
              <a:buClrTx/>
              <a:buSzTx/>
            </a:pPr>
            <a:r>
              <a:rPr lang="en-US" altLang="en-US" dirty="0" smtClean="0">
                <a:solidFill>
                  <a:srgbClr val="000000"/>
                </a:solidFill>
                <a:latin typeface="Roboto Mono"/>
              </a:rPr>
              <a:t>	Indicates </a:t>
            </a:r>
            <a:r>
              <a:rPr lang="en-US" altLang="en-US" dirty="0">
                <a:solidFill>
                  <a:srgbClr val="000000"/>
                </a:solidFill>
                <a:latin typeface="Roboto Mono"/>
              </a:rPr>
              <a:t>if water is safe for human consumption where 1 means Potable and 0 means Not potable.</a:t>
            </a:r>
            <a:endParaRPr lang="en-US" altLang="en-US" sz="3600" dirty="0">
              <a:solidFill>
                <a:schemeClr val="tx1"/>
              </a:solidFill>
              <a:latin typeface="Arial" panose="020B0604020202020204" pitchFamily="34" charset="0"/>
            </a:endParaRPr>
          </a:p>
          <a:p>
            <a:endParaRPr lang="en-US" dirty="0"/>
          </a:p>
        </p:txBody>
      </p:sp>
      <p:sp>
        <p:nvSpPr>
          <p:cNvPr id="5" name="Slide Number Placeholder 4"/>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6</a:t>
            </a:fld>
            <a:endParaRPr lang="en-US">
              <a:latin typeface="Libre Franklin"/>
              <a:ea typeface="Libre Franklin"/>
              <a:cs typeface="Libre Franklin"/>
              <a:sym typeface="Libre Franklin"/>
            </a:endParaRPr>
          </a:p>
        </p:txBody>
      </p:sp>
    </p:spTree>
    <p:extLst>
      <p:ext uri="{BB962C8B-B14F-4D97-AF65-F5344CB8AC3E}">
        <p14:creationId xmlns:p14="http://schemas.microsoft.com/office/powerpoint/2010/main" val="3960905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
          <p:cNvSpPr txBox="1">
            <a:spLocks noGrp="1"/>
          </p:cNvSpPr>
          <p:nvPr>
            <p:ph type="title"/>
          </p:nvPr>
        </p:nvSpPr>
        <p:spPr>
          <a:xfrm>
            <a:off x="964023" y="879063"/>
            <a:ext cx="5534431"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a:t>Idea/Approach Details</a:t>
            </a:r>
            <a:endParaRPr/>
          </a:p>
        </p:txBody>
      </p:sp>
      <p:sp>
        <p:nvSpPr>
          <p:cNvPr id="218" name="Google Shape;218;p2"/>
          <p:cNvSpPr txBox="1">
            <a:spLocks noGrp="1"/>
          </p:cNvSpPr>
          <p:nvPr>
            <p:ph type="body" idx="1"/>
          </p:nvPr>
        </p:nvSpPr>
        <p:spPr>
          <a:xfrm>
            <a:off x="2149899" y="2242229"/>
            <a:ext cx="7479875" cy="3596596"/>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lvl="0" indent="0" algn="l" rtl="0">
              <a:lnSpc>
                <a:spcPct val="100000"/>
              </a:lnSpc>
              <a:spcBef>
                <a:spcPts val="0"/>
              </a:spcBef>
              <a:spcAft>
                <a:spcPts val="0"/>
              </a:spcAft>
              <a:buClr>
                <a:schemeClr val="lt2"/>
              </a:buClr>
              <a:buSzPts val="1800"/>
              <a:buNone/>
            </a:pPr>
            <a:r>
              <a:rPr lang="en-US" sz="1800" dirty="0" smtClean="0">
                <a:solidFill>
                  <a:schemeClr val="tx1"/>
                </a:solidFill>
                <a:latin typeface="Franklin Gothic"/>
                <a:ea typeface="Franklin Gothic"/>
                <a:cs typeface="Franklin Gothic"/>
                <a:sym typeface="Franklin Gothic"/>
              </a:rPr>
              <a:t>Work </a:t>
            </a:r>
            <a:r>
              <a:rPr lang="en-US" sz="1800" dirty="0">
                <a:solidFill>
                  <a:schemeClr val="tx1"/>
                </a:solidFill>
                <a:latin typeface="Franklin Gothic"/>
                <a:ea typeface="Franklin Gothic"/>
                <a:cs typeface="Franklin Gothic"/>
                <a:sym typeface="Franklin Gothic"/>
              </a:rPr>
              <a:t>flow/ Architecture:</a:t>
            </a:r>
            <a:endParaRPr dirty="0">
              <a:solidFill>
                <a:schemeClr val="tx1"/>
              </a:solidFill>
            </a:endParaRPr>
          </a:p>
          <a:p>
            <a:pPr marL="285750" lvl="0" indent="-285750">
              <a:buFont typeface="Noto Sans Symbols"/>
              <a:buChar char="⮚"/>
            </a:pPr>
            <a:r>
              <a:rPr lang="en-US" smtClean="0">
                <a:solidFill>
                  <a:schemeClr val="tx1"/>
                </a:solidFill>
              </a:rPr>
              <a:t>Data </a:t>
            </a:r>
            <a:r>
              <a:rPr lang="en-US" dirty="0">
                <a:solidFill>
                  <a:schemeClr val="tx1"/>
                </a:solidFill>
              </a:rPr>
              <a:t>analysis - &gt; pre processing -&gt; model evaluation -&gt; interactive </a:t>
            </a:r>
            <a:r>
              <a:rPr lang="en-US" dirty="0" smtClean="0">
                <a:solidFill>
                  <a:schemeClr val="tx1"/>
                </a:solidFill>
              </a:rPr>
              <a:t>UI</a:t>
            </a:r>
          </a:p>
          <a:p>
            <a:pPr marL="0" lvl="0" indent="0"/>
            <a:endParaRPr lang="en-US" dirty="0">
              <a:solidFill>
                <a:schemeClr val="tx1"/>
              </a:solidFill>
            </a:endParaRPr>
          </a:p>
          <a:p>
            <a:pPr marL="285750" lvl="0" indent="-184150" algn="l" rtl="0">
              <a:lnSpc>
                <a:spcPct val="100000"/>
              </a:lnSpc>
              <a:spcBef>
                <a:spcPts val="1000"/>
              </a:spcBef>
              <a:spcAft>
                <a:spcPts val="0"/>
              </a:spcAft>
              <a:buClr>
                <a:schemeClr val="dk1"/>
              </a:buClr>
              <a:buSzPts val="1600"/>
              <a:buFont typeface="Noto Sans Symbols"/>
              <a:buNone/>
            </a:pPr>
            <a:endParaRPr dirty="0"/>
          </a:p>
        </p:txBody>
      </p:sp>
      <p:sp>
        <p:nvSpPr>
          <p:cNvPr id="219" name="Google Shape;219;p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615274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
          <p:cNvSpPr txBox="1">
            <a:spLocks noGrp="1"/>
          </p:cNvSpPr>
          <p:nvPr>
            <p:ph type="title"/>
          </p:nvPr>
        </p:nvSpPr>
        <p:spPr>
          <a:xfrm>
            <a:off x="964023" y="879063"/>
            <a:ext cx="5534431"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a:t>Idea/Approach Details</a:t>
            </a:r>
            <a:endParaRPr/>
          </a:p>
        </p:txBody>
      </p:sp>
      <p:sp>
        <p:nvSpPr>
          <p:cNvPr id="218" name="Google Shape;218;p2"/>
          <p:cNvSpPr txBox="1">
            <a:spLocks noGrp="1"/>
          </p:cNvSpPr>
          <p:nvPr>
            <p:ph type="body" idx="1"/>
          </p:nvPr>
        </p:nvSpPr>
        <p:spPr>
          <a:xfrm>
            <a:off x="771526" y="2038351"/>
            <a:ext cx="3752849" cy="4293870"/>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lvl="0" indent="0" algn="l" rtl="0">
              <a:lnSpc>
                <a:spcPct val="100000"/>
              </a:lnSpc>
              <a:spcBef>
                <a:spcPts val="0"/>
              </a:spcBef>
              <a:spcAft>
                <a:spcPts val="0"/>
              </a:spcAft>
              <a:buClr>
                <a:schemeClr val="lt2"/>
              </a:buClr>
              <a:buSzPts val="1800"/>
              <a:buNone/>
            </a:pPr>
            <a:r>
              <a:rPr lang="en-IN" sz="1800" u="sng" dirty="0">
                <a:solidFill>
                  <a:schemeClr val="tx1"/>
                </a:solidFill>
                <a:latin typeface="Franklin Gothic"/>
                <a:ea typeface="Franklin Gothic"/>
                <a:cs typeface="Franklin Gothic"/>
                <a:sym typeface="Franklin Gothic"/>
              </a:rPr>
              <a:t>Tools &amp; Technology used:</a:t>
            </a:r>
            <a:endParaRPr u="sng" dirty="0">
              <a:solidFill>
                <a:schemeClr val="tx1"/>
              </a:solidFill>
            </a:endParaRPr>
          </a:p>
          <a:p>
            <a:pPr marL="285750" lvl="0" indent="-184150"/>
            <a:r>
              <a:rPr lang="en-US" b="1" dirty="0" smtClean="0"/>
              <a:t>Programming Languages :</a:t>
            </a:r>
          </a:p>
          <a:p>
            <a:pPr marL="387350" lvl="0" indent="-285750">
              <a:buFontTx/>
              <a:buChar char="-"/>
            </a:pPr>
            <a:r>
              <a:rPr lang="en-US" dirty="0" smtClean="0"/>
              <a:t>Python </a:t>
            </a:r>
          </a:p>
          <a:p>
            <a:pPr marL="387350" lvl="0" indent="-285750">
              <a:buFontTx/>
              <a:buChar char="-"/>
            </a:pPr>
            <a:r>
              <a:rPr lang="en-US" dirty="0" smtClean="0"/>
              <a:t>Html, CSS &amp; Java Script</a:t>
            </a:r>
          </a:p>
          <a:p>
            <a:pPr marL="285750" lvl="0" indent="-184150"/>
            <a:r>
              <a:rPr lang="en-US" b="1" dirty="0" smtClean="0"/>
              <a:t>Machine Learning  Tools:</a:t>
            </a:r>
          </a:p>
          <a:p>
            <a:pPr marL="387350" lvl="0" indent="-285750">
              <a:buFontTx/>
              <a:buChar char="-"/>
            </a:pPr>
            <a:r>
              <a:rPr lang="en-US" dirty="0"/>
              <a:t>T</a:t>
            </a:r>
            <a:r>
              <a:rPr lang="en-US" dirty="0" smtClean="0"/>
              <a:t>ensor Flow </a:t>
            </a:r>
            <a:endParaRPr lang="en-US" dirty="0"/>
          </a:p>
          <a:p>
            <a:pPr marL="387350" lvl="0" indent="-285750">
              <a:buFontTx/>
              <a:buChar char="-"/>
            </a:pPr>
            <a:r>
              <a:rPr lang="en-US" dirty="0"/>
              <a:t>S</a:t>
            </a:r>
            <a:r>
              <a:rPr lang="en-US" dirty="0" smtClean="0"/>
              <a:t>cikit </a:t>
            </a:r>
            <a:r>
              <a:rPr lang="en-US" dirty="0"/>
              <a:t>L</a:t>
            </a:r>
            <a:r>
              <a:rPr lang="en-US" dirty="0" smtClean="0"/>
              <a:t>earning </a:t>
            </a:r>
          </a:p>
          <a:p>
            <a:pPr marL="387350" lvl="0" indent="-285750">
              <a:buFontTx/>
              <a:buChar char="-"/>
            </a:pPr>
            <a:r>
              <a:rPr lang="en-US" dirty="0" smtClean="0"/>
              <a:t>Keras </a:t>
            </a:r>
          </a:p>
          <a:p>
            <a:pPr marL="387350" lvl="0" indent="-285750">
              <a:buFontTx/>
              <a:buChar char="-"/>
            </a:pPr>
            <a:r>
              <a:rPr lang="en-US" dirty="0" smtClean="0"/>
              <a:t>Pandas</a:t>
            </a:r>
          </a:p>
          <a:p>
            <a:pPr marL="387350" lvl="0" indent="-285750">
              <a:buFontTx/>
              <a:buChar char="-"/>
            </a:pPr>
            <a:r>
              <a:rPr lang="en-US" dirty="0" smtClean="0"/>
              <a:t>Numpy</a:t>
            </a:r>
          </a:p>
          <a:p>
            <a:pPr marL="387350" lvl="0" indent="-285750">
              <a:buFontTx/>
              <a:buChar char="-"/>
            </a:pPr>
            <a:endParaRPr lang="en-US" dirty="0" smtClean="0"/>
          </a:p>
        </p:txBody>
      </p:sp>
      <p:sp>
        <p:nvSpPr>
          <p:cNvPr id="219" name="Google Shape;219;p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8</a:t>
            </a:fld>
            <a:endParaRPr/>
          </a:p>
        </p:txBody>
      </p:sp>
      <p:sp>
        <p:nvSpPr>
          <p:cNvPr id="6" name="Google Shape;218;p2"/>
          <p:cNvSpPr txBox="1">
            <a:spLocks/>
          </p:cNvSpPr>
          <p:nvPr/>
        </p:nvSpPr>
        <p:spPr>
          <a:xfrm>
            <a:off x="5743576" y="2038351"/>
            <a:ext cx="4038600" cy="4293869"/>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1000"/>
              </a:spcBef>
              <a:spcAft>
                <a:spcPts val="0"/>
              </a:spcAft>
              <a:buClr>
                <a:schemeClr val="dk1"/>
              </a:buClr>
              <a:buSzPts val="1600"/>
              <a:buFont typeface="Arial"/>
              <a:buNone/>
              <a:defRPr sz="1600" b="0" i="0" u="none" strike="noStrike" cap="none">
                <a:solidFill>
                  <a:schemeClr val="dk1"/>
                </a:solidFill>
                <a:latin typeface="Libre Franklin"/>
                <a:ea typeface="Libre Franklin"/>
                <a:cs typeface="Libre Franklin"/>
                <a:sym typeface="Libre Franklin"/>
              </a:defRPr>
            </a:lvl1pPr>
            <a:lvl2pPr marL="914400" marR="0" lvl="1" indent="-482600" algn="l" rtl="0">
              <a:lnSpc>
                <a:spcPct val="90000"/>
              </a:lnSpc>
              <a:spcBef>
                <a:spcPts val="500"/>
              </a:spcBef>
              <a:spcAft>
                <a:spcPts val="0"/>
              </a:spcAft>
              <a:buClr>
                <a:schemeClr val="dk1"/>
              </a:buClr>
              <a:buSzPts val="4000"/>
              <a:buFont typeface="Arial"/>
              <a:buChar char="•"/>
              <a:defRPr sz="4000" b="0" i="0" u="none" strike="noStrike" cap="none">
                <a:solidFill>
                  <a:schemeClr val="dk1"/>
                </a:solidFill>
                <a:latin typeface="Libre Franklin"/>
                <a:ea typeface="Libre Franklin"/>
                <a:cs typeface="Libre Franklin"/>
                <a:sym typeface="Libre Franklin"/>
              </a:defRPr>
            </a:lvl2pPr>
            <a:lvl3pPr marL="1371600" marR="0" lvl="2" indent="-482600" algn="l" rtl="0">
              <a:lnSpc>
                <a:spcPct val="90000"/>
              </a:lnSpc>
              <a:spcBef>
                <a:spcPts val="500"/>
              </a:spcBef>
              <a:spcAft>
                <a:spcPts val="0"/>
              </a:spcAft>
              <a:buClr>
                <a:schemeClr val="dk1"/>
              </a:buClr>
              <a:buSzPts val="4000"/>
              <a:buFont typeface="Arial"/>
              <a:buChar char="•"/>
              <a:defRPr sz="4000" b="0" i="0" u="none" strike="noStrike" cap="none">
                <a:solidFill>
                  <a:schemeClr val="dk1"/>
                </a:solidFill>
                <a:latin typeface="Libre Franklin"/>
                <a:ea typeface="Libre Franklin"/>
                <a:cs typeface="Libre Franklin"/>
                <a:sym typeface="Libre Franklin"/>
              </a:defRPr>
            </a:lvl3pPr>
            <a:lvl4pPr marL="1828800" marR="0" lvl="3" indent="-482600" algn="l" rtl="0">
              <a:lnSpc>
                <a:spcPct val="90000"/>
              </a:lnSpc>
              <a:spcBef>
                <a:spcPts val="500"/>
              </a:spcBef>
              <a:spcAft>
                <a:spcPts val="0"/>
              </a:spcAft>
              <a:buClr>
                <a:schemeClr val="dk1"/>
              </a:buClr>
              <a:buSzPts val="4000"/>
              <a:buFont typeface="Arial"/>
              <a:buChar char="•"/>
              <a:defRPr sz="4000" b="0" i="0" u="none" strike="noStrike" cap="none">
                <a:solidFill>
                  <a:schemeClr val="dk1"/>
                </a:solidFill>
                <a:latin typeface="Libre Franklin"/>
                <a:ea typeface="Libre Franklin"/>
                <a:cs typeface="Libre Franklin"/>
                <a:sym typeface="Libre Franklin"/>
              </a:defRPr>
            </a:lvl4pPr>
            <a:lvl5pPr marL="2286000" marR="0" lvl="4" indent="-482600" algn="l" rtl="0">
              <a:lnSpc>
                <a:spcPct val="90000"/>
              </a:lnSpc>
              <a:spcBef>
                <a:spcPts val="500"/>
              </a:spcBef>
              <a:spcAft>
                <a:spcPts val="0"/>
              </a:spcAft>
              <a:buClr>
                <a:schemeClr val="dk1"/>
              </a:buClr>
              <a:buSzPts val="4000"/>
              <a:buFont typeface="Arial"/>
              <a:buChar char="•"/>
              <a:defRPr sz="40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pPr marL="0" indent="0">
              <a:spcBef>
                <a:spcPts val="0"/>
              </a:spcBef>
              <a:buClr>
                <a:schemeClr val="lt2"/>
              </a:buClr>
              <a:buSzPts val="1800"/>
            </a:pPr>
            <a:r>
              <a:rPr lang="en-IN" sz="1800" u="sng" dirty="0" smtClean="0">
                <a:solidFill>
                  <a:schemeClr val="tx1"/>
                </a:solidFill>
                <a:latin typeface="Franklin Gothic"/>
                <a:ea typeface="Franklin Gothic"/>
                <a:cs typeface="Franklin Gothic"/>
                <a:sym typeface="Franklin Gothic"/>
              </a:rPr>
              <a:t>Tools &amp; Technology used:</a:t>
            </a:r>
            <a:endParaRPr lang="en-IN" u="sng" dirty="0" smtClean="0">
              <a:solidFill>
                <a:schemeClr val="tx1"/>
              </a:solidFill>
            </a:endParaRPr>
          </a:p>
          <a:p>
            <a:pPr marL="101600" indent="0"/>
            <a:r>
              <a:rPr lang="en-IN" b="1" dirty="0" smtClean="0"/>
              <a:t>Visualization Tools: </a:t>
            </a:r>
          </a:p>
          <a:p>
            <a:pPr marL="387350" indent="-285750">
              <a:buFontTx/>
              <a:buChar char="-"/>
            </a:pPr>
            <a:r>
              <a:rPr lang="en-IN" dirty="0" smtClean="0"/>
              <a:t>Seaborn </a:t>
            </a:r>
          </a:p>
          <a:p>
            <a:pPr marL="387350" indent="-285750">
              <a:buFontTx/>
              <a:buChar char="-"/>
            </a:pPr>
            <a:r>
              <a:rPr lang="en-IN" dirty="0" smtClean="0"/>
              <a:t>Matplotlib</a:t>
            </a:r>
          </a:p>
          <a:p>
            <a:pPr marL="101600" indent="0"/>
            <a:r>
              <a:rPr lang="en-IN" b="1" dirty="0" smtClean="0"/>
              <a:t> IDE : </a:t>
            </a:r>
          </a:p>
          <a:p>
            <a:pPr marL="387350" indent="-285750">
              <a:buFontTx/>
              <a:buChar char="-"/>
            </a:pPr>
            <a:r>
              <a:rPr lang="en-IN" dirty="0" err="1" smtClean="0"/>
              <a:t>Spyder</a:t>
            </a:r>
            <a:r>
              <a:rPr lang="en-IN" dirty="0" smtClean="0"/>
              <a:t> </a:t>
            </a:r>
          </a:p>
          <a:p>
            <a:pPr marL="387350" indent="-285750">
              <a:buFontTx/>
              <a:buChar char="-"/>
            </a:pPr>
            <a:r>
              <a:rPr lang="en-IN" dirty="0" smtClean="0"/>
              <a:t>Jupiter notebook</a:t>
            </a:r>
            <a:endParaRPr lang="en-IN" dirty="0"/>
          </a:p>
          <a:p>
            <a:pPr marL="101600" indent="0"/>
            <a:r>
              <a:rPr lang="en-IN" b="1" dirty="0" smtClean="0"/>
              <a:t>Web Deployment Tools:</a:t>
            </a:r>
          </a:p>
          <a:p>
            <a:pPr marL="387350" indent="-285750">
              <a:buFontTx/>
              <a:buChar char="-"/>
            </a:pPr>
            <a:r>
              <a:rPr lang="en-IN" dirty="0" smtClean="0"/>
              <a:t>Flask</a:t>
            </a:r>
            <a:r>
              <a:rPr lang="en-IN" dirty="0"/>
              <a:t> </a:t>
            </a:r>
            <a:r>
              <a:rPr lang="en-IN" dirty="0" smtClean="0"/>
              <a:t>with Python</a:t>
            </a:r>
          </a:p>
          <a:p>
            <a:pPr marL="387350" indent="-285750">
              <a:buFontTx/>
              <a:buChar char="-"/>
            </a:pPr>
            <a:r>
              <a:rPr lang="en-IN" dirty="0" smtClean="0"/>
              <a:t>Ngrok (</a:t>
            </a:r>
            <a:r>
              <a:rPr lang="en-US" sz="1400" dirty="0" smtClean="0"/>
              <a:t>for Localhost Webpage available </a:t>
            </a:r>
            <a:r>
              <a:rPr lang="en-US" sz="1400" dirty="0"/>
              <a:t>over the internet</a:t>
            </a:r>
            <a:r>
              <a:rPr lang="en-IN" dirty="0" smtClean="0"/>
              <a:t>)</a:t>
            </a:r>
          </a:p>
        </p:txBody>
      </p:sp>
    </p:spTree>
    <p:extLst>
      <p:ext uri="{BB962C8B-B14F-4D97-AF65-F5344CB8AC3E}">
        <p14:creationId xmlns:p14="http://schemas.microsoft.com/office/powerpoint/2010/main" val="2047917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952499" y="1096346"/>
            <a:ext cx="5780809"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dirty="0"/>
              <a:t>Idea/Approach Details</a:t>
            </a:r>
            <a:endParaRPr dirty="0"/>
          </a:p>
        </p:txBody>
      </p:sp>
      <p:sp>
        <p:nvSpPr>
          <p:cNvPr id="228" name="Google Shape;228;p3"/>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2"/>
              </a:buClr>
              <a:buSzPts val="1800"/>
              <a:buNone/>
            </a:pPr>
            <a:r>
              <a:rPr lang="en-US" dirty="0">
                <a:solidFill>
                  <a:schemeClr val="tx1"/>
                </a:solidFill>
              </a:rPr>
              <a:t>O</a:t>
            </a:r>
            <a:r>
              <a:rPr lang="en-US" sz="1800" dirty="0" smtClean="0">
                <a:solidFill>
                  <a:schemeClr val="tx1"/>
                </a:solidFill>
              </a:rPr>
              <a:t>ur </a:t>
            </a:r>
            <a:r>
              <a:rPr lang="en-US" sz="1800" dirty="0">
                <a:solidFill>
                  <a:schemeClr val="tx1"/>
                </a:solidFill>
              </a:rPr>
              <a:t>Use Cases </a:t>
            </a:r>
            <a:r>
              <a:rPr lang="en-US" sz="1800" dirty="0" smtClean="0">
                <a:solidFill>
                  <a:schemeClr val="tx1"/>
                </a:solidFill>
              </a:rPr>
              <a:t>:</a:t>
            </a:r>
            <a:endParaRPr dirty="0">
              <a:solidFill>
                <a:schemeClr val="tx1"/>
              </a:solidFill>
            </a:endParaRPr>
          </a:p>
        </p:txBody>
      </p:sp>
      <p:sp>
        <p:nvSpPr>
          <p:cNvPr id="229" name="Google Shape;229;p3"/>
          <p:cNvSpPr txBox="1">
            <a:spLocks noGrp="1"/>
          </p:cNvSpPr>
          <p:nvPr>
            <p:ph type="body" idx="1"/>
          </p:nvPr>
        </p:nvSpPr>
        <p:spPr>
          <a:xfrm>
            <a:off x="952499" y="2656903"/>
            <a:ext cx="4838701" cy="392296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indent="0">
              <a:spcBef>
                <a:spcPts val="0"/>
              </a:spcBef>
            </a:pPr>
            <a:endParaRPr lang="en-US" sz="1800" dirty="0" smtClean="0"/>
          </a:p>
          <a:p>
            <a:pPr marL="285750" indent="-285750">
              <a:spcBef>
                <a:spcPts val="0"/>
              </a:spcBef>
              <a:buFont typeface="Noto Sans Symbols"/>
              <a:buChar char="⮚"/>
            </a:pPr>
            <a:r>
              <a:rPr lang="en-US" sz="1800" dirty="0" smtClean="0"/>
              <a:t>Water </a:t>
            </a:r>
            <a:r>
              <a:rPr lang="en-US" sz="1800" dirty="0"/>
              <a:t>quality dataset </a:t>
            </a:r>
            <a:endParaRPr lang="en-US" sz="1800" dirty="0"/>
          </a:p>
          <a:p>
            <a:pPr marL="285750" indent="-285750">
              <a:spcBef>
                <a:spcPts val="0"/>
              </a:spcBef>
              <a:buFont typeface="Noto Sans Symbols"/>
              <a:buChar char="⮚"/>
            </a:pPr>
            <a:r>
              <a:rPr lang="en-US" sz="1800" dirty="0" smtClean="0"/>
              <a:t>Instant Water Quality Checking System</a:t>
            </a:r>
          </a:p>
          <a:p>
            <a:pPr marL="285750" indent="-285750">
              <a:spcBef>
                <a:spcPts val="0"/>
              </a:spcBef>
              <a:buFont typeface="Noto Sans Symbols"/>
              <a:buChar char="⮚"/>
            </a:pPr>
            <a:r>
              <a:rPr lang="en-US" sz="1800" dirty="0" smtClean="0"/>
              <a:t>Accurate and Reliable ML</a:t>
            </a:r>
            <a:endParaRPr lang="en-US" sz="1800" dirty="0"/>
          </a:p>
        </p:txBody>
      </p:sp>
      <p:sp>
        <p:nvSpPr>
          <p:cNvPr id="230" name="Google Shape;230;p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9</a:t>
            </a:fld>
            <a:endParaRPr/>
          </a:p>
        </p:txBody>
      </p:sp>
      <p:sp>
        <p:nvSpPr>
          <p:cNvPr id="231" name="Google Shape;231;p3"/>
          <p:cNvSpPr txBox="1"/>
          <p:nvPr/>
        </p:nvSpPr>
        <p:spPr>
          <a:xfrm>
            <a:off x="6096000" y="2286000"/>
            <a:ext cx="5143500" cy="31591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2"/>
              </a:buClr>
              <a:buSzPts val="1800"/>
              <a:buFont typeface="Arial"/>
              <a:buNone/>
            </a:pPr>
            <a:r>
              <a:rPr lang="en-US" sz="1800" b="0" i="0" dirty="0" smtClean="0">
                <a:solidFill>
                  <a:schemeClr val="tx1"/>
                </a:solidFill>
                <a:latin typeface="Franklin Gothic"/>
                <a:ea typeface="Franklin Gothic"/>
                <a:cs typeface="Franklin Gothic"/>
                <a:sym typeface="Franklin Gothic"/>
              </a:rPr>
              <a:t>Our Dependencies </a:t>
            </a:r>
            <a:r>
              <a:rPr lang="en-US" sz="1800" b="0" i="0" dirty="0">
                <a:solidFill>
                  <a:schemeClr val="tx1"/>
                </a:solidFill>
                <a:latin typeface="Franklin Gothic"/>
                <a:ea typeface="Franklin Gothic"/>
                <a:cs typeface="Franklin Gothic"/>
                <a:sym typeface="Franklin Gothic"/>
              </a:rPr>
              <a:t>/ Challenges </a:t>
            </a:r>
            <a:r>
              <a:rPr lang="en-US" sz="1800" dirty="0">
                <a:solidFill>
                  <a:schemeClr val="tx1"/>
                </a:solidFill>
                <a:latin typeface="Franklin Gothic"/>
                <a:ea typeface="Franklin Gothic"/>
                <a:cs typeface="Franklin Gothic"/>
                <a:sym typeface="Franklin Gothic"/>
              </a:rPr>
              <a:t>:</a:t>
            </a:r>
            <a:endParaRPr dirty="0">
              <a:solidFill>
                <a:schemeClr val="tx1"/>
              </a:solidFill>
            </a:endParaRPr>
          </a:p>
        </p:txBody>
      </p:sp>
      <p:sp>
        <p:nvSpPr>
          <p:cNvPr id="232" name="Google Shape;232;p3"/>
          <p:cNvSpPr txBox="1"/>
          <p:nvPr/>
        </p:nvSpPr>
        <p:spPr>
          <a:xfrm>
            <a:off x="6248399" y="2656903"/>
            <a:ext cx="4838701" cy="392296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lvl="0" indent="-285750">
              <a:lnSpc>
                <a:spcPct val="90000"/>
              </a:lnSpc>
              <a:buClr>
                <a:schemeClr val="dk1"/>
              </a:buClr>
              <a:buSzPts val="1600"/>
              <a:buFont typeface="Noto Sans Symbols"/>
              <a:buChar char="⮚"/>
            </a:pPr>
            <a:endParaRPr lang="en-US" sz="1800" dirty="0" smtClean="0">
              <a:solidFill>
                <a:schemeClr val="dk1"/>
              </a:solidFill>
              <a:latin typeface="Libre Franklin"/>
              <a:ea typeface="Libre Franklin"/>
              <a:cs typeface="Libre Franklin"/>
              <a:sym typeface="Libre Franklin"/>
            </a:endParaRPr>
          </a:p>
          <a:p>
            <a:pPr marL="285750" lvl="0" indent="-285750">
              <a:lnSpc>
                <a:spcPct val="90000"/>
              </a:lnSpc>
              <a:buClr>
                <a:schemeClr val="dk1"/>
              </a:buClr>
              <a:buSzPts val="1600"/>
              <a:buFont typeface="Noto Sans Symbols"/>
              <a:buChar char="⮚"/>
            </a:pPr>
            <a:r>
              <a:rPr lang="en-US" sz="1800" dirty="0" smtClean="0">
                <a:solidFill>
                  <a:schemeClr val="dk1"/>
                </a:solidFill>
                <a:latin typeface="Libre Franklin"/>
                <a:ea typeface="Libre Franklin"/>
                <a:cs typeface="Libre Franklin"/>
                <a:sym typeface="Libre Franklin"/>
              </a:rPr>
              <a:t>Uneven </a:t>
            </a:r>
            <a:r>
              <a:rPr lang="en-US" sz="1800" dirty="0">
                <a:solidFill>
                  <a:schemeClr val="dk1"/>
                </a:solidFill>
                <a:latin typeface="Libre Franklin"/>
                <a:ea typeface="Libre Franklin"/>
                <a:cs typeface="Libre Franklin"/>
                <a:sym typeface="Libre Franklin"/>
              </a:rPr>
              <a:t>target variables </a:t>
            </a:r>
          </a:p>
          <a:p>
            <a:pPr marL="285750" lvl="0" indent="-285750">
              <a:lnSpc>
                <a:spcPct val="90000"/>
              </a:lnSpc>
              <a:buClr>
                <a:schemeClr val="dk1"/>
              </a:buClr>
              <a:buSzPts val="1600"/>
              <a:buFont typeface="Noto Sans Symbols"/>
              <a:buChar char="⮚"/>
            </a:pPr>
            <a:r>
              <a:rPr lang="en-US" sz="1800" dirty="0">
                <a:solidFill>
                  <a:schemeClr val="dk1"/>
                </a:solidFill>
                <a:latin typeface="Libre Franklin"/>
                <a:ea typeface="Libre Franklin"/>
                <a:cs typeface="Libre Franklin"/>
                <a:sym typeface="Libre Franklin"/>
              </a:rPr>
              <a:t>O</a:t>
            </a:r>
            <a:r>
              <a:rPr lang="en-US" sz="1800" dirty="0" smtClean="0">
                <a:solidFill>
                  <a:schemeClr val="dk1"/>
                </a:solidFill>
                <a:latin typeface="Libre Franklin"/>
                <a:ea typeface="Libre Franklin"/>
                <a:cs typeface="Libre Franklin"/>
                <a:sym typeface="Libre Franklin"/>
              </a:rPr>
              <a:t>ver </a:t>
            </a:r>
            <a:r>
              <a:rPr lang="en-US" sz="1800" dirty="0">
                <a:solidFill>
                  <a:schemeClr val="dk1"/>
                </a:solidFill>
                <a:latin typeface="Libre Franklin"/>
                <a:ea typeface="Libre Franklin"/>
                <a:cs typeface="Libre Franklin"/>
                <a:sym typeface="Libre Franklin"/>
              </a:rPr>
              <a:t>fitting model </a:t>
            </a:r>
            <a:endParaRPr lang="en-US" sz="1800" dirty="0" smtClean="0">
              <a:solidFill>
                <a:schemeClr val="dk1"/>
              </a:solidFill>
              <a:latin typeface="Libre Franklin"/>
              <a:ea typeface="Libre Franklin"/>
              <a:cs typeface="Libre Franklin"/>
              <a:sym typeface="Libre Franklin"/>
            </a:endParaRPr>
          </a:p>
          <a:p>
            <a:pPr marL="285750" lvl="0" indent="-285750">
              <a:lnSpc>
                <a:spcPct val="90000"/>
              </a:lnSpc>
              <a:buClr>
                <a:schemeClr val="dk1"/>
              </a:buClr>
              <a:buSzPts val="1600"/>
              <a:buFont typeface="Noto Sans Symbols"/>
              <a:buChar char="⮚"/>
            </a:pPr>
            <a:r>
              <a:rPr lang="en-US" sz="1800" dirty="0">
                <a:solidFill>
                  <a:schemeClr val="dk1"/>
                </a:solidFill>
                <a:latin typeface="Libre Franklin"/>
                <a:ea typeface="Libre Franklin"/>
                <a:cs typeface="Libre Franklin"/>
                <a:sym typeface="Libre Franklin"/>
              </a:rPr>
              <a:t>V</a:t>
            </a:r>
            <a:r>
              <a:rPr lang="en-US" sz="1800" dirty="0" smtClean="0">
                <a:solidFill>
                  <a:schemeClr val="dk1"/>
                </a:solidFill>
                <a:latin typeface="Libre Franklin"/>
                <a:ea typeface="Libre Franklin"/>
                <a:cs typeface="Libre Franklin"/>
                <a:sym typeface="Libre Franklin"/>
              </a:rPr>
              <a:t>ery </a:t>
            </a:r>
            <a:r>
              <a:rPr lang="en-US" sz="1800" dirty="0">
                <a:solidFill>
                  <a:schemeClr val="dk1"/>
                </a:solidFill>
                <a:latin typeface="Libre Franklin"/>
                <a:ea typeface="Libre Franklin"/>
                <a:cs typeface="Libre Franklin"/>
                <a:sym typeface="Libre Franklin"/>
              </a:rPr>
              <a:t>limited dataset to work with</a:t>
            </a:r>
            <a:endParaRPr sz="1600" dirty="0"/>
          </a:p>
        </p:txBody>
      </p:sp>
    </p:spTree>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323</TotalTime>
  <Words>493</Words>
  <Application>Microsoft Office PowerPoint</Application>
  <PresentationFormat>Widescreen</PresentationFormat>
  <Paragraphs>121</Paragraphs>
  <Slides>13</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Noto Sans Light</vt:lpstr>
      <vt:lpstr>Roboto Mono</vt:lpstr>
      <vt:lpstr>Arial</vt:lpstr>
      <vt:lpstr>Algerian</vt:lpstr>
      <vt:lpstr>Franklin Gothic</vt:lpstr>
      <vt:lpstr>Calibri</vt:lpstr>
      <vt:lpstr>Libre Franklin</vt:lpstr>
      <vt:lpstr>Noto Sans Symbols</vt:lpstr>
      <vt:lpstr>Inter</vt:lpstr>
      <vt:lpstr>Theme1</vt:lpstr>
      <vt:lpstr>Basic Details of the Team and Problem Statement</vt:lpstr>
      <vt:lpstr>Idea/Approach Details</vt:lpstr>
      <vt:lpstr>Idea/Approach Details</vt:lpstr>
      <vt:lpstr>Idea/Approach Details</vt:lpstr>
      <vt:lpstr>PowerPoint Presentation</vt:lpstr>
      <vt:lpstr>PowerPoint Presentation</vt:lpstr>
      <vt:lpstr>Idea/Approach Details</vt:lpstr>
      <vt:lpstr>Idea/Approach Details</vt:lpstr>
      <vt:lpstr>Idea/Approach Details</vt:lpstr>
      <vt:lpstr>Uniqueness of The Solution</vt:lpstr>
      <vt:lpstr>Impact and scalability</vt:lpstr>
      <vt:lpstr>Demonstration Video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Karthik</cp:lastModifiedBy>
  <cp:revision>36</cp:revision>
  <dcterms:created xsi:type="dcterms:W3CDTF">2022-02-11T07:14:46Z</dcterms:created>
  <dcterms:modified xsi:type="dcterms:W3CDTF">2022-04-12T17:09:10Z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