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6" r:id="rId4"/>
    <p:sldId id="260" r:id="rId5"/>
    <p:sldId id="264" r:id="rId6"/>
    <p:sldId id="261" r:id="rId7"/>
    <p:sldId id="257" r:id="rId8"/>
    <p:sldId id="269" r:id="rId9"/>
    <p:sldId id="263" r:id="rId10"/>
    <p:sldId id="258" r:id="rId11"/>
    <p:sldId id="268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C00E2A-E09C-8688-79B6-3208BDCD92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2024 IEEE International Students' Conference on Electrical, Electronics and Computer Science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C6D75-8955-8104-51DF-362B06265E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443C-5FBE-42FE-BF1E-CAD35D0220D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254A8-0D8C-2CD7-B8A4-9FC79EDFBE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FE202-5C52-1688-320A-04179DF0B0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A5282-9AA8-4639-AE45-B85FA846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523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2024 IEEE International Students' Conference on Electrical, Electronics and Computer Science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3713-4F94-42E4-9038-D17D4EA8459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DA0D8-3BFA-4058-A95D-5EAB972B1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8653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1198-3FF7-DCFE-F80E-25853613A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9D476-66F8-CEDD-FAF2-B924DCB16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58AB2-432F-F0DC-AC5F-76125BC0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347E-FA5F-4BE9-A3EB-BE275C6A0F72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9C54-E201-CEEC-5354-630E3643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E344-D27D-560E-BE85-E32B7374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0639-A05E-469B-B8B7-D4B486C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CAA3-7C86-F7E9-C758-331E39D0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08551-236E-45C6-9DF3-E4F44A4DF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01E9A-3F78-164C-0893-9BA32844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820-7147-4540-8185-C965139AFD12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E4E5F-13E5-E9EB-8C24-889D43C5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6F58-FAE1-DBD3-BF63-66FDB018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0639-A05E-469B-B8B7-D4B486C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5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5FB22-BAB9-6481-305B-55D4029BE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90CE5-AEE5-EF77-7025-E58E80977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1322D-588B-6A17-0CAF-8905B391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484-14E1-4B3E-8BD4-927EDC35ADCC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D0CA-E188-2404-7FE7-04B86665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3E572-E33F-8B12-B20B-B6B101E2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0639-A05E-469B-B8B7-D4B486C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4697-A966-C627-077A-159D8AE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3F263-7042-3685-78D9-DC99F7F7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D5862-8A4C-6A11-2998-825EF841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613B-DB20-4A67-94AC-BFF6CA888106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2EDF-1E7E-FAFA-5322-A5DCF630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2307-D5D2-DFEA-9F16-3F6D442B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0639-A05E-469B-B8B7-D4B486C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7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D370-8653-CCF4-9766-A0F0CD7D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BBF93-6CD9-62B4-2944-6695F18B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B3CF2-CEB3-08DD-4206-F24C1464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6917-3D7F-4489-8EE3-0961E46E5969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4055-F993-8FAE-71F0-FFD86CDE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2F0EB-86D2-1200-CA5D-4D4297FE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0639-A05E-469B-B8B7-D4B486C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8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BB69-A65C-8E18-9EB1-F061389B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E4F6B-BFF6-AED4-5B95-8089A95CE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38D70-C23A-E354-F429-D096A7744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D486D-2054-0EE7-BB96-36ACA356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31DE-23CE-406C-841F-7A328C116AEB}" type="datetime1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C5D6F-ADB4-3E06-6C55-3F8EE0E6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31100-CD6F-E3A9-3922-521BB43A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0639-A05E-469B-B8B7-D4B486C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81A5-45E3-C3F5-EA8A-425CF146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D74BE-7F32-AE2B-8C5F-F47F517B7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FC482-4853-6F9C-E677-64613B2AD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D4C23-B9C1-065F-906C-FA7B41611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AAB6D-A6E4-8DF0-44EB-662DF2158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B9B47-138D-9DD7-5754-4C1BD34F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8044-98FC-4817-B84B-5746A6337501}" type="datetime1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A88FA-DF06-4F19-16ED-F3361626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F4B5E-9665-1C68-B3C6-88F6225B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0639-A05E-469B-B8B7-D4B486C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7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74BC-430F-937A-D810-F06F9C60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CB985-4598-9597-EE5A-1AD87878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7D0C-0702-49AD-A100-57E4A1EE64BC}" type="datetime1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40A6B-08A3-D17F-9565-680A6CED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44888-7388-D6C7-0DCC-2E0E3C71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0639-A05E-469B-B8B7-D4B486C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7DDFF-3920-AB74-9605-50151887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7B1A-A198-4692-BC4F-8EB78212F07B}" type="datetime1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BAB60-E30D-425A-7B42-172C88A3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C0EE4-E754-A3AE-74EC-DDE39257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0639-A05E-469B-B8B7-D4B486C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A1EB-B58F-F63C-A087-AC0E72A3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C245-9C4C-E031-F9D4-2A6F6434B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8390C-753C-3C8D-018E-40A938A01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58675-A3AF-6C04-AD60-0AD3E17D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B68F-31C4-41D9-97CD-A0611D892619}" type="datetime1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045C2-FCF6-188E-98B9-8EBF96C1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9CAF9-1DB7-7C18-4E23-2BC81461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0639-A05E-469B-B8B7-D4B486C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38C0-ED70-B106-C039-51A7054F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4D108-F26F-B58C-C1DC-E51C4A2D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EA04D-3F1B-0216-8E4D-6DB0F111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4FAE9-EFA3-85B8-653F-2915E6BD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C4E3-8D34-4078-A366-B2316AC61B1B}" type="datetime1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66CE1-7645-BA44-5CB9-E8070748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09971-3E3C-BB18-BAE2-0D77A8B9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0639-A05E-469B-B8B7-D4B486C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6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03FF5-B967-CA9C-694B-82E3E6C9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9A1C2-C66D-04AF-51F2-CDAD97165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CB0AE-1CEE-EE93-1E24-C0CDEBA09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B0087-F3CE-43A3-9128-173A7C39D3D9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444F-60F4-173C-6940-3CFF5BA5D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SCEECS 2024 | Paper ID: 449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89D3-2BC4-9430-59E3-A839298BF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20639-A05E-469B-B8B7-D4B486CB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8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4E37-54BA-B48A-3DE9-C3107819C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092" y="2585038"/>
            <a:ext cx="10461811" cy="1461246"/>
          </a:xfrm>
        </p:spPr>
        <p:txBody>
          <a:bodyPr>
            <a:no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Optimizing URL Phishing Detection: A Manifold Learning Approach with an Efficient Neural Network Focused on Reducing Computational Cost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F59B1-011E-7AFD-F8FC-583816909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530" y="4757476"/>
            <a:ext cx="3538937" cy="1090376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Vijay Venkatesh M </a:t>
            </a:r>
          </a:p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Computer Applications (M.C.A.)</a:t>
            </a:r>
          </a:p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Madras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E187E-870E-18C3-A63A-529586AC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6EB103-BB86-D886-BEA6-2BDA77CA25B4}"/>
              </a:ext>
            </a:extLst>
          </p:cNvPr>
          <p:cNvSpPr txBox="1">
            <a:spLocks/>
          </p:cNvSpPr>
          <p:nvPr/>
        </p:nvSpPr>
        <p:spPr>
          <a:xfrm>
            <a:off x="709036" y="739750"/>
            <a:ext cx="10461811" cy="1461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1DF44-396D-7BC6-2475-C2EA38D75CD5}"/>
              </a:ext>
            </a:extLst>
          </p:cNvPr>
          <p:cNvSpPr txBox="1"/>
          <p:nvPr/>
        </p:nvSpPr>
        <p:spPr>
          <a:xfrm>
            <a:off x="865094" y="824042"/>
            <a:ext cx="104618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2971800" algn="ctr"/>
                <a:tab pos="5943600" algn="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2024 IEEE International Students' Conference on Electrical, Electronics and Computer Science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11C37E0-C664-6432-62BE-84201CD4A0FF}"/>
              </a:ext>
            </a:extLst>
          </p:cNvPr>
          <p:cNvSpPr txBox="1">
            <a:spLocks/>
          </p:cNvSpPr>
          <p:nvPr/>
        </p:nvSpPr>
        <p:spPr>
          <a:xfrm>
            <a:off x="5092362" y="1974605"/>
            <a:ext cx="2007270" cy="45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aper ID:  449</a:t>
            </a:r>
          </a:p>
        </p:txBody>
      </p:sp>
    </p:spTree>
    <p:extLst>
      <p:ext uri="{BB962C8B-B14F-4D97-AF65-F5344CB8AC3E}">
        <p14:creationId xmlns:p14="http://schemas.microsoft.com/office/powerpoint/2010/main" val="4134824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EC50-BC73-8290-AA81-56B81701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847D0-56D5-ED10-D7FD-7EBB8CF9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55BAC2-114A-C9A2-0810-6892B8491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21789"/>
              </p:ext>
            </p:extLst>
          </p:nvPr>
        </p:nvGraphicFramePr>
        <p:xfrm>
          <a:off x="2734235" y="1882588"/>
          <a:ext cx="6248399" cy="30300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140">
                  <a:extLst>
                    <a:ext uri="{9D8B030D-6E8A-4147-A177-3AD203B41FA5}">
                      <a16:colId xmlns:a16="http://schemas.microsoft.com/office/drawing/2014/main" val="3918697684"/>
                    </a:ext>
                  </a:extLst>
                </a:gridCol>
                <a:gridCol w="1324094">
                  <a:extLst>
                    <a:ext uri="{9D8B030D-6E8A-4147-A177-3AD203B41FA5}">
                      <a16:colId xmlns:a16="http://schemas.microsoft.com/office/drawing/2014/main" val="4145681339"/>
                    </a:ext>
                  </a:extLst>
                </a:gridCol>
                <a:gridCol w="1763952">
                  <a:extLst>
                    <a:ext uri="{9D8B030D-6E8A-4147-A177-3AD203B41FA5}">
                      <a16:colId xmlns:a16="http://schemas.microsoft.com/office/drawing/2014/main" val="2376598329"/>
                    </a:ext>
                  </a:extLst>
                </a:gridCol>
                <a:gridCol w="2062213">
                  <a:extLst>
                    <a:ext uri="{9D8B030D-6E8A-4147-A177-3AD203B41FA5}">
                      <a16:colId xmlns:a16="http://schemas.microsoft.com/office/drawing/2014/main" val="25356161"/>
                    </a:ext>
                  </a:extLst>
                </a:gridCol>
              </a:tblGrid>
              <a:tr h="75333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</a:t>
                      </a: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6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6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6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1632210"/>
                  </a:ext>
                </a:extLst>
              </a:tr>
              <a:tr h="569184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76.21%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80.74%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75.23%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7686957"/>
                  </a:ext>
                </a:extLst>
              </a:tr>
              <a:tr h="569184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87.16%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86.75%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85.50%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6241031"/>
                  </a:ext>
                </a:extLst>
              </a:tr>
              <a:tr h="569184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88.48%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87.43%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86.66%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4624517"/>
                  </a:ext>
                </a:extLst>
              </a:tr>
              <a:tr h="569184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88.96%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87.66%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87.06%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70480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96F2F3-6E13-E1C1-5CF0-2B69A2709F6C}"/>
              </a:ext>
            </a:extLst>
          </p:cNvPr>
          <p:cNvSpPr txBox="1"/>
          <p:nvPr/>
        </p:nvSpPr>
        <p:spPr>
          <a:xfrm>
            <a:off x="4038600" y="5346604"/>
            <a:ext cx="321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III: Model Performance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3386-C66A-0B98-D492-0E1E6856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3315-EEC5-B717-7947-7883BC23F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Need for reducing computational cost: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eal-time analysis, such as that of a web extension URL filter.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dynamic nature of URL features necessitates frequent model training with the integration of new features.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Research results: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 disparity between our proposed model and top-performing models ranges only from 5 to 8% accuracy.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Future research endeavors will concentrate on elevating accuracy while preserving a low computational threshold.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26B97-B443-8F9E-114B-D5FDE946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</p:spTree>
    <p:extLst>
      <p:ext uri="{BB962C8B-B14F-4D97-AF65-F5344CB8AC3E}">
        <p14:creationId xmlns:p14="http://schemas.microsoft.com/office/powerpoint/2010/main" val="427355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6F6D-1F35-BC97-6500-C1399050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489"/>
            <a:ext cx="10224247" cy="773393"/>
          </a:xfrm>
        </p:spPr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2A002-515D-810E-F303-F43AA833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06BCE6-3F19-28D5-DE6D-DC750363D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939538"/>
              </p:ext>
            </p:extLst>
          </p:nvPr>
        </p:nvGraphicFramePr>
        <p:xfrm>
          <a:off x="838200" y="1057835"/>
          <a:ext cx="10797988" cy="519261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53814">
                  <a:extLst>
                    <a:ext uri="{9D8B030D-6E8A-4147-A177-3AD203B41FA5}">
                      <a16:colId xmlns:a16="http://schemas.microsoft.com/office/drawing/2014/main" val="1291549312"/>
                    </a:ext>
                  </a:extLst>
                </a:gridCol>
                <a:gridCol w="10444174">
                  <a:extLst>
                    <a:ext uri="{9D8B030D-6E8A-4147-A177-3AD203B41FA5}">
                      <a16:colId xmlns:a16="http://schemas.microsoft.com/office/drawing/2014/main" val="3084722441"/>
                    </a:ext>
                  </a:extLst>
                </a:gridCol>
              </a:tblGrid>
              <a:tr h="452806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CISCO, "Cyber security threat trends: phishing," 2021. [Online]. Available: https://umbrella.cisco.com/info/2021-cyber-security-threat-trends-phishing-crypto-top-the-list.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613838020"/>
                  </a:ext>
                </a:extLst>
              </a:tr>
              <a:tr h="252871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a. I. Y. a. J. A. Khonji, "Phishing Detection: A Literature Survey," IEEE Communications Surveys &amp; amp Tutorials, pp. 1-31, 2013.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706485565"/>
                  </a:ext>
                </a:extLst>
              </a:tr>
              <a:tr h="252871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 L. a. P. S. a. P. Glancy, "Taking the Bait: A Systems Analysis of Phishing Attacks," Procedia Manufacturing, vol. 3, pp. 1109-1116, 2015.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659711693"/>
                  </a:ext>
                </a:extLst>
              </a:tr>
              <a:tr h="252871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IBM, "Cost of a data breach report," 2022-2023. [Online]. Available: https://www.ibm.com/reports/data-breach.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119086719"/>
                  </a:ext>
                </a:extLst>
              </a:tr>
              <a:tr h="252871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APWG, "Phishing activity trends report," 2022. [Online]. Available: https://apwg.org/trendsreports/.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581569042"/>
                  </a:ext>
                </a:extLst>
              </a:tr>
              <a:tr h="252871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M. D. a. M. I. Vahid Shahrivari, "Phishing Detection Using Machine Learning Techniques," arXiv, 2020.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080976329"/>
                  </a:ext>
                </a:extLst>
              </a:tr>
              <a:tr h="452806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Z. a. A. R. a. A.-M. J. a. H. Q. E. U. a. S. K. a. F. M. H. Alshingiti, "A Deep Learning-Based Phishing Detection System Using CNN, LSTM, and LSTM-CNN," Electronics, vol. 12, p. 1, 2023.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263494937"/>
                  </a:ext>
                </a:extLst>
              </a:tr>
              <a:tr h="452806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[8]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H. S. a. I. R. Katherine Haynes, "Lightweight URL-based phishing detection using natural language processing transformers for mobile devices," Procedia Computer Science, vol. 191, pp. 127-134, 2021.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982716295"/>
                  </a:ext>
                </a:extLst>
              </a:tr>
              <a:tr h="452806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a. A. A.-H. Q. a. A. A. a. a. t. A. Odeh, "Comparative Study of CatBoost, XGBoost, and LightGBM for Enhanced URL Phishing Detection: A Performance Assessment," Journal of Internet Services and Information Security, vol. 13, pp. 1-11, 12 2023.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592554244"/>
                  </a:ext>
                </a:extLst>
              </a:tr>
              <a:tr h="452806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[10]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A.-A. a. S. Al-Ahmadi, "Robust URL Phishing Detection Based on Deep Learning," KSII Transactions on Internet and Information Systems, vol. 14, pp. 2752-2768, 2020.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785657592"/>
                  </a:ext>
                </a:extLst>
              </a:tr>
              <a:tr h="452806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[11]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Ariyadasa, S. Fernando and S. Fernando, "Phishing Websites Dataset," University of Moratuwa, Uva Wellassa University, 17 11 2021. [Online]. Available: https://data.mendeley.com/datasets/n96ncsr5g4/1.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536423574"/>
                  </a:ext>
                </a:extLst>
              </a:tr>
              <a:tr h="252871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[12]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M. F. T. a. L. M. Mohammad, "Phishing websites features," School of Computing and Engineering, University of Huddersfield, 2015.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808017279"/>
                  </a:ext>
                </a:extLst>
              </a:tr>
              <a:tr h="452806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[13]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 B. T. a. V. d. S. a. J. C. Langford, "A Global Geometric Framework for Nonlinear Dimensionality Reduction," Science, vol. 290, pp. 2319-2323, 2000.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5545713"/>
                  </a:ext>
                </a:extLst>
              </a:tr>
              <a:tr h="252871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[14]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 M. Bishop, Pattern Recognition and Machine Learning, 1 ed., Cambridge: Springer New York, NY, 2006, p. 778.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458421354"/>
                  </a:ext>
                </a:extLst>
              </a:tr>
              <a:tr h="252871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[15]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 P. K. a. J. Ba, "Adam: A Method for Stochastic Optimization," arXiv:1412.6980, 2017.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10692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8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2C91-72D5-BD2B-F61B-F62E317E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4" y="24180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60B4B-D6B6-E574-B865-04E44CB5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</p:spTree>
    <p:extLst>
      <p:ext uri="{BB962C8B-B14F-4D97-AF65-F5344CB8AC3E}">
        <p14:creationId xmlns:p14="http://schemas.microsoft.com/office/powerpoint/2010/main" val="258174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9DDD-5C16-116C-3EED-40A5A3FE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348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6E5F0-5F59-34F2-9526-0C0F66880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76" y="2194998"/>
            <a:ext cx="11409830" cy="27671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growing number of phishing attacks is one of the top concerns of security researchers.</a:t>
            </a:r>
          </a:p>
          <a:p>
            <a:pPr lvl="1">
              <a:lnSpc>
                <a:spcPct val="12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IBM’s Cost of Data Breach Report: 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‘Phishing becomes the costliest cause of compromising information’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[4].</a:t>
            </a:r>
          </a:p>
          <a:p>
            <a:pPr lvl="1">
              <a:lnSpc>
                <a:spcPct val="12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Report: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‘At least one individual clicking a phishing link from an organization is about 86%’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cost of existing approach: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with higher dimensional feature space.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with highly complex architecture.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54ABA-D875-44E3-0B53-A0009531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</p:spTree>
    <p:extLst>
      <p:ext uri="{BB962C8B-B14F-4D97-AF65-F5344CB8AC3E}">
        <p14:creationId xmlns:p14="http://schemas.microsoft.com/office/powerpoint/2010/main" val="273774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6295-13A0-6293-835A-AA7F6FAC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Approach &amp; Contribution: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74B1-3626-AB45-650C-0B0E0E5A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17" y="2005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Manifold Learning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Isomap Algorithm to reduce the data dimension.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Neural Network Architecture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Layers &amp; Minimal nodes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 with less computational complexity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with momentum and velocity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well approximated time complexity of the proposed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543FE-82B2-C6E7-9895-7A447E86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</p:spTree>
    <p:extLst>
      <p:ext uri="{BB962C8B-B14F-4D97-AF65-F5344CB8AC3E}">
        <p14:creationId xmlns:p14="http://schemas.microsoft.com/office/powerpoint/2010/main" val="424091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36A9-FC54-7FC0-13D4-85D8AEB7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AEBC5-E262-1C24-506F-B274C05C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7029E9-4428-522F-12E5-CA58DE9B4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3898"/>
              </p:ext>
            </p:extLst>
          </p:nvPr>
        </p:nvGraphicFramePr>
        <p:xfrm>
          <a:off x="3016846" y="1766048"/>
          <a:ext cx="5741670" cy="3320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045">
                  <a:extLst>
                    <a:ext uri="{9D8B030D-6E8A-4147-A177-3AD203B41FA5}">
                      <a16:colId xmlns:a16="http://schemas.microsoft.com/office/drawing/2014/main" val="3603668963"/>
                    </a:ext>
                  </a:extLst>
                </a:gridCol>
                <a:gridCol w="2759137">
                  <a:extLst>
                    <a:ext uri="{9D8B030D-6E8A-4147-A177-3AD203B41FA5}">
                      <a16:colId xmlns:a16="http://schemas.microsoft.com/office/drawing/2014/main" val="887755127"/>
                    </a:ext>
                  </a:extLst>
                </a:gridCol>
                <a:gridCol w="1852488">
                  <a:extLst>
                    <a:ext uri="{9D8B030D-6E8A-4147-A177-3AD203B41FA5}">
                      <a16:colId xmlns:a16="http://schemas.microsoft.com/office/drawing/2014/main" val="1758380347"/>
                    </a:ext>
                  </a:extLst>
                </a:gridCol>
              </a:tblGrid>
              <a:tr h="4930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"/>
                        </a:spcBef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endParaRPr 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3200881"/>
                  </a:ext>
                </a:extLst>
              </a:tr>
              <a:tr h="56541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96.9%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4900931"/>
                  </a:ext>
                </a:extLst>
              </a:tr>
              <a:tr h="565412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92.1%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2546564"/>
                  </a:ext>
                </a:extLst>
              </a:tr>
              <a:tr h="565412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 GBM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95.2%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559312"/>
                  </a:ext>
                </a:extLst>
              </a:tr>
              <a:tr h="565412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[10]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PUCNN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95.7%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5078047"/>
                  </a:ext>
                </a:extLst>
              </a:tr>
              <a:tr h="56541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and CNN hybrid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93.28%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7008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95CDD4-3B45-B36A-DDD4-96D916E51169}"/>
              </a:ext>
            </a:extLst>
          </p:cNvPr>
          <p:cNvSpPr txBox="1"/>
          <p:nvPr/>
        </p:nvSpPr>
        <p:spPr>
          <a:xfrm>
            <a:off x="3926541" y="550209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I: Summary of Related 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3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0B83-91CE-CC7E-4D67-BDBF70B4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60" y="1634748"/>
            <a:ext cx="4928781" cy="2611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Mendeley Data [11]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50,000 Phishing &amp; 30,000 Legitimate URLs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Size: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10,000 URLs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Volatility of URLs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Model Performance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D2B4E-A819-694B-5C04-01361137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82F3F-F140-D0CC-3161-D71690335F81}"/>
              </a:ext>
            </a:extLst>
          </p:cNvPr>
          <p:cNvSpPr txBox="1"/>
          <p:nvPr/>
        </p:nvSpPr>
        <p:spPr>
          <a:xfrm>
            <a:off x="5368380" y="3384923"/>
            <a:ext cx="649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pc="300" dirty="0"/>
              <a:t>https:</a:t>
            </a:r>
            <a:r>
              <a:rPr lang="en-IN" b="1" spc="300" dirty="0"/>
              <a:t>//www.exampleweb.com/home/login.html</a:t>
            </a:r>
            <a:endParaRPr lang="en-US" b="1" spc="3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CB86C78-9C6E-6D09-9E8E-E09BEC1EA4E3}"/>
              </a:ext>
            </a:extLst>
          </p:cNvPr>
          <p:cNvSpPr/>
          <p:nvPr/>
        </p:nvSpPr>
        <p:spPr>
          <a:xfrm rot="5400000">
            <a:off x="5706192" y="3019162"/>
            <a:ext cx="162560" cy="568960"/>
          </a:xfrm>
          <a:prstGeom prst="leftBrac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9644D8A-5F3B-1801-8090-A8F6606CD54F}"/>
              </a:ext>
            </a:extLst>
          </p:cNvPr>
          <p:cNvSpPr/>
          <p:nvPr/>
        </p:nvSpPr>
        <p:spPr>
          <a:xfrm rot="5400000">
            <a:off x="6723164" y="3010574"/>
            <a:ext cx="158074" cy="581652"/>
          </a:xfrm>
          <a:prstGeom prst="leftBrac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1B20428-19B2-430A-EA8D-8128EA219272}"/>
              </a:ext>
            </a:extLst>
          </p:cNvPr>
          <p:cNvSpPr/>
          <p:nvPr/>
        </p:nvSpPr>
        <p:spPr>
          <a:xfrm rot="5400000">
            <a:off x="7872506" y="2569891"/>
            <a:ext cx="191108" cy="1496052"/>
          </a:xfrm>
          <a:prstGeom prst="leftBrac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8382FC2-EFB4-07AF-900C-D5B19E14BE50}"/>
              </a:ext>
            </a:extLst>
          </p:cNvPr>
          <p:cNvSpPr/>
          <p:nvPr/>
        </p:nvSpPr>
        <p:spPr>
          <a:xfrm rot="5400000">
            <a:off x="9844368" y="2979041"/>
            <a:ext cx="176768" cy="634994"/>
          </a:xfrm>
          <a:prstGeom prst="leftBrac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D449756-5813-13D3-C7DB-6098D7CBDA28}"/>
              </a:ext>
            </a:extLst>
          </p:cNvPr>
          <p:cNvSpPr/>
          <p:nvPr/>
        </p:nvSpPr>
        <p:spPr>
          <a:xfrm rot="5400000">
            <a:off x="10960184" y="2672448"/>
            <a:ext cx="195581" cy="1229368"/>
          </a:xfrm>
          <a:prstGeom prst="leftBrac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DA147DB-292E-0F36-0882-E6D9774AF6D4}"/>
              </a:ext>
            </a:extLst>
          </p:cNvPr>
          <p:cNvSpPr/>
          <p:nvPr/>
        </p:nvSpPr>
        <p:spPr>
          <a:xfrm rot="16200000" flipV="1">
            <a:off x="6768838" y="3592626"/>
            <a:ext cx="146730" cy="501647"/>
          </a:xfrm>
          <a:prstGeom prst="leftBrac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A21A715-E4A5-FF52-8D97-77CCBCCD3498}"/>
              </a:ext>
            </a:extLst>
          </p:cNvPr>
          <p:cNvSpPr/>
          <p:nvPr/>
        </p:nvSpPr>
        <p:spPr>
          <a:xfrm rot="5400000">
            <a:off x="9084391" y="3047099"/>
            <a:ext cx="162560" cy="513085"/>
          </a:xfrm>
          <a:prstGeom prst="leftBrac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48C8DCC-2D77-C798-0AD5-5CE1E06AE818}"/>
              </a:ext>
            </a:extLst>
          </p:cNvPr>
          <p:cNvSpPr/>
          <p:nvPr/>
        </p:nvSpPr>
        <p:spPr>
          <a:xfrm rot="16200000" flipV="1">
            <a:off x="8199093" y="2768600"/>
            <a:ext cx="244061" cy="2202180"/>
          </a:xfrm>
          <a:prstGeom prst="leftBrac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C8B2537-CA06-DB70-88CC-80A1D71CD645}"/>
              </a:ext>
            </a:extLst>
          </p:cNvPr>
          <p:cNvSpPr/>
          <p:nvPr/>
        </p:nvSpPr>
        <p:spPr>
          <a:xfrm rot="16200000" flipV="1">
            <a:off x="10962715" y="3238401"/>
            <a:ext cx="190517" cy="1229368"/>
          </a:xfrm>
          <a:prstGeom prst="leftBrac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13BDEDF-FCC9-7632-DF21-1041126C3EF6}"/>
              </a:ext>
            </a:extLst>
          </p:cNvPr>
          <p:cNvSpPr/>
          <p:nvPr/>
        </p:nvSpPr>
        <p:spPr>
          <a:xfrm rot="16200000" flipV="1">
            <a:off x="7849547" y="3272792"/>
            <a:ext cx="234493" cy="2910839"/>
          </a:xfrm>
          <a:prstGeom prst="leftBrac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C9936F23-D62E-D27E-A605-43CD41E2D137}"/>
              </a:ext>
            </a:extLst>
          </p:cNvPr>
          <p:cNvSpPr/>
          <p:nvPr/>
        </p:nvSpPr>
        <p:spPr>
          <a:xfrm rot="16200000" flipV="1">
            <a:off x="10524601" y="3713691"/>
            <a:ext cx="262850" cy="2057402"/>
          </a:xfrm>
          <a:prstGeom prst="leftBrac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9FE5475D-10F1-715A-A4D2-9E2544FE6DA0}"/>
              </a:ext>
            </a:extLst>
          </p:cNvPr>
          <p:cNvSpPr txBox="1"/>
          <p:nvPr/>
        </p:nvSpPr>
        <p:spPr>
          <a:xfrm>
            <a:off x="9563178" y="2883057"/>
            <a:ext cx="92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directory</a:t>
            </a:r>
            <a:endParaRPr lang="en-IN" sz="1400" dirty="0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D0C20257-93C7-608A-0798-C82C9AA11D85}"/>
              </a:ext>
            </a:extLst>
          </p:cNvPr>
          <p:cNvSpPr txBox="1"/>
          <p:nvPr/>
        </p:nvSpPr>
        <p:spPr>
          <a:xfrm>
            <a:off x="6350725" y="2638175"/>
            <a:ext cx="955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third-level</a:t>
            </a:r>
          </a:p>
          <a:p>
            <a:pPr algn="ctr"/>
            <a:r>
              <a:rPr lang="en-US" sz="1400" dirty="0"/>
              <a:t>Domain</a:t>
            </a:r>
            <a:endParaRPr lang="en-IN" sz="1400" dirty="0"/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73C5991C-8EDA-3386-3275-5D411129DDB8}"/>
              </a:ext>
            </a:extLst>
          </p:cNvPr>
          <p:cNvSpPr txBox="1"/>
          <p:nvPr/>
        </p:nvSpPr>
        <p:spPr>
          <a:xfrm>
            <a:off x="7394017" y="2601352"/>
            <a:ext cx="1148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second-level</a:t>
            </a:r>
          </a:p>
          <a:p>
            <a:pPr algn="ctr"/>
            <a:r>
              <a:rPr lang="en-US" sz="1400" dirty="0"/>
              <a:t>Domain</a:t>
            </a:r>
            <a:endParaRPr lang="en-IN" sz="1400" dirty="0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D024876C-4FC4-8FC2-3083-194E97182880}"/>
              </a:ext>
            </a:extLst>
          </p:cNvPr>
          <p:cNvSpPr txBox="1"/>
          <p:nvPr/>
        </p:nvSpPr>
        <p:spPr>
          <a:xfrm>
            <a:off x="8591628" y="2601352"/>
            <a:ext cx="1148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top-level</a:t>
            </a:r>
          </a:p>
          <a:p>
            <a:pPr algn="ctr"/>
            <a:r>
              <a:rPr lang="en-US" sz="1400" dirty="0"/>
              <a:t>Domain</a:t>
            </a:r>
            <a:endParaRPr lang="en-IN" sz="1400" dirty="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B90F1760-09AA-5545-39EA-34A42A4AB137}"/>
              </a:ext>
            </a:extLst>
          </p:cNvPr>
          <p:cNvSpPr txBox="1"/>
          <p:nvPr/>
        </p:nvSpPr>
        <p:spPr>
          <a:xfrm>
            <a:off x="5393142" y="2883057"/>
            <a:ext cx="83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protocol</a:t>
            </a:r>
            <a:endParaRPr lang="en-IN" sz="1400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A7B6F7FA-FEC6-07E8-0991-A6DA02460D3E}"/>
              </a:ext>
            </a:extLst>
          </p:cNvPr>
          <p:cNvSpPr txBox="1"/>
          <p:nvPr/>
        </p:nvSpPr>
        <p:spPr>
          <a:xfrm>
            <a:off x="10883326" y="2872893"/>
            <a:ext cx="44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file</a:t>
            </a:r>
            <a:endParaRPr lang="en-IN" sz="1400" dirty="0"/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AF52E31E-E00E-186B-9AFD-D5746AA87DD9}"/>
              </a:ext>
            </a:extLst>
          </p:cNvPr>
          <p:cNvSpPr txBox="1"/>
          <p:nvPr/>
        </p:nvSpPr>
        <p:spPr>
          <a:xfrm>
            <a:off x="10789997" y="4014606"/>
            <a:ext cx="537222" cy="305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page</a:t>
            </a:r>
            <a:endParaRPr lang="en-IN" sz="1400" dirty="0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88539891-E42A-5560-49E0-12D4A72C0643}"/>
              </a:ext>
            </a:extLst>
          </p:cNvPr>
          <p:cNvSpPr txBox="1"/>
          <p:nvPr/>
        </p:nvSpPr>
        <p:spPr>
          <a:xfrm>
            <a:off x="10387415" y="4911952"/>
            <a:ext cx="537222" cy="305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path</a:t>
            </a:r>
            <a:endParaRPr lang="en-IN" sz="1400" dirty="0"/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A2E6CA4F-C274-6617-296D-696ABE6583F9}"/>
              </a:ext>
            </a:extLst>
          </p:cNvPr>
          <p:cNvSpPr txBox="1"/>
          <p:nvPr/>
        </p:nvSpPr>
        <p:spPr>
          <a:xfrm>
            <a:off x="7813123" y="4042836"/>
            <a:ext cx="1217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domain name</a:t>
            </a:r>
            <a:endParaRPr lang="en-IN" sz="1400" dirty="0"/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393AF6AF-ABD5-3B6A-F90A-A082624375D4}"/>
              </a:ext>
            </a:extLst>
          </p:cNvPr>
          <p:cNvSpPr txBox="1"/>
          <p:nvPr/>
        </p:nvSpPr>
        <p:spPr>
          <a:xfrm>
            <a:off x="6257387" y="3975536"/>
            <a:ext cx="104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Subdomain</a:t>
            </a:r>
          </a:p>
          <a:p>
            <a:pPr algn="ctr"/>
            <a:r>
              <a:rPr lang="en-US" sz="1400" dirty="0"/>
              <a:t>name</a:t>
            </a:r>
            <a:endParaRPr lang="en-IN" sz="1400" dirty="0"/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5B84BE30-ABA9-94E9-4FD2-934E14F33BFA}"/>
              </a:ext>
            </a:extLst>
          </p:cNvPr>
          <p:cNvSpPr txBox="1"/>
          <p:nvPr/>
        </p:nvSpPr>
        <p:spPr>
          <a:xfrm>
            <a:off x="7497522" y="4911952"/>
            <a:ext cx="1119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host name</a:t>
            </a:r>
            <a:endParaRPr lang="en-IN" sz="1400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0201504D-A4B7-8ACF-8EFA-96671AB5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9019" cy="729847"/>
          </a:xfrm>
        </p:spPr>
        <p:txBody>
          <a:bodyPr/>
          <a:lstStyle/>
          <a:p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Summary &amp; Feature Engineering: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1E691-85AD-B0A6-3B64-6F8B0B0AC829}"/>
              </a:ext>
            </a:extLst>
          </p:cNvPr>
          <p:cNvSpPr txBox="1"/>
          <p:nvPr/>
        </p:nvSpPr>
        <p:spPr>
          <a:xfrm>
            <a:off x="568934" y="4770357"/>
            <a:ext cx="397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Final Dataset Dimension: 10,000 x 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4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C324-6CAC-8DFF-6389-3BF7C4F5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0740" cy="1325563"/>
          </a:xfrm>
        </p:spPr>
        <p:txBody>
          <a:bodyPr>
            <a:normAutofit/>
          </a:bodyPr>
          <a:lstStyle/>
          <a:p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Manifold Learning: Isomap Algorithm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3F7BC-42B9-5480-ED89-F9E1EECAF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835" y="1825625"/>
                <a:ext cx="10515600" cy="288084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Algorithm: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 algn="just">
                  <a:buNone/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Input</a:t>
                </a:r>
                <a:r>
                  <a:rPr lang="en-US" sz="1800" b="1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Data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,  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, ….., 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 ∈ 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ℝ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with parameters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𝑘</m:t>
                    </m:r>
                  </m:oMath>
                </a14:m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(nearest neighbors)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𝑚</m:t>
                    </m:r>
                  </m:oMath>
                </a14:m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(embedding dimensions.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 algn="just">
                  <a:buNone/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Output: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Lower dimensional embedding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𝟙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, 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𝟚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, ….., 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 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ℝ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with d &lt; D.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 algn="just">
                  <a:buNone/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Steps: 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Nearest neighbor search using ball tree algorithm</a:t>
                </a:r>
              </a:p>
              <a:p>
                <a:pPr algn="just"/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Shortest-path graph search Dijkstra’s algorithm.</a:t>
                </a:r>
              </a:p>
              <a:p>
                <a:pPr algn="just"/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Partial eigenvalue decomposition. 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3F7BC-42B9-5480-ED89-F9E1EECAF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835" y="1825625"/>
                <a:ext cx="10515600" cy="2880846"/>
              </a:xfrm>
              <a:blipFill>
                <a:blip r:embed="rId2"/>
                <a:stretch>
                  <a:fillRect l="-464" t="-1903" r="-522" b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4AEC5-38C1-F87C-BA2F-FA2B3AEF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A0F17D-07FE-65C7-AF94-AE81DB7BC6B9}"/>
                  </a:ext>
                </a:extLst>
              </p:cNvPr>
              <p:cNvSpPr txBox="1"/>
              <p:nvPr/>
            </p:nvSpPr>
            <p:spPr>
              <a:xfrm>
                <a:off x="8875058" y="4841408"/>
                <a:ext cx="2949387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Key Components: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lvl="0" indent="0" algn="just">
                  <a:buNone/>
                </a:pP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number of training data points</a:t>
                </a:r>
              </a:p>
              <a:p>
                <a:pPr marL="0" lvl="0" indent="0" algn="just">
                  <a:buNone/>
                </a:pP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input dimension</a:t>
                </a:r>
              </a:p>
              <a:p>
                <a:pPr marL="0" lvl="0" indent="0" algn="just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𝑘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number of nearest neighbors</a:t>
                </a:r>
              </a:p>
              <a:p>
                <a:pPr marL="0" lvl="0" indent="0" algn="just">
                  <a:buNone/>
                </a:pP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output dimension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A0F17D-07FE-65C7-AF94-AE81DB7BC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058" y="4841408"/>
                <a:ext cx="2949387" cy="1354217"/>
              </a:xfrm>
              <a:prstGeom prst="rect">
                <a:avLst/>
              </a:prstGeom>
              <a:blipFill>
                <a:blip r:embed="rId3"/>
                <a:stretch>
                  <a:fillRect l="-1860" t="-2252" b="-4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04FA6C-ACAF-0FED-2E1F-0C836CB7B819}"/>
                  </a:ext>
                </a:extLst>
              </p:cNvPr>
              <p:cNvSpPr txBox="1"/>
              <p:nvPr/>
            </p:nvSpPr>
            <p:spPr>
              <a:xfrm>
                <a:off x="493059" y="5208661"/>
                <a:ext cx="807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800" b="1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𝐓𝐢𝐦𝐞</m:t>
                    </m:r>
                    <m:r>
                      <a:rPr lang="en-IN" sz="1800" b="1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b="1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𝐂𝐨𝐦𝐩𝐥𝐞𝐱𝐢𝐭𝐲</m:t>
                    </m:r>
                    <m:r>
                      <a:rPr lang="en-IN" sz="1800" b="1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  <m:func>
                          <m:func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func>
                              <m:func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[13]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04FA6C-ACAF-0FED-2E1F-0C836CB7B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9" y="5208661"/>
                <a:ext cx="8077200" cy="369332"/>
              </a:xfrm>
              <a:prstGeom prst="rect">
                <a:avLst/>
              </a:prstGeom>
              <a:blipFill>
                <a:blip r:embed="rId4"/>
                <a:stretch>
                  <a:fillRect t="-9836" r="-67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70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8BF5-74F3-E8B9-D8CF-24767FFF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Architecture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96CD4-137F-810C-FCA0-AEE2B128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207075A-3C37-C73C-0822-4657AFA28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594779"/>
                  </p:ext>
                </p:extLst>
              </p:nvPr>
            </p:nvGraphicFramePr>
            <p:xfrm>
              <a:off x="2232212" y="2017059"/>
              <a:ext cx="7727575" cy="326315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66990">
                      <a:extLst>
                        <a:ext uri="{9D8B030D-6E8A-4147-A177-3AD203B41FA5}">
                          <a16:colId xmlns:a16="http://schemas.microsoft.com/office/drawing/2014/main" val="399419277"/>
                        </a:ext>
                      </a:extLst>
                    </a:gridCol>
                    <a:gridCol w="1171947">
                      <a:extLst>
                        <a:ext uri="{9D8B030D-6E8A-4147-A177-3AD203B41FA5}">
                          <a16:colId xmlns:a16="http://schemas.microsoft.com/office/drawing/2014/main" val="3312532888"/>
                        </a:ext>
                      </a:extLst>
                    </a:gridCol>
                    <a:gridCol w="1186822">
                      <a:extLst>
                        <a:ext uri="{9D8B030D-6E8A-4147-A177-3AD203B41FA5}">
                          <a16:colId xmlns:a16="http://schemas.microsoft.com/office/drawing/2014/main" val="2555057803"/>
                        </a:ext>
                      </a:extLst>
                    </a:gridCol>
                    <a:gridCol w="2561276">
                      <a:extLst>
                        <a:ext uri="{9D8B030D-6E8A-4147-A177-3AD203B41FA5}">
                          <a16:colId xmlns:a16="http://schemas.microsoft.com/office/drawing/2014/main" val="175758083"/>
                        </a:ext>
                      </a:extLst>
                    </a:gridCol>
                    <a:gridCol w="1640540">
                      <a:extLst>
                        <a:ext uri="{9D8B030D-6E8A-4147-A177-3AD203B41FA5}">
                          <a16:colId xmlns:a16="http://schemas.microsoft.com/office/drawing/2014/main" val="3737539764"/>
                        </a:ext>
                      </a:extLst>
                    </a:gridCol>
                  </a:tblGrid>
                  <a:tr h="10049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Shape of W</a:t>
                          </a:r>
                          <a:endParaRPr lang="en-US" sz="1600" b="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Shape of b</a:t>
                          </a:r>
                          <a:endParaRPr lang="en-US" sz="1600" b="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Activation</a:t>
                          </a:r>
                          <a:endParaRPr lang="en-US" sz="1600" b="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Shape of Activation</a:t>
                          </a:r>
                          <a:endParaRPr lang="en-US" sz="1600" b="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34947992"/>
                      </a:ext>
                    </a:extLst>
                  </a:tr>
                  <a:tr h="673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Layer 1</a:t>
                          </a:r>
                          <a:endParaRPr lang="en-US" sz="1600" b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(25, 5)</a:t>
                          </a:r>
                          <a:endParaRPr lang="en-US" sz="16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(25, 1)</a:t>
                          </a:r>
                          <a:endParaRPr lang="en-US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(25, 10000)</a:t>
                          </a:r>
                          <a:endParaRPr lang="en-US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21812577"/>
                      </a:ext>
                    </a:extLst>
                  </a:tr>
                  <a:tr h="7265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Layer 2</a:t>
                          </a:r>
                          <a:endParaRPr lang="en-US" sz="1600" b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(15,25)</a:t>
                          </a:r>
                          <a:endParaRPr lang="en-US" sz="16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(15, 1)</a:t>
                          </a:r>
                          <a:endParaRPr lang="en-US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(15, 10000)</a:t>
                          </a:r>
                          <a:endParaRPr lang="en-US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8738932"/>
                      </a:ext>
                    </a:extLst>
                  </a:tr>
                  <a:tr h="8583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Layer 3</a:t>
                          </a:r>
                          <a:endParaRPr lang="en-US" sz="1600" b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(1, 15)</a:t>
                          </a:r>
                          <a:endParaRPr lang="en-US" sz="16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(1, 1)</a:t>
                          </a:r>
                          <a:endParaRPr lang="en-US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(1, 10000)</a:t>
                          </a:r>
                          <a:endParaRPr lang="en-US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31226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207075A-3C37-C73C-0822-4657AFA28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594779"/>
                  </p:ext>
                </p:extLst>
              </p:nvPr>
            </p:nvGraphicFramePr>
            <p:xfrm>
              <a:off x="2232212" y="2017059"/>
              <a:ext cx="7727575" cy="326315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66990">
                      <a:extLst>
                        <a:ext uri="{9D8B030D-6E8A-4147-A177-3AD203B41FA5}">
                          <a16:colId xmlns:a16="http://schemas.microsoft.com/office/drawing/2014/main" val="399419277"/>
                        </a:ext>
                      </a:extLst>
                    </a:gridCol>
                    <a:gridCol w="1171947">
                      <a:extLst>
                        <a:ext uri="{9D8B030D-6E8A-4147-A177-3AD203B41FA5}">
                          <a16:colId xmlns:a16="http://schemas.microsoft.com/office/drawing/2014/main" val="3312532888"/>
                        </a:ext>
                      </a:extLst>
                    </a:gridCol>
                    <a:gridCol w="1186822">
                      <a:extLst>
                        <a:ext uri="{9D8B030D-6E8A-4147-A177-3AD203B41FA5}">
                          <a16:colId xmlns:a16="http://schemas.microsoft.com/office/drawing/2014/main" val="2555057803"/>
                        </a:ext>
                      </a:extLst>
                    </a:gridCol>
                    <a:gridCol w="2561276">
                      <a:extLst>
                        <a:ext uri="{9D8B030D-6E8A-4147-A177-3AD203B41FA5}">
                          <a16:colId xmlns:a16="http://schemas.microsoft.com/office/drawing/2014/main" val="175758083"/>
                        </a:ext>
                      </a:extLst>
                    </a:gridCol>
                    <a:gridCol w="1640540">
                      <a:extLst>
                        <a:ext uri="{9D8B030D-6E8A-4147-A177-3AD203B41FA5}">
                          <a16:colId xmlns:a16="http://schemas.microsoft.com/office/drawing/2014/main" val="3737539764"/>
                        </a:ext>
                      </a:extLst>
                    </a:gridCol>
                  </a:tblGrid>
                  <a:tr h="10049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Shape of W</a:t>
                          </a:r>
                          <a:endParaRPr lang="en-US" sz="1600" b="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Shape of b</a:t>
                          </a:r>
                          <a:endParaRPr lang="en-US" sz="1600" b="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Activation</a:t>
                          </a:r>
                          <a:endParaRPr lang="en-US" sz="1600" b="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Shape of Activation</a:t>
                          </a:r>
                          <a:endParaRPr lang="en-US" sz="1600" b="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34947992"/>
                      </a:ext>
                    </a:extLst>
                  </a:tr>
                  <a:tr h="673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Layer 1</a:t>
                          </a:r>
                          <a:endParaRPr lang="en-US" sz="1600" b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(25, 5)</a:t>
                          </a:r>
                          <a:endParaRPr lang="en-US" sz="16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(25, 1)</a:t>
                          </a:r>
                          <a:endParaRPr lang="en-US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8095" t="-149550" r="-64524" b="-236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(25, 10000)</a:t>
                          </a:r>
                          <a:endParaRPr lang="en-US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21812577"/>
                      </a:ext>
                    </a:extLst>
                  </a:tr>
                  <a:tr h="7265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Layer 2</a:t>
                          </a:r>
                          <a:endParaRPr lang="en-US" sz="1600" b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(15,25)</a:t>
                          </a:r>
                          <a:endParaRPr lang="en-US" sz="16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(15, 1)</a:t>
                          </a:r>
                          <a:endParaRPr lang="en-US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8095" t="-230833" r="-64524" b="-11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(15, 10000)</a:t>
                          </a:r>
                          <a:endParaRPr lang="en-US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8738932"/>
                      </a:ext>
                    </a:extLst>
                  </a:tr>
                  <a:tr h="8583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Layer 3</a:t>
                          </a:r>
                          <a:endParaRPr lang="en-US" sz="1600" b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(1, 15)</a:t>
                          </a:r>
                          <a:endParaRPr lang="en-US" sz="16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(1, 1)</a:t>
                          </a:r>
                          <a:endParaRPr lang="en-US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8095" t="-281560" r="-64524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(1, 10000)</a:t>
                          </a:r>
                          <a:endParaRPr lang="en-US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31226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E8547B-DE59-268D-8070-48AF7586FBA6}"/>
              </a:ext>
            </a:extLst>
          </p:cNvPr>
          <p:cNvSpPr txBox="1"/>
          <p:nvPr/>
        </p:nvSpPr>
        <p:spPr>
          <a:xfrm>
            <a:off x="4199964" y="5464447"/>
            <a:ext cx="395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II: Neural Network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1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1EA3-BB07-1385-9C4C-288872A6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99821" cy="757822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Base: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362FA7-D02D-0FB3-7C23-06AC59F5F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0193"/>
                <a:ext cx="9946342" cy="9340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 loss: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func>
                      <m:func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func>
                      <m:func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sz="2000" i="1" u="none" strike="noStrike" dirty="0">
                  <a:ln>
                    <a:noFill/>
                  </a:ln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362FA7-D02D-0FB3-7C23-06AC59F5F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0193"/>
                <a:ext cx="9946342" cy="934090"/>
              </a:xfrm>
              <a:blipFill>
                <a:blip r:embed="rId2"/>
                <a:stretch>
                  <a:fillRect l="-1288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F5788-BB93-3E08-ACD4-143463C3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810667-4E44-0E77-CD6F-F422881EB00B}"/>
                  </a:ext>
                </a:extLst>
              </p:cNvPr>
              <p:cNvSpPr txBox="1"/>
              <p:nvPr/>
            </p:nvSpPr>
            <p:spPr>
              <a:xfrm>
                <a:off x="1134034" y="3293720"/>
                <a:ext cx="4047566" cy="2284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000" i="1" u="none" strike="noStrike" dirty="0">
                    <a:ln>
                      <a:noFill/>
                    </a:ln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Derivatives for Backpropagation:</a:t>
                </a:r>
              </a:p>
              <a:p>
                <a:pPr indent="0" algn="just">
                  <a:lnSpc>
                    <a:spcPct val="95000"/>
                  </a:lnSpc>
                  <a:spcAft>
                    <a:spcPts val="600"/>
                  </a:spcAft>
                  <a:buNone/>
                  <a:tabLst>
                    <a:tab pos="1828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eqArrPr>
                        <m:e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x-none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𝜕</m:t>
                              </m:r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𝒥</m:t>
                              </m:r>
                            </m:num>
                            <m:den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x-none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𝑊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x-none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𝑚</m:t>
                              </m:r>
                            </m:den>
                          </m:f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x-none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x-none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𝑙</m:t>
                                  </m:r>
                                  <m:r>
                                    <a:rPr lang="x-none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N" sz="1800" b="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</m:t>
                          </m:r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7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eqArr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𝜕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𝒥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𝑏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𝑙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8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IN" sz="18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eqArr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𝑙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𝜕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𝐴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𝑙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9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810667-4E44-0E77-CD6F-F422881E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034" y="3293720"/>
                <a:ext cx="4047566" cy="2284087"/>
              </a:xfrm>
              <a:prstGeom prst="rect">
                <a:avLst/>
              </a:prstGeom>
              <a:blipFill>
                <a:blip r:embed="rId3"/>
                <a:stretch>
                  <a:fillRect l="-1657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F6DA9D-760C-0420-8C68-56E4751106BC}"/>
                  </a:ext>
                </a:extLst>
              </p:cNvPr>
              <p:cNvSpPr txBox="1"/>
              <p:nvPr/>
            </p:nvSpPr>
            <p:spPr>
              <a:xfrm>
                <a:off x="6006352" y="2211512"/>
                <a:ext cx="6033247" cy="4147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182880" algn="just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:r>
                  <a:rPr lang="en-US" sz="1800" i="1" spc="-5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SimSun" panose="02010600030101010101" pitchFamily="2" charset="-122"/>
                  </a:rPr>
                  <a:t>Optimization for momentum and velocity:</a:t>
                </a:r>
              </a:p>
              <a:p>
                <a:pPr indent="182880" algn="just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x-none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𝑊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x-none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x-none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𝑊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x-none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1−</m:t>
                              </m:r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𝛽</m:t>
                              </m:r>
                            </m:e>
                          </m:d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x-none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IN" sz="1800" b="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</m:t>
                          </m:r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indent="182880" algn="just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x-none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x-none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x-none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𝑊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x-none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  <m:r>
                            <a:rPr lang="en-IN" sz="1800" b="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 </m:t>
                          </m:r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indent="182880" algn="just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:r>
                  <a:rPr lang="en-US" i="1" spc="-5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</a:rPr>
                  <a:t>Adams:</a:t>
                </a:r>
                <a:endParaRPr lang="en-US" sz="1800" i="1" spc="-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indent="182880" algn="just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x-none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𝑊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x-none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x-none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𝑊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x-none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x-none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x-none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𝜕</m:t>
                              </m:r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𝒥</m:t>
                              </m:r>
                            </m:num>
                            <m:den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x-none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𝑊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x-none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IN" sz="1800" b="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</m:t>
                          </m:r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x-none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14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𝑊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𝑐𝑜𝑟𝑟𝑒𝑐𝑡𝑒𝑑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15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𝑊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𝑐𝑜𝑟𝑟𝑒𝑐𝑡𝑒𝑑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17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p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𝑐𝑜𝑟𝑟𝑒𝑐𝑡𝑒𝑑</m:t>
                                  </m:r>
                                </m:sup>
                              </m:sSub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𝑐𝑜𝑟𝑟𝑒𝑐𝑡𝑒𝑑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den>
                          </m:f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  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F6DA9D-760C-0420-8C68-56E475110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2211512"/>
                <a:ext cx="6033247" cy="4147610"/>
              </a:xfrm>
              <a:prstGeom prst="rect">
                <a:avLst/>
              </a:prstGeom>
              <a:blipFill>
                <a:blip r:embed="rId4"/>
                <a:stretch>
                  <a:fillRect t="-1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8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14F9-FCF4-882E-6178-60C15A77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Derived Time Complexity: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7A637-65FB-B76A-3530-13B0E775A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1371"/>
                <a:ext cx="5562600" cy="35581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IN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Propagation:</a:t>
                </a:r>
              </a:p>
              <a:p>
                <a:pPr marL="0" indent="0" algn="just">
                  <a:buNone/>
                </a:pP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layer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ⅈ </m:t>
                    </m:r>
                    <m:r>
                      <a:rPr lang="en-US" sz="16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𝑗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𝑗𝑚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𝑗𝑖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𝑖𝑚</m:t>
                            </m:r>
                          </m:sub>
                        </m:sSub>
                        <m:r>
                          <a:rPr lang="en-IN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 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#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19</m:t>
                            </m:r>
                          </m:e>
                        </m:d>
                      </m:e>
                    </m:eqAr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𝒪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 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 algn="just">
                  <a:buNone/>
                </a:pP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Applying activation: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𝑗𝑚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𝑗𝑚</m:t>
                                </m:r>
                              </m:sub>
                            </m:sSub>
                          </m:e>
                        </m:d>
                        <m:r>
                          <a:rPr lang="en-IN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 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#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20</m:t>
                            </m:r>
                          </m:e>
                        </m:d>
                      </m:e>
                    </m:eqAr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 		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𝒪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 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IN" sz="16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𝒪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𝑚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𝑚</m:t>
                          </m:r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𝒪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𝑚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eqArr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𝒪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𝑚</m:t>
                              </m:r>
                            </m:e>
                          </m:d>
                          <m:r>
                            <a:rPr lang="en-IN" sz="16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layers: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𝒪</m:t>
                          </m:r>
                          <m:d>
                            <m:d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𝑘𝑙</m:t>
                                  </m:r>
                                </m:e>
                              </m:d>
                            </m:e>
                          </m:d>
                          <m:r>
                            <a:rPr lang="en-IN" sz="16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7A637-65FB-B76A-3530-13B0E775A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1371"/>
                <a:ext cx="5562600" cy="3558160"/>
              </a:xfrm>
              <a:blipFill>
                <a:blip r:embed="rId2"/>
                <a:stretch>
                  <a:fillRect l="-1096" t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F9250-6804-A12D-ED59-46109DFC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SCEECS 2024 | Paper ID: 449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CA6809-F5D7-70CC-2531-2CB8C8092413}"/>
                  </a:ext>
                </a:extLst>
              </p:cNvPr>
              <p:cNvSpPr txBox="1"/>
              <p:nvPr/>
            </p:nvSpPr>
            <p:spPr>
              <a:xfrm>
                <a:off x="7503458" y="3698274"/>
                <a:ext cx="3697941" cy="971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ⅈ, 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𝑗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𝑘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-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number of nodes in each layer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𝑗𝑖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  <m:r>
                      <a:rPr lang="en-IN" sz="1400" b="0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𝑙𝑘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- Weights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𝑚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number training set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number of iterations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CA6809-F5D7-70CC-2531-2CB8C8092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58" y="3698274"/>
                <a:ext cx="3697941" cy="971420"/>
              </a:xfrm>
              <a:prstGeom prst="rect">
                <a:avLst/>
              </a:prstGeom>
              <a:blipFill>
                <a:blip r:embed="rId3"/>
                <a:stretch>
                  <a:fillRect t="-1258" r="-660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F61154-C090-E58A-ED97-4E9C6252E12A}"/>
                  </a:ext>
                </a:extLst>
              </p:cNvPr>
              <p:cNvSpPr txBox="1"/>
              <p:nvPr/>
            </p:nvSpPr>
            <p:spPr>
              <a:xfrm>
                <a:off x="7282997" y="1852898"/>
                <a:ext cx="4584033" cy="1789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 Propagation:</a:t>
                </a:r>
              </a:p>
              <a:p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layer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</m:oMath>
                </a14:m>
                <a:endParaRPr lang="en-I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𝒪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  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28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I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layers: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eqArr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𝒪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𝑚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𝑙𝑘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𝑘𝑗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𝑗𝑖</m:t>
                                  </m:r>
                                </m:e>
                              </m:d>
                            </m:e>
                          </m:d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34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F61154-C090-E58A-ED97-4E9C6252E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997" y="1852898"/>
                <a:ext cx="4584033" cy="1789977"/>
              </a:xfrm>
              <a:prstGeom prst="rect">
                <a:avLst/>
              </a:prstGeom>
              <a:blipFill>
                <a:blip r:embed="rId4"/>
                <a:stretch>
                  <a:fillRect l="-1330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CF5256-F81D-1D00-A5CB-D6AA0C00A77E}"/>
                  </a:ext>
                </a:extLst>
              </p:cNvPr>
              <p:cNvSpPr txBox="1"/>
              <p:nvPr/>
            </p:nvSpPr>
            <p:spPr>
              <a:xfrm>
                <a:off x="6910137" y="4988540"/>
                <a:ext cx="4443663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Complexity: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eqArr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𝑛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𝑚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𝑖𝑗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𝑗𝑘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𝑘𝑙</m:t>
                                  </m:r>
                                </m:e>
                              </m:d>
                            </m:e>
                          </m:d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35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CF5256-F81D-1D00-A5CB-D6AA0C00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137" y="4988540"/>
                <a:ext cx="4443663" cy="681982"/>
              </a:xfrm>
              <a:prstGeom prst="rect">
                <a:avLst/>
              </a:prstGeom>
              <a:blipFill>
                <a:blip r:embed="rId5"/>
                <a:stretch>
                  <a:fillRect l="-1235" t="-4464"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77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1448</Words>
  <Application>Microsoft Office PowerPoint</Application>
  <PresentationFormat>Widescreen</PresentationFormat>
  <Paragraphs>217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Optimizing URL Phishing Detection: A Manifold Learning Approach with an Efficient Neural Network Focused on Reducing Computational Cost</vt:lpstr>
      <vt:lpstr>Problem Statement</vt:lpstr>
      <vt:lpstr>Approach &amp; Contribution:</vt:lpstr>
      <vt:lpstr>Literature Review</vt:lpstr>
      <vt:lpstr>Dataset Summary &amp; Feature Engineering:</vt:lpstr>
      <vt:lpstr>Manifold Learning: Isomap Algorithm</vt:lpstr>
      <vt:lpstr>Neural Network Architecture</vt:lpstr>
      <vt:lpstr>Mathematical Base:</vt:lpstr>
      <vt:lpstr>Derived Time Complexity:</vt:lpstr>
      <vt:lpstr>Experimental Results</vt:lpstr>
      <vt:lpstr>Conclusion:</vt:lpstr>
      <vt:lpstr>References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Optimizing URL Phishing Detection: A Manifold  Learning Approach with an Efficient Neural Network  Focused on Reducing Computational Cost</dc:title>
  <dc:creator>vijay venkatesh</dc:creator>
  <cp:lastModifiedBy>vijay venkatesh</cp:lastModifiedBy>
  <cp:revision>18</cp:revision>
  <dcterms:created xsi:type="dcterms:W3CDTF">2024-02-20T10:10:51Z</dcterms:created>
  <dcterms:modified xsi:type="dcterms:W3CDTF">2024-02-25T03:25:53Z</dcterms:modified>
</cp:coreProperties>
</file>