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24"/>
  </p:notesMasterIdLst>
  <p:sldIdLst>
    <p:sldId id="258" r:id="rId5"/>
    <p:sldId id="273" r:id="rId6"/>
    <p:sldId id="272" r:id="rId7"/>
    <p:sldId id="279" r:id="rId8"/>
    <p:sldId id="278" r:id="rId9"/>
    <p:sldId id="277" r:id="rId10"/>
    <p:sldId id="276" r:id="rId11"/>
    <p:sldId id="275" r:id="rId12"/>
    <p:sldId id="274" r:id="rId13"/>
    <p:sldId id="282" r:id="rId14"/>
    <p:sldId id="281" r:id="rId15"/>
    <p:sldId id="283" r:id="rId16"/>
    <p:sldId id="280" r:id="rId17"/>
    <p:sldId id="285" r:id="rId18"/>
    <p:sldId id="271" r:id="rId19"/>
    <p:sldId id="288" r:id="rId20"/>
    <p:sldId id="287" r:id="rId21"/>
    <p:sldId id="286"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8" d="100"/>
          <a:sy n="78" d="100"/>
        </p:scale>
        <p:origin x="2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6A1220-6E62-4122-B648-E697A2D9CD3F}"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E9400C89-2B81-41F4-845D-2C2A62BA22D8}">
      <dgm:prSet/>
      <dgm:spPr/>
      <dgm:t>
        <a:bodyPr/>
        <a:lstStyle/>
        <a:p>
          <a:r>
            <a:rPr lang="en-US"/>
            <a:t>Limitations:</a:t>
          </a:r>
        </a:p>
      </dgm:t>
    </dgm:pt>
    <dgm:pt modelId="{E0A7DFD3-A8E3-481E-95FF-FF58FC53325E}" type="parTrans" cxnId="{97879609-380E-44DD-BFEC-45CEE2B2F2E0}">
      <dgm:prSet/>
      <dgm:spPr/>
      <dgm:t>
        <a:bodyPr/>
        <a:lstStyle/>
        <a:p>
          <a:endParaRPr lang="en-US"/>
        </a:p>
      </dgm:t>
    </dgm:pt>
    <dgm:pt modelId="{188D6F42-CBC5-44DD-A669-E70C8B0C6629}" type="sibTrans" cxnId="{97879609-380E-44DD-BFEC-45CEE2B2F2E0}">
      <dgm:prSet/>
      <dgm:spPr/>
      <dgm:t>
        <a:bodyPr/>
        <a:lstStyle/>
        <a:p>
          <a:endParaRPr lang="en-US"/>
        </a:p>
      </dgm:t>
    </dgm:pt>
    <dgm:pt modelId="{6E8BF7BE-158F-4701-9577-AEFA94CC9C0D}">
      <dgm:prSet/>
      <dgm:spPr/>
      <dgm:t>
        <a:bodyPr/>
        <a:lstStyle/>
        <a:p>
          <a:r>
            <a:rPr lang="en-US"/>
            <a:t>The output values ​​of a perceptron can only take  one of two values ​​(0 or 1) due to the hardlimit transfer function. </a:t>
          </a:r>
        </a:p>
      </dgm:t>
    </dgm:pt>
    <dgm:pt modelId="{A2CAE49D-1BC6-4543-BF57-441598949E9C}" type="parTrans" cxnId="{4E2DB2CC-1AF2-4440-9F4F-014A78A703E1}">
      <dgm:prSet/>
      <dgm:spPr/>
      <dgm:t>
        <a:bodyPr/>
        <a:lstStyle/>
        <a:p>
          <a:endParaRPr lang="en-US"/>
        </a:p>
      </dgm:t>
    </dgm:pt>
    <dgm:pt modelId="{8F369DC2-9440-4C27-ACDF-20D8D6E5F01D}" type="sibTrans" cxnId="{4E2DB2CC-1AF2-4440-9F4F-014A78A703E1}">
      <dgm:prSet/>
      <dgm:spPr/>
      <dgm:t>
        <a:bodyPr/>
        <a:lstStyle/>
        <a:p>
          <a:endParaRPr lang="en-US"/>
        </a:p>
      </dgm:t>
    </dgm:pt>
    <dgm:pt modelId="{E3299AB1-A590-4A5A-B0BE-4AD112ADE459}">
      <dgm:prSet/>
      <dgm:spPr/>
      <dgm:t>
        <a:bodyPr/>
        <a:lstStyle/>
        <a:p>
          <a:r>
            <a:rPr lang="en-US"/>
            <a:t>perceptron can only classify the set of linearly separable  vectors.</a:t>
          </a:r>
        </a:p>
      </dgm:t>
    </dgm:pt>
    <dgm:pt modelId="{B9F3A27F-FC1D-4334-A3D7-6563270C1F79}" type="parTrans" cxnId="{4A3F0466-6687-422B-BB7F-9A455F9A4069}">
      <dgm:prSet/>
      <dgm:spPr/>
      <dgm:t>
        <a:bodyPr/>
        <a:lstStyle/>
        <a:p>
          <a:endParaRPr lang="en-US"/>
        </a:p>
      </dgm:t>
    </dgm:pt>
    <dgm:pt modelId="{6905CBB5-DD80-443C-809C-DD5C20115A62}" type="sibTrans" cxnId="{4A3F0466-6687-422B-BB7F-9A455F9A4069}">
      <dgm:prSet/>
      <dgm:spPr/>
      <dgm:t>
        <a:bodyPr/>
        <a:lstStyle/>
        <a:p>
          <a:endParaRPr lang="en-US"/>
        </a:p>
      </dgm:t>
    </dgm:pt>
    <dgm:pt modelId="{65DB02B2-55AB-4CED-A3FB-33634DC96722}">
      <dgm:prSet/>
      <dgm:spPr/>
      <dgm:t>
        <a:bodyPr/>
        <a:lstStyle/>
        <a:p>
          <a:r>
            <a:rPr lang="en-US"/>
            <a:t>Advantages: </a:t>
          </a:r>
        </a:p>
      </dgm:t>
    </dgm:pt>
    <dgm:pt modelId="{4EFF07FB-6D41-4F2E-9280-4CBC0BF93F91}" type="parTrans" cxnId="{BA22EB7D-3924-4CF6-92FF-3DFB98397B53}">
      <dgm:prSet/>
      <dgm:spPr/>
      <dgm:t>
        <a:bodyPr/>
        <a:lstStyle/>
        <a:p>
          <a:endParaRPr lang="en-US"/>
        </a:p>
      </dgm:t>
    </dgm:pt>
    <dgm:pt modelId="{13344DC3-C706-46B2-97C2-606FE26ACF16}" type="sibTrans" cxnId="{BA22EB7D-3924-4CF6-92FF-3DFB98397B53}">
      <dgm:prSet/>
      <dgm:spPr/>
      <dgm:t>
        <a:bodyPr/>
        <a:lstStyle/>
        <a:p>
          <a:endParaRPr lang="en-US"/>
        </a:p>
      </dgm:t>
    </dgm:pt>
    <dgm:pt modelId="{E29EB75A-10E6-4C57-ABF6-8096064D700F}">
      <dgm:prSet/>
      <dgm:spPr/>
      <dgm:t>
        <a:bodyPr/>
        <a:lstStyle/>
        <a:p>
          <a:r>
            <a:rPr lang="en-US"/>
            <a:t>A key benefit of our methodology is its capacity to use long branch history lengths.</a:t>
          </a:r>
        </a:p>
      </dgm:t>
    </dgm:pt>
    <dgm:pt modelId="{1134020A-235B-4C63-974D-A14F89101814}" type="parTrans" cxnId="{1B98ACDC-3303-449F-87DC-421CE50FA7F3}">
      <dgm:prSet/>
      <dgm:spPr/>
      <dgm:t>
        <a:bodyPr/>
        <a:lstStyle/>
        <a:p>
          <a:endParaRPr lang="en-US"/>
        </a:p>
      </dgm:t>
    </dgm:pt>
    <dgm:pt modelId="{49185D69-397E-44E4-BB3E-AD9B79B4B5B8}" type="sibTrans" cxnId="{1B98ACDC-3303-449F-87DC-421CE50FA7F3}">
      <dgm:prSet/>
      <dgm:spPr/>
      <dgm:t>
        <a:bodyPr/>
        <a:lstStyle/>
        <a:p>
          <a:endParaRPr lang="en-US"/>
        </a:p>
      </dgm:t>
    </dgm:pt>
    <dgm:pt modelId="{EE0E3B50-1A5A-4DCC-8B7A-072AA2390041}" type="pres">
      <dgm:prSet presAssocID="{506A1220-6E62-4122-B648-E697A2D9CD3F}" presName="Name0" presStyleCnt="0">
        <dgm:presLayoutVars>
          <dgm:dir/>
          <dgm:animLvl val="lvl"/>
          <dgm:resizeHandles val="exact"/>
        </dgm:presLayoutVars>
      </dgm:prSet>
      <dgm:spPr/>
    </dgm:pt>
    <dgm:pt modelId="{00678BC7-2D1D-40AA-9AC4-261CE45394C3}" type="pres">
      <dgm:prSet presAssocID="{E9400C89-2B81-41F4-845D-2C2A62BA22D8}" presName="linNode" presStyleCnt="0"/>
      <dgm:spPr/>
    </dgm:pt>
    <dgm:pt modelId="{6789A8DE-018A-4F60-82EF-D62FCD1855E9}" type="pres">
      <dgm:prSet presAssocID="{E9400C89-2B81-41F4-845D-2C2A62BA22D8}" presName="parentText" presStyleLbl="node1" presStyleIdx="0" presStyleCnt="2">
        <dgm:presLayoutVars>
          <dgm:chMax val="1"/>
          <dgm:bulletEnabled val="1"/>
        </dgm:presLayoutVars>
      </dgm:prSet>
      <dgm:spPr/>
    </dgm:pt>
    <dgm:pt modelId="{D88F0F7F-A069-46BC-85A5-C5F563992468}" type="pres">
      <dgm:prSet presAssocID="{E9400C89-2B81-41F4-845D-2C2A62BA22D8}" presName="descendantText" presStyleLbl="alignAccFollowNode1" presStyleIdx="0" presStyleCnt="2">
        <dgm:presLayoutVars>
          <dgm:bulletEnabled val="1"/>
        </dgm:presLayoutVars>
      </dgm:prSet>
      <dgm:spPr/>
    </dgm:pt>
    <dgm:pt modelId="{8067E151-3CED-4755-A989-A1BF5E7FF113}" type="pres">
      <dgm:prSet presAssocID="{188D6F42-CBC5-44DD-A669-E70C8B0C6629}" presName="sp" presStyleCnt="0"/>
      <dgm:spPr/>
    </dgm:pt>
    <dgm:pt modelId="{FF84E8CA-01F4-4D7E-BC4C-F95088B72A02}" type="pres">
      <dgm:prSet presAssocID="{65DB02B2-55AB-4CED-A3FB-33634DC96722}" presName="linNode" presStyleCnt="0"/>
      <dgm:spPr/>
    </dgm:pt>
    <dgm:pt modelId="{1BC6E66C-A613-4CAB-BE74-E7D4278A6FBA}" type="pres">
      <dgm:prSet presAssocID="{65DB02B2-55AB-4CED-A3FB-33634DC96722}" presName="parentText" presStyleLbl="node1" presStyleIdx="1" presStyleCnt="2">
        <dgm:presLayoutVars>
          <dgm:chMax val="1"/>
          <dgm:bulletEnabled val="1"/>
        </dgm:presLayoutVars>
      </dgm:prSet>
      <dgm:spPr/>
    </dgm:pt>
    <dgm:pt modelId="{D77A5458-0CCF-4555-8D46-F618D8613002}" type="pres">
      <dgm:prSet presAssocID="{65DB02B2-55AB-4CED-A3FB-33634DC96722}" presName="descendantText" presStyleLbl="alignAccFollowNode1" presStyleIdx="1" presStyleCnt="2">
        <dgm:presLayoutVars>
          <dgm:bulletEnabled val="1"/>
        </dgm:presLayoutVars>
      </dgm:prSet>
      <dgm:spPr/>
    </dgm:pt>
  </dgm:ptLst>
  <dgm:cxnLst>
    <dgm:cxn modelId="{5F8E6F01-FB80-4349-AB9F-07EC6EE398D4}" type="presOf" srcId="{E29EB75A-10E6-4C57-ABF6-8096064D700F}" destId="{D77A5458-0CCF-4555-8D46-F618D8613002}" srcOrd="0" destOrd="0" presId="urn:microsoft.com/office/officeart/2005/8/layout/vList5"/>
    <dgm:cxn modelId="{97879609-380E-44DD-BFEC-45CEE2B2F2E0}" srcId="{506A1220-6E62-4122-B648-E697A2D9CD3F}" destId="{E9400C89-2B81-41F4-845D-2C2A62BA22D8}" srcOrd="0" destOrd="0" parTransId="{E0A7DFD3-A8E3-481E-95FF-FF58FC53325E}" sibTransId="{188D6F42-CBC5-44DD-A669-E70C8B0C6629}"/>
    <dgm:cxn modelId="{2917811D-7F38-441D-9AB1-1F246293FFCB}" type="presOf" srcId="{65DB02B2-55AB-4CED-A3FB-33634DC96722}" destId="{1BC6E66C-A613-4CAB-BE74-E7D4278A6FBA}" srcOrd="0" destOrd="0" presId="urn:microsoft.com/office/officeart/2005/8/layout/vList5"/>
    <dgm:cxn modelId="{3BBFBF2F-09C8-4883-BB96-D059D462B8E4}" type="presOf" srcId="{E9400C89-2B81-41F4-845D-2C2A62BA22D8}" destId="{6789A8DE-018A-4F60-82EF-D62FCD1855E9}" srcOrd="0" destOrd="0" presId="urn:microsoft.com/office/officeart/2005/8/layout/vList5"/>
    <dgm:cxn modelId="{4A3F0466-6687-422B-BB7F-9A455F9A4069}" srcId="{E9400C89-2B81-41F4-845D-2C2A62BA22D8}" destId="{E3299AB1-A590-4A5A-B0BE-4AD112ADE459}" srcOrd="1" destOrd="0" parTransId="{B9F3A27F-FC1D-4334-A3D7-6563270C1F79}" sibTransId="{6905CBB5-DD80-443C-809C-DD5C20115A62}"/>
    <dgm:cxn modelId="{BA22EB7D-3924-4CF6-92FF-3DFB98397B53}" srcId="{506A1220-6E62-4122-B648-E697A2D9CD3F}" destId="{65DB02B2-55AB-4CED-A3FB-33634DC96722}" srcOrd="1" destOrd="0" parTransId="{4EFF07FB-6D41-4F2E-9280-4CBC0BF93F91}" sibTransId="{13344DC3-C706-46B2-97C2-606FE26ACF16}"/>
    <dgm:cxn modelId="{A01264B2-842A-471C-9489-FE527AD4F79A}" type="presOf" srcId="{506A1220-6E62-4122-B648-E697A2D9CD3F}" destId="{EE0E3B50-1A5A-4DCC-8B7A-072AA2390041}" srcOrd="0" destOrd="0" presId="urn:microsoft.com/office/officeart/2005/8/layout/vList5"/>
    <dgm:cxn modelId="{75B0E1C7-ADC3-434F-85D2-43D7D72CA646}" type="presOf" srcId="{6E8BF7BE-158F-4701-9577-AEFA94CC9C0D}" destId="{D88F0F7F-A069-46BC-85A5-C5F563992468}" srcOrd="0" destOrd="0" presId="urn:microsoft.com/office/officeart/2005/8/layout/vList5"/>
    <dgm:cxn modelId="{4E2DB2CC-1AF2-4440-9F4F-014A78A703E1}" srcId="{E9400C89-2B81-41F4-845D-2C2A62BA22D8}" destId="{6E8BF7BE-158F-4701-9577-AEFA94CC9C0D}" srcOrd="0" destOrd="0" parTransId="{A2CAE49D-1BC6-4543-BF57-441598949E9C}" sibTransId="{8F369DC2-9440-4C27-ACDF-20D8D6E5F01D}"/>
    <dgm:cxn modelId="{1B98ACDC-3303-449F-87DC-421CE50FA7F3}" srcId="{65DB02B2-55AB-4CED-A3FB-33634DC96722}" destId="{E29EB75A-10E6-4C57-ABF6-8096064D700F}" srcOrd="0" destOrd="0" parTransId="{1134020A-235B-4C63-974D-A14F89101814}" sibTransId="{49185D69-397E-44E4-BB3E-AD9B79B4B5B8}"/>
    <dgm:cxn modelId="{0A5992E7-27D1-4814-AF84-5C42E69D5872}" type="presOf" srcId="{E3299AB1-A590-4A5A-B0BE-4AD112ADE459}" destId="{D88F0F7F-A069-46BC-85A5-C5F563992468}" srcOrd="0" destOrd="1" presId="urn:microsoft.com/office/officeart/2005/8/layout/vList5"/>
    <dgm:cxn modelId="{148A71C1-538C-48AA-A438-172ED1CEB0F8}" type="presParOf" srcId="{EE0E3B50-1A5A-4DCC-8B7A-072AA2390041}" destId="{00678BC7-2D1D-40AA-9AC4-261CE45394C3}" srcOrd="0" destOrd="0" presId="urn:microsoft.com/office/officeart/2005/8/layout/vList5"/>
    <dgm:cxn modelId="{6800CB71-A5D3-48E2-AF04-81C801F5D7E0}" type="presParOf" srcId="{00678BC7-2D1D-40AA-9AC4-261CE45394C3}" destId="{6789A8DE-018A-4F60-82EF-D62FCD1855E9}" srcOrd="0" destOrd="0" presId="urn:microsoft.com/office/officeart/2005/8/layout/vList5"/>
    <dgm:cxn modelId="{843C0CEA-6A44-4D7F-8C61-60CD4AFF76B8}" type="presParOf" srcId="{00678BC7-2D1D-40AA-9AC4-261CE45394C3}" destId="{D88F0F7F-A069-46BC-85A5-C5F563992468}" srcOrd="1" destOrd="0" presId="urn:microsoft.com/office/officeart/2005/8/layout/vList5"/>
    <dgm:cxn modelId="{7A6583B5-55CD-4F36-89F0-4018E5ACFD93}" type="presParOf" srcId="{EE0E3B50-1A5A-4DCC-8B7A-072AA2390041}" destId="{8067E151-3CED-4755-A989-A1BF5E7FF113}" srcOrd="1" destOrd="0" presId="urn:microsoft.com/office/officeart/2005/8/layout/vList5"/>
    <dgm:cxn modelId="{388B9BE6-FE13-4950-A7BC-44C209B0E055}" type="presParOf" srcId="{EE0E3B50-1A5A-4DCC-8B7A-072AA2390041}" destId="{FF84E8CA-01F4-4D7E-BC4C-F95088B72A02}" srcOrd="2" destOrd="0" presId="urn:microsoft.com/office/officeart/2005/8/layout/vList5"/>
    <dgm:cxn modelId="{822136E3-A750-442A-8080-B4AD78047ADC}" type="presParOf" srcId="{FF84E8CA-01F4-4D7E-BC4C-F95088B72A02}" destId="{1BC6E66C-A613-4CAB-BE74-E7D4278A6FBA}" srcOrd="0" destOrd="0" presId="urn:microsoft.com/office/officeart/2005/8/layout/vList5"/>
    <dgm:cxn modelId="{7DED45C2-BA8E-47BA-9AD1-D9B3E8DA5705}" type="presParOf" srcId="{FF84E8CA-01F4-4D7E-BC4C-F95088B72A02}" destId="{D77A5458-0CCF-4555-8D46-F618D861300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0F7F-A069-46BC-85A5-C5F563992468}">
      <dsp:nvSpPr>
        <dsp:cNvPr id="0" name=""/>
        <dsp:cNvSpPr/>
      </dsp:nvSpPr>
      <dsp:spPr>
        <a:xfrm rot="5400000">
          <a:off x="6100982" y="-2295230"/>
          <a:ext cx="1477458" cy="6437376"/>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The output values ​​of a perceptron can only take  one of two values ​​(0 or 1) due to the hardlimit transfer function. </a:t>
          </a:r>
        </a:p>
        <a:p>
          <a:pPr marL="171450" lvl="1" indent="-171450" algn="l" defTabSz="844550">
            <a:lnSpc>
              <a:spcPct val="90000"/>
            </a:lnSpc>
            <a:spcBef>
              <a:spcPct val="0"/>
            </a:spcBef>
            <a:spcAft>
              <a:spcPct val="15000"/>
            </a:spcAft>
            <a:buChar char="•"/>
          </a:pPr>
          <a:r>
            <a:rPr lang="en-US" sz="1900" kern="1200"/>
            <a:t>perceptron can only classify the set of linearly separable  vectors.</a:t>
          </a:r>
        </a:p>
      </dsp:txBody>
      <dsp:txXfrm rot="-5400000">
        <a:off x="3621023" y="256853"/>
        <a:ext cx="6365252" cy="1333210"/>
      </dsp:txXfrm>
    </dsp:sp>
    <dsp:sp modelId="{6789A8DE-018A-4F60-82EF-D62FCD1855E9}">
      <dsp:nvSpPr>
        <dsp:cNvPr id="0" name=""/>
        <dsp:cNvSpPr/>
      </dsp:nvSpPr>
      <dsp:spPr>
        <a:xfrm>
          <a:off x="0" y="46"/>
          <a:ext cx="3621024" cy="1846823"/>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Limitations:</a:t>
          </a:r>
        </a:p>
      </dsp:txBody>
      <dsp:txXfrm>
        <a:off x="90154" y="90200"/>
        <a:ext cx="3440716" cy="1666515"/>
      </dsp:txXfrm>
    </dsp:sp>
    <dsp:sp modelId="{D77A5458-0CCF-4555-8D46-F618D8613002}">
      <dsp:nvSpPr>
        <dsp:cNvPr id="0" name=""/>
        <dsp:cNvSpPr/>
      </dsp:nvSpPr>
      <dsp:spPr>
        <a:xfrm rot="5400000">
          <a:off x="6100982" y="-356065"/>
          <a:ext cx="1477458" cy="6437376"/>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A key benefit of our methodology is its capacity to use long branch history lengths.</a:t>
          </a:r>
        </a:p>
      </dsp:txBody>
      <dsp:txXfrm rot="-5400000">
        <a:off x="3621023" y="2196018"/>
        <a:ext cx="6365252" cy="1333210"/>
      </dsp:txXfrm>
    </dsp:sp>
    <dsp:sp modelId="{1BC6E66C-A613-4CAB-BE74-E7D4278A6FBA}">
      <dsp:nvSpPr>
        <dsp:cNvPr id="0" name=""/>
        <dsp:cNvSpPr/>
      </dsp:nvSpPr>
      <dsp:spPr>
        <a:xfrm>
          <a:off x="0" y="1939210"/>
          <a:ext cx="3621024" cy="1846823"/>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Advantages: </a:t>
          </a:r>
        </a:p>
      </dsp:txBody>
      <dsp:txXfrm>
        <a:off x="90154" y="2029364"/>
        <a:ext cx="3440716" cy="16665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29B75-A920-4253-9A5F-4A3AF25BBF90}"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02772-27BB-4A64-B78A-B295139582CE}" type="slidenum">
              <a:rPr lang="en-US" smtClean="0"/>
              <a:t>‹#›</a:t>
            </a:fld>
            <a:endParaRPr lang="en-US"/>
          </a:p>
        </p:txBody>
      </p:sp>
    </p:spTree>
    <p:extLst>
      <p:ext uri="{BB962C8B-B14F-4D97-AF65-F5344CB8AC3E}">
        <p14:creationId xmlns:p14="http://schemas.microsoft.com/office/powerpoint/2010/main" val="3483507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014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03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232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26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159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199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650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24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755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7811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523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5901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000" dirty="0">
                <a:solidFill>
                  <a:schemeClr val="bg1"/>
                </a:solidFill>
              </a:rPr>
              <a:t>Outline</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6640728" cy="5646208"/>
          </a:xfrm>
        </p:spPr>
        <p:txBody>
          <a:bodyPr anchor="ctr">
            <a:normAutofit/>
          </a:bodyPr>
          <a:lstStyle/>
          <a:p>
            <a:pPr marL="0" lvl="0" indent="0" algn="just" rtl="0">
              <a:lnSpc>
                <a:spcPct val="115000"/>
              </a:lnSpc>
              <a:spcBef>
                <a:spcPts val="1200"/>
              </a:spcBef>
              <a:spcAft>
                <a:spcPts val="0"/>
              </a:spcAft>
              <a:buNone/>
            </a:pPr>
            <a:r>
              <a:rPr lang="en-US" sz="2400" dirty="0" err="1">
                <a:solidFill>
                  <a:srgbClr val="000000"/>
                </a:solidFill>
                <a:latin typeface="Times New Roman"/>
                <a:ea typeface="Times New Roman"/>
                <a:cs typeface="Times New Roman"/>
                <a:sym typeface="Times New Roman"/>
              </a:rPr>
              <a:t>GShare</a:t>
            </a:r>
            <a:r>
              <a:rPr lang="en-US" sz="2400" dirty="0">
                <a:solidFill>
                  <a:srgbClr val="000000"/>
                </a:solidFill>
                <a:latin typeface="Times New Roman"/>
                <a:ea typeface="Times New Roman"/>
                <a:cs typeface="Times New Roman"/>
                <a:sym typeface="Times New Roman"/>
              </a:rPr>
              <a:t> - Bhavana </a:t>
            </a:r>
            <a:r>
              <a:rPr lang="en-US" sz="2400" dirty="0" err="1">
                <a:solidFill>
                  <a:srgbClr val="000000"/>
                </a:solidFill>
                <a:latin typeface="Times New Roman"/>
                <a:ea typeface="Times New Roman"/>
                <a:cs typeface="Times New Roman"/>
                <a:sym typeface="Times New Roman"/>
              </a:rPr>
              <a:t>Kurra</a:t>
            </a:r>
            <a:endParaRPr lang="en-US" sz="2400" dirty="0">
              <a:solidFill>
                <a:srgbClr val="000000"/>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2400" dirty="0">
                <a:solidFill>
                  <a:srgbClr val="000000"/>
                </a:solidFill>
                <a:latin typeface="Times New Roman"/>
                <a:ea typeface="Times New Roman"/>
                <a:cs typeface="Times New Roman"/>
                <a:sym typeface="Times New Roman"/>
              </a:rPr>
              <a:t>Local History based two level predictor - </a:t>
            </a:r>
            <a:r>
              <a:rPr lang="en-US" sz="2400" dirty="0" err="1">
                <a:solidFill>
                  <a:srgbClr val="000000"/>
                </a:solidFill>
                <a:latin typeface="Times New Roman"/>
                <a:ea typeface="Times New Roman"/>
                <a:cs typeface="Times New Roman"/>
                <a:sym typeface="Times New Roman"/>
              </a:rPr>
              <a:t>TejaSree</a:t>
            </a:r>
            <a:endParaRPr lang="en-US" sz="2400" dirty="0">
              <a:solidFill>
                <a:srgbClr val="000000"/>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2400" b="1" dirty="0">
                <a:solidFill>
                  <a:srgbClr val="000000"/>
                </a:solidFill>
                <a:latin typeface="Times New Roman"/>
                <a:ea typeface="Times New Roman"/>
                <a:cs typeface="Times New Roman"/>
                <a:sym typeface="Times New Roman"/>
              </a:rPr>
              <a:t>Perceptron predictor - Vijay</a:t>
            </a:r>
          </a:p>
          <a:p>
            <a:pPr marL="0" lvl="0" indent="0" algn="just" rtl="0">
              <a:lnSpc>
                <a:spcPct val="115000"/>
              </a:lnSpc>
              <a:spcBef>
                <a:spcPts val="1200"/>
              </a:spcBef>
              <a:spcAft>
                <a:spcPts val="0"/>
              </a:spcAft>
              <a:buNone/>
            </a:pPr>
            <a:r>
              <a:rPr lang="en-US" sz="2400" dirty="0">
                <a:solidFill>
                  <a:srgbClr val="000000"/>
                </a:solidFill>
                <a:latin typeface="Times New Roman"/>
                <a:ea typeface="Times New Roman"/>
                <a:cs typeface="Times New Roman"/>
                <a:sym typeface="Times New Roman"/>
              </a:rPr>
              <a:t>LTAGE - Rohan</a:t>
            </a:r>
          </a:p>
          <a:p>
            <a:pPr marL="0" lvl="0" indent="0" algn="just" rtl="0">
              <a:lnSpc>
                <a:spcPct val="115000"/>
              </a:lnSpc>
              <a:spcBef>
                <a:spcPts val="1200"/>
              </a:spcBef>
              <a:spcAft>
                <a:spcPts val="1200"/>
              </a:spcAft>
              <a:buNone/>
            </a:pPr>
            <a:r>
              <a:rPr lang="en-US" sz="2400" dirty="0">
                <a:solidFill>
                  <a:srgbClr val="000000"/>
                </a:solidFill>
                <a:latin typeface="Times New Roman"/>
                <a:ea typeface="Times New Roman"/>
                <a:cs typeface="Times New Roman"/>
                <a:sym typeface="Times New Roman"/>
              </a:rPr>
              <a:t>ISL - TAGE - Rohith</a:t>
            </a:r>
            <a:endParaRPr lang="en-US" sz="1800" dirty="0"/>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3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400" dirty="0">
                <a:solidFill>
                  <a:schemeClr val="bg1"/>
                </a:solidFill>
                <a:latin typeface="Times New Roman"/>
                <a:ea typeface="Times New Roman"/>
                <a:cs typeface="Times New Roman"/>
                <a:sym typeface="Times New Roman"/>
              </a:rPr>
              <a:t>Training Perceptrons</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0" indent="0" algn="just">
              <a:spcBef>
                <a:spcPts val="900"/>
              </a:spcBef>
              <a:spcAft>
                <a:spcPts val="900"/>
              </a:spcAft>
              <a:buNone/>
            </a:pPr>
            <a:r>
              <a:rPr lang="en-US" sz="2000" dirty="0">
                <a:latin typeface="Times New Roman" panose="02020603050405020304" pitchFamily="18" charset="0"/>
                <a:cs typeface="Times New Roman" panose="02020603050405020304" pitchFamily="18" charset="0"/>
              </a:rPr>
              <a:t>once the output of the perceptron  has been computed there, the following algorithm is used to train the perceptron. Let t be -1 if the branch was not taken, or 1 if it was taken, and let θ be the threshold, a parameter to the training algorithm used to decide when enough training has been done</a:t>
            </a:r>
          </a:p>
          <a:p>
            <a:pPr marL="0" indent="0" algn="just">
              <a:spcBef>
                <a:spcPts val="900"/>
              </a:spcBef>
              <a:spcAft>
                <a:spcPts val="900"/>
              </a:spcAft>
              <a:buNone/>
            </a:pPr>
            <a:r>
              <a:rPr lang="en-US" sz="2000" dirty="0">
                <a:latin typeface="Times New Roman" panose="02020603050405020304" pitchFamily="18" charset="0"/>
                <a:cs typeface="Times New Roman" panose="02020603050405020304" pitchFamily="18" charset="0"/>
              </a:rPr>
              <a:t>Since t and x are in every case either - 1 or 1, this calculation increases the I weight when the branch result concurs with xi, and decrements the weight when it clashes.</a:t>
            </a:r>
          </a:p>
        </p:txBody>
      </p:sp>
    </p:spTree>
    <p:extLst>
      <p:ext uri="{BB962C8B-B14F-4D97-AF65-F5344CB8AC3E}">
        <p14:creationId xmlns:p14="http://schemas.microsoft.com/office/powerpoint/2010/main" val="415366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6000">
                <a:solidFill>
                  <a:schemeClr val="tx1">
                    <a:lumMod val="85000"/>
                    <a:lumOff val="15000"/>
                  </a:schemeClr>
                </a:solidFill>
              </a:rPr>
              <a:t>Training Perceptrons</a:t>
            </a:r>
          </a:p>
        </p:txBody>
      </p:sp>
      <p:pic>
        <p:nvPicPr>
          <p:cNvPr id="6" name="Google Shape;149;p23" descr="Graphical user interface, text, application&#10;&#10;Description automatically generated">
            <a:extLst>
              <a:ext uri="{FF2B5EF4-FFF2-40B4-BE49-F238E27FC236}">
                <a16:creationId xmlns:a16="http://schemas.microsoft.com/office/drawing/2014/main" id="{7AC9CB63-0B39-4984-95A2-F1CD8E1A53E0}"/>
              </a:ext>
            </a:extLst>
          </p:cNvPr>
          <p:cNvPicPr preferRelativeResize="0">
            <a:picLocks noGrp="1"/>
          </p:cNvPicPr>
          <p:nvPr>
            <p:ph idx="1"/>
          </p:nvPr>
        </p:nvPicPr>
        <p:blipFill>
          <a:blip r:embed="rId2"/>
          <a:stretch>
            <a:fillRect/>
          </a:stretch>
        </p:blipFill>
        <p:spPr>
          <a:xfrm>
            <a:off x="1181633" y="640080"/>
            <a:ext cx="6152311" cy="3494428"/>
          </a:xfrm>
          <a:prstGeom prst="rect">
            <a:avLst/>
          </a:prstGeom>
          <a:noFill/>
        </p:spPr>
      </p:pic>
      <p:cxnSp>
        <p:nvCxnSpPr>
          <p:cNvPr id="21" name="Straight Connector 2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885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000" dirty="0">
                <a:solidFill>
                  <a:schemeClr val="bg1"/>
                </a:solidFill>
              </a:rPr>
              <a:t>Methodology:</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spcBef>
                <a:spcPts val="900"/>
              </a:spcBef>
              <a:spcAft>
                <a:spcPts val="900"/>
              </a:spcAft>
            </a:pPr>
            <a:r>
              <a:rPr lang="en-US" sz="2400" dirty="0">
                <a:solidFill>
                  <a:schemeClr val="dk2"/>
                </a:solidFill>
                <a:latin typeface="Times New Roman"/>
                <a:ea typeface="Times New Roman"/>
                <a:cs typeface="Times New Roman"/>
                <a:sym typeface="Times New Roman"/>
              </a:rPr>
              <a:t>Perceptron is used to find out the correlation between the results of a particular branch  in  global history and the behavior of the current branch. These correlations are represented by  weights. The higher the weight, the stronger the correlation, and the more specific branches of the overall history contribute to the prediction of the current branch.</a:t>
            </a:r>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9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4600" dirty="0">
                <a:solidFill>
                  <a:schemeClr val="tx1">
                    <a:lumMod val="85000"/>
                    <a:lumOff val="15000"/>
                  </a:schemeClr>
                </a:solidFill>
                <a:sym typeface="Times New Roman"/>
              </a:rPr>
              <a:t>Block diagram for the perceptron predictor:</a:t>
            </a:r>
            <a:endParaRPr lang="en-US" sz="4600" dirty="0">
              <a:solidFill>
                <a:schemeClr val="tx1">
                  <a:lumMod val="85000"/>
                  <a:lumOff val="15000"/>
                </a:schemeClr>
              </a:solidFill>
            </a:endParaRPr>
          </a:p>
        </p:txBody>
      </p:sp>
      <p:pic>
        <p:nvPicPr>
          <p:cNvPr id="6" name="Google Shape;161;p25" descr="Diagram&#10;&#10;Description automatically generated">
            <a:extLst>
              <a:ext uri="{FF2B5EF4-FFF2-40B4-BE49-F238E27FC236}">
                <a16:creationId xmlns:a16="http://schemas.microsoft.com/office/drawing/2014/main" id="{5B16A021-1315-4E6C-927B-2AC843E18DBA}"/>
              </a:ext>
            </a:extLst>
          </p:cNvPr>
          <p:cNvPicPr preferRelativeResize="0">
            <a:picLocks noGrp="1"/>
          </p:cNvPicPr>
          <p:nvPr>
            <p:ph idx="1"/>
          </p:nvPr>
        </p:nvPicPr>
        <p:blipFill>
          <a:blip r:embed="rId2"/>
          <a:stretch>
            <a:fillRect/>
          </a:stretch>
        </p:blipFill>
        <p:spPr>
          <a:xfrm>
            <a:off x="1612338" y="640081"/>
            <a:ext cx="4955538" cy="5054156"/>
          </a:xfrm>
          <a:prstGeom prst="rect">
            <a:avLst/>
          </a:prstGeom>
          <a:noFill/>
        </p:spPr>
      </p:pic>
      <p:cxnSp>
        <p:nvCxnSpPr>
          <p:cNvPr id="21" name="Straight Connector 2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758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000" dirty="0">
                <a:solidFill>
                  <a:schemeClr val="bg1"/>
                </a:solidFill>
              </a:rPr>
              <a:t>Predictors Simulated:</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spcBef>
                <a:spcPts val="900"/>
              </a:spcBef>
              <a:spcAft>
                <a:spcPts val="900"/>
              </a:spcAft>
            </a:pPr>
            <a:r>
              <a:rPr lang="en-US" sz="2000" dirty="0"/>
              <a:t>We contrast our new predicator with </a:t>
            </a:r>
            <a:r>
              <a:rPr lang="en-US" sz="2000" dirty="0" err="1"/>
              <a:t>gshare</a:t>
            </a:r>
            <a:r>
              <a:rPr lang="en-US" sz="2000" dirty="0"/>
              <a:t> and </a:t>
            </a:r>
            <a:r>
              <a:rPr lang="en-US" sz="2000" dirty="0" err="1"/>
              <a:t>bimode</a:t>
            </a:r>
            <a:r>
              <a:rPr lang="en-US" sz="2000" dirty="0"/>
              <a:t>, two of the best completely powerful predictors worldwide in the branch prediction literature. </a:t>
            </a:r>
          </a:p>
          <a:p>
            <a:pPr>
              <a:spcBef>
                <a:spcPts val="900"/>
              </a:spcBef>
              <a:spcAft>
                <a:spcPts val="900"/>
              </a:spcAft>
            </a:pPr>
            <a:r>
              <a:rPr lang="en-US" sz="2000" dirty="0"/>
              <a:t>We are additionally assessing a joined </a:t>
            </a:r>
            <a:r>
              <a:rPr lang="en-US" sz="2000" dirty="0" err="1"/>
              <a:t>gshare</a:t>
            </a:r>
            <a:r>
              <a:rPr lang="en-US" sz="2000" dirty="0"/>
              <a:t>/perceptron predictor that utilizes a 2K-byte determination table and a similar selection mechanism as in Alpha 21264.</a:t>
            </a:r>
          </a:p>
          <a:p>
            <a:pPr>
              <a:spcBef>
                <a:spcPts val="900"/>
              </a:spcBef>
              <a:spcAft>
                <a:spcPts val="900"/>
              </a:spcAft>
            </a:pPr>
            <a:r>
              <a:rPr lang="en-US" sz="2000" dirty="0"/>
              <a:t>The motivation behind our joined indicator is to show that since the perceptron has extra qualities to </a:t>
            </a:r>
            <a:r>
              <a:rPr lang="en-US" sz="2000" dirty="0" err="1"/>
              <a:t>gshare</a:t>
            </a:r>
            <a:r>
              <a:rPr lang="en-US" sz="2000" dirty="0"/>
              <a:t>, a blend of the two functions admirably.</a:t>
            </a:r>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633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000">
                <a:solidFill>
                  <a:schemeClr val="bg1"/>
                </a:solidFill>
              </a:rPr>
              <a:t>Tuning the predictors:</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0" lvl="0" indent="0" algn="just" rtl="0">
              <a:spcBef>
                <a:spcPts val="0"/>
              </a:spcBef>
              <a:spcAft>
                <a:spcPts val="0"/>
              </a:spcAft>
              <a:buNone/>
            </a:pPr>
            <a:r>
              <a:rPr lang="en-US" sz="2000" dirty="0">
                <a:solidFill>
                  <a:schemeClr val="dk2"/>
                </a:solidFill>
                <a:latin typeface="Times New Roman"/>
                <a:ea typeface="Times New Roman"/>
                <a:cs typeface="Times New Roman"/>
                <a:sym typeface="Times New Roman"/>
              </a:rPr>
              <a:t>We use a composite trace of the initial 10 million parts of every SPEC 2000 benchmark to tune the boundaries of every predictor for a variety of hardware budgets. </a:t>
            </a:r>
          </a:p>
          <a:p>
            <a:pPr marL="0" lvl="0" indent="0" algn="just" rtl="0">
              <a:spcBef>
                <a:spcPts val="0"/>
              </a:spcBef>
              <a:spcAft>
                <a:spcPts val="0"/>
              </a:spcAft>
              <a:buNone/>
            </a:pPr>
            <a:r>
              <a:rPr lang="en-US" sz="2000" dirty="0">
                <a:solidFill>
                  <a:schemeClr val="dk2"/>
                </a:solidFill>
                <a:latin typeface="Times New Roman"/>
                <a:ea typeface="Times New Roman"/>
                <a:cs typeface="Times New Roman"/>
                <a:sym typeface="Times New Roman"/>
              </a:rPr>
              <a:t> </a:t>
            </a:r>
          </a:p>
          <a:p>
            <a:pPr marL="0" lvl="0" indent="0" algn="just" rtl="0">
              <a:spcBef>
                <a:spcPts val="0"/>
              </a:spcBef>
              <a:spcAft>
                <a:spcPts val="0"/>
              </a:spcAft>
              <a:buNone/>
            </a:pPr>
            <a:r>
              <a:rPr lang="en-US" sz="2000" dirty="0">
                <a:solidFill>
                  <a:schemeClr val="dk2"/>
                </a:solidFill>
                <a:latin typeface="Times New Roman"/>
                <a:ea typeface="Times New Roman"/>
                <a:cs typeface="Times New Roman"/>
                <a:sym typeface="Times New Roman"/>
              </a:rPr>
              <a:t>For </a:t>
            </a:r>
            <a:r>
              <a:rPr lang="en-US" sz="2000" dirty="0" err="1">
                <a:solidFill>
                  <a:schemeClr val="dk2"/>
                </a:solidFill>
                <a:latin typeface="Times New Roman"/>
                <a:ea typeface="Times New Roman"/>
                <a:cs typeface="Times New Roman"/>
                <a:sym typeface="Times New Roman"/>
              </a:rPr>
              <a:t>gshare</a:t>
            </a:r>
            <a:r>
              <a:rPr lang="en-US" sz="2000" dirty="0">
                <a:solidFill>
                  <a:schemeClr val="dk2"/>
                </a:solidFill>
                <a:latin typeface="Times New Roman"/>
                <a:ea typeface="Times New Roman"/>
                <a:cs typeface="Times New Roman"/>
                <a:sym typeface="Times New Roman"/>
              </a:rPr>
              <a:t> and bi-mode, we tune the history lengths by exhaustively trying every possible history length for each hardware budget, keeping the value that gives the best prediction accuracy. </a:t>
            </a:r>
          </a:p>
          <a:p>
            <a:pPr marL="0" lvl="0" indent="0" algn="just" rtl="0">
              <a:spcBef>
                <a:spcPts val="0"/>
              </a:spcBef>
              <a:spcAft>
                <a:spcPts val="0"/>
              </a:spcAft>
              <a:buNone/>
            </a:pPr>
            <a:endParaRPr lang="en-US" sz="2000" dirty="0">
              <a:solidFill>
                <a:schemeClr val="dk2"/>
              </a:solidFill>
              <a:latin typeface="Times New Roman"/>
              <a:ea typeface="Times New Roman"/>
              <a:cs typeface="Times New Roman"/>
              <a:sym typeface="Times New Roman"/>
            </a:endParaRPr>
          </a:p>
          <a:p>
            <a:pPr marL="0" lvl="0" indent="0" algn="just" rtl="0">
              <a:spcBef>
                <a:spcPts val="0"/>
              </a:spcBef>
              <a:spcAft>
                <a:spcPts val="0"/>
              </a:spcAft>
              <a:buNone/>
            </a:pPr>
            <a:r>
              <a:rPr lang="en-US" sz="2000" dirty="0">
                <a:solidFill>
                  <a:schemeClr val="dk2"/>
                </a:solidFill>
                <a:latin typeface="Times New Roman"/>
                <a:ea typeface="Times New Roman"/>
                <a:cs typeface="Times New Roman"/>
                <a:sym typeface="Times New Roman"/>
              </a:rPr>
              <a:t>For the perceptron predictor, we find, for each history length, the best value of the threshold by using an intelligent search of the space of values, pruning areas of the space that give poor performance. </a:t>
            </a:r>
          </a:p>
          <a:p>
            <a:pPr rtl="0">
              <a:spcBef>
                <a:spcPts val="900"/>
              </a:spcBef>
              <a:spcAft>
                <a:spcPts val="900"/>
              </a:spcAf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58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Performance</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fontScale="92500"/>
          </a:bodyPr>
          <a:lstStyle/>
          <a:p>
            <a:pPr algn="just">
              <a:spcBef>
                <a:spcPts val="900"/>
              </a:spcBef>
              <a:spcAft>
                <a:spcPts val="900"/>
              </a:spcAft>
            </a:pPr>
            <a:r>
              <a:rPr lang="en-US" sz="2400" dirty="0">
                <a:solidFill>
                  <a:schemeClr val="dk2"/>
                </a:solidFill>
                <a:latin typeface="Times New Roman"/>
                <a:ea typeface="Times New Roman"/>
                <a:cs typeface="Times New Roman"/>
                <a:sym typeface="Times New Roman"/>
              </a:rPr>
              <a:t>The harmonized means of prediction rates are obtained with increasing hardware budgets on the SPEC 2000 benchmarks. The advantage of the perceptron predictor over  PHT methods is greatest with a hardware budget of 4K bytes. , where the perceptron predictor had a prediction error rate of 6.89%, a 10.1% improvement  over </a:t>
            </a:r>
            <a:r>
              <a:rPr lang="en-US" sz="2400" dirty="0" err="1">
                <a:solidFill>
                  <a:schemeClr val="dk2"/>
                </a:solidFill>
                <a:latin typeface="Times New Roman"/>
                <a:ea typeface="Times New Roman"/>
                <a:cs typeface="Times New Roman"/>
                <a:sym typeface="Times New Roman"/>
              </a:rPr>
              <a:t>gshare</a:t>
            </a:r>
            <a:r>
              <a:rPr lang="en-US" sz="2400" dirty="0">
                <a:solidFill>
                  <a:schemeClr val="dk2"/>
                </a:solidFill>
                <a:latin typeface="Times New Roman"/>
                <a:ea typeface="Times New Roman"/>
                <a:cs typeface="Times New Roman"/>
                <a:sym typeface="Times New Roman"/>
              </a:rPr>
              <a:t> and 8.2% over dual mode. For comparison, the bi-mode predictor improved only 2.1% over  the 4K budget share. Interestingly, overall, SPEC 2000's integer benchmark is easier for branch predictions than SPEC95's benchmark, explaining the smaller split between </a:t>
            </a:r>
            <a:r>
              <a:rPr lang="en-US" sz="2400" dirty="0" err="1">
                <a:solidFill>
                  <a:schemeClr val="dk2"/>
                </a:solidFill>
                <a:latin typeface="Times New Roman"/>
                <a:ea typeface="Times New Roman"/>
                <a:cs typeface="Times New Roman"/>
                <a:sym typeface="Times New Roman"/>
              </a:rPr>
              <a:t>gshare</a:t>
            </a:r>
            <a:r>
              <a:rPr lang="en-US" sz="2400" dirty="0">
                <a:solidFill>
                  <a:schemeClr val="dk2"/>
                </a:solidFill>
                <a:latin typeface="Times New Roman"/>
                <a:ea typeface="Times New Roman"/>
                <a:cs typeface="Times New Roman"/>
                <a:sym typeface="Times New Roman"/>
              </a:rPr>
              <a:t> and </a:t>
            </a:r>
            <a:r>
              <a:rPr lang="en-US" sz="2400" dirty="0" err="1">
                <a:solidFill>
                  <a:schemeClr val="dk2"/>
                </a:solidFill>
                <a:latin typeface="Times New Roman"/>
                <a:ea typeface="Times New Roman"/>
                <a:cs typeface="Times New Roman"/>
                <a:sym typeface="Times New Roman"/>
              </a:rPr>
              <a:t>bimode</a:t>
            </a:r>
            <a:r>
              <a:rPr lang="en-US" sz="2400" dirty="0">
                <a:solidFill>
                  <a:schemeClr val="dk2"/>
                </a:solidFill>
                <a:latin typeface="Times New Roman"/>
                <a:ea typeface="Times New Roman"/>
                <a:cs typeface="Times New Roman"/>
                <a:sym typeface="Times New Roman"/>
              </a:rPr>
              <a:t> compared to the previously observed.</a:t>
            </a:r>
          </a:p>
          <a:p>
            <a:pPr algn="just"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42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4200" dirty="0" err="1">
                <a:solidFill>
                  <a:schemeClr val="tx1">
                    <a:lumMod val="85000"/>
                    <a:lumOff val="15000"/>
                  </a:schemeClr>
                </a:solidFill>
              </a:rPr>
              <a:t>Perceptrons</a:t>
            </a:r>
            <a:r>
              <a:rPr lang="en-US" sz="4200" dirty="0">
                <a:solidFill>
                  <a:schemeClr val="tx1">
                    <a:lumMod val="85000"/>
                    <a:lumOff val="15000"/>
                  </a:schemeClr>
                </a:solidFill>
              </a:rPr>
              <a:t> Performance</a:t>
            </a:r>
          </a:p>
        </p:txBody>
      </p:sp>
      <p:pic>
        <p:nvPicPr>
          <p:cNvPr id="6" name="Google Shape;186;p29" descr="Diagram&#10;&#10;Description automatically generated">
            <a:extLst>
              <a:ext uri="{FF2B5EF4-FFF2-40B4-BE49-F238E27FC236}">
                <a16:creationId xmlns:a16="http://schemas.microsoft.com/office/drawing/2014/main" id="{7CD55FEF-D387-4782-BBB8-8B10411DDE9D}"/>
              </a:ext>
            </a:extLst>
          </p:cNvPr>
          <p:cNvPicPr preferRelativeResize="0">
            <a:picLocks noGrp="1"/>
          </p:cNvPicPr>
          <p:nvPr>
            <p:ph idx="1"/>
          </p:nvPr>
        </p:nvPicPr>
        <p:blipFill>
          <a:blip r:embed="rId2"/>
          <a:stretch>
            <a:fillRect/>
          </a:stretch>
        </p:blipFill>
        <p:spPr>
          <a:xfrm>
            <a:off x="1020176" y="640081"/>
            <a:ext cx="6139863" cy="5054156"/>
          </a:xfrm>
          <a:prstGeom prst="rect">
            <a:avLst/>
          </a:prstGeom>
          <a:noFill/>
        </p:spPr>
      </p:pic>
      <p:cxnSp>
        <p:nvCxnSpPr>
          <p:cNvPr id="21" name="Straight Connector 2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005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dirty="0">
                <a:solidFill>
                  <a:schemeClr val="tx1">
                    <a:lumMod val="85000"/>
                    <a:lumOff val="15000"/>
                  </a:schemeClr>
                </a:solidFill>
              </a:rPr>
              <a:t>Training Times</a:t>
            </a:r>
          </a:p>
        </p:txBody>
      </p:sp>
      <p:pic>
        <p:nvPicPr>
          <p:cNvPr id="6" name="Google Shape;192;p30">
            <a:extLst>
              <a:ext uri="{FF2B5EF4-FFF2-40B4-BE49-F238E27FC236}">
                <a16:creationId xmlns:a16="http://schemas.microsoft.com/office/drawing/2014/main" id="{9AF4A6E9-A712-45C6-B6B6-B2AAFC2E605D}"/>
              </a:ext>
            </a:extLst>
          </p:cNvPr>
          <p:cNvPicPr preferRelativeResize="0">
            <a:picLocks noGrp="1"/>
          </p:cNvPicPr>
          <p:nvPr>
            <p:ph idx="1"/>
          </p:nvPr>
        </p:nvPicPr>
        <p:blipFill>
          <a:blip r:embed="rId2"/>
          <a:stretch>
            <a:fillRect/>
          </a:stretch>
        </p:blipFill>
        <p:spPr>
          <a:xfrm>
            <a:off x="1108822" y="639098"/>
            <a:ext cx="5895317" cy="5054156"/>
          </a:xfrm>
          <a:prstGeom prst="rect">
            <a:avLst/>
          </a:prstGeom>
          <a:noFill/>
        </p:spPr>
      </p:pic>
      <p:cxnSp>
        <p:nvCxnSpPr>
          <p:cNvPr id="21" name="Straight Connector 2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555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1097280" y="286603"/>
            <a:ext cx="10058400" cy="1450757"/>
          </a:xfrm>
        </p:spPr>
        <p:txBody>
          <a:bodyPr>
            <a:normAutofit/>
          </a:bodyPr>
          <a:lstStyle/>
          <a:p>
            <a:r>
              <a:rPr lang="en"/>
              <a:t>Advantages and Disadvantages:</a:t>
            </a:r>
            <a:endParaRPr lang="en-US"/>
          </a:p>
        </p:txBody>
      </p:sp>
      <p:cxnSp>
        <p:nvCxnSpPr>
          <p:cNvPr id="17" name="Straight Connector 16">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Google Shape;204;p32">
            <a:extLst>
              <a:ext uri="{FF2B5EF4-FFF2-40B4-BE49-F238E27FC236}">
                <a16:creationId xmlns:a16="http://schemas.microsoft.com/office/drawing/2014/main" id="{AC2765F7-C83B-4929-8A60-6965856FD44F}"/>
              </a:ext>
            </a:extLst>
          </p:cNvPr>
          <p:cNvGraphicFramePr>
            <a:graphicFrameLocks noGrp="1"/>
          </p:cNvGraphicFramePr>
          <p:nvPr>
            <p:ph idx="1"/>
            <p:extLst>
              <p:ext uri="{D42A27DB-BD31-4B8C-83A1-F6EECF244321}">
                <p14:modId xmlns:p14="http://schemas.microsoft.com/office/powerpoint/2010/main" val="112346986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77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Background</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lgn="just">
              <a:spcBef>
                <a:spcPts val="900"/>
              </a:spcBef>
              <a:spcAft>
                <a:spcPts val="900"/>
              </a:spcAft>
            </a:pPr>
            <a:r>
              <a:rPr lang="en-US" sz="2400" dirty="0">
                <a:solidFill>
                  <a:schemeClr val="dk2"/>
                </a:solidFill>
                <a:latin typeface="Times New Roman"/>
                <a:ea typeface="Times New Roman"/>
                <a:cs typeface="Times New Roman"/>
                <a:sym typeface="Times New Roman"/>
              </a:rPr>
              <a:t>In 1962, the perceptron was introduced to study brain function  using neural networks. We consider the simplest type of perceptron, a single-layer perceptron consisting of an artificial neuron connecting multiple input units by weighted edges to an output unit.</a:t>
            </a:r>
          </a:p>
          <a:p>
            <a:pPr algn="just"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10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Related Work</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lnSpcReduction="10000"/>
          </a:bodyPr>
          <a:lstStyle/>
          <a:p>
            <a:pPr algn="just">
              <a:spcBef>
                <a:spcPts val="900"/>
              </a:spcBef>
              <a:spcAft>
                <a:spcPts val="900"/>
              </a:spcAft>
            </a:pPr>
            <a:r>
              <a:rPr lang="en-US" sz="2400" dirty="0">
                <a:solidFill>
                  <a:schemeClr val="dk2"/>
                </a:solidFill>
                <a:latin typeface="Times New Roman"/>
                <a:ea typeface="Times New Roman"/>
                <a:cs typeface="Times New Roman"/>
                <a:sym typeface="Times New Roman"/>
              </a:rPr>
              <a:t>The effortlessness of the perceptron makes it appropriate to branch expectation issues. With the short clock cycles that infest the present most progressive chip, very little calculation can be acted in the time assigned for expectation. How much particular information (history, meter readings, and so on) that can be gotten to it is likewise restricted to during this time. Thus, heavier AI methods, for example, choice trees, proliferated brain organizations, and closest neighbors are unrealistic. Nonetheless, </a:t>
            </a:r>
            <a:r>
              <a:rPr lang="en-US" sz="2400" dirty="0" err="1">
                <a:solidFill>
                  <a:schemeClr val="dk2"/>
                </a:solidFill>
                <a:latin typeface="Times New Roman"/>
                <a:ea typeface="Times New Roman"/>
                <a:cs typeface="Times New Roman"/>
                <a:sym typeface="Times New Roman"/>
              </a:rPr>
              <a:t>perceptrons</a:t>
            </a:r>
            <a:r>
              <a:rPr lang="en-US" sz="2400" dirty="0">
                <a:solidFill>
                  <a:schemeClr val="dk2"/>
                </a:solidFill>
                <a:latin typeface="Times New Roman"/>
                <a:ea typeface="Times New Roman"/>
                <a:cs typeface="Times New Roman"/>
                <a:sym typeface="Times New Roman"/>
              </a:rPr>
              <a:t> can be prepared with a basic update rule and can settle on momentary choices to make a few increments. They are also contenders for pipelining.</a:t>
            </a:r>
          </a:p>
        </p:txBody>
      </p:sp>
    </p:spTree>
    <p:extLst>
      <p:ext uri="{BB962C8B-B14F-4D97-AF65-F5344CB8AC3E}">
        <p14:creationId xmlns:p14="http://schemas.microsoft.com/office/powerpoint/2010/main" val="82109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Neural Networks:</a:t>
            </a: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algn="just">
              <a:spcBef>
                <a:spcPts val="900"/>
              </a:spcBef>
              <a:spcAft>
                <a:spcPts val="900"/>
              </a:spcAft>
            </a:pPr>
            <a:r>
              <a:rPr lang="en-US" sz="2400" dirty="0">
                <a:solidFill>
                  <a:schemeClr val="dk2"/>
                </a:solidFill>
                <a:latin typeface="Times New Roman"/>
                <a:ea typeface="Times New Roman"/>
                <a:cs typeface="Times New Roman"/>
                <a:sym typeface="Times New Roman"/>
              </a:rPr>
              <a:t>An artificial neural network learns how to compute a function using example inputs and outputs. Neural networks have been used for a variety of applications including pattern recognition, classification, and image understanding. </a:t>
            </a:r>
          </a:p>
          <a:p>
            <a:pPr algn="just"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96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US" sz="4400" dirty="0" err="1">
                <a:solidFill>
                  <a:srgbClr val="FFFFFF"/>
                </a:solidFill>
              </a:rPr>
              <a:t>Perceptrons</a:t>
            </a:r>
            <a:endParaRPr lang="en-US" sz="4400" dirty="0">
              <a:solidFill>
                <a:srgbClr val="FFFFFF"/>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lnSpcReduction="10000"/>
          </a:bodyPr>
          <a:lstStyle/>
          <a:p>
            <a:pPr marL="0" lvl="0" indent="0" algn="just" rtl="0">
              <a:lnSpc>
                <a:spcPct val="115000"/>
              </a:lnSpc>
              <a:spcBef>
                <a:spcPts val="1200"/>
              </a:spcBef>
              <a:spcAft>
                <a:spcPts val="0"/>
              </a:spcAft>
              <a:buNone/>
            </a:pPr>
            <a:r>
              <a:rPr lang="en-US" sz="2400" dirty="0">
                <a:solidFill>
                  <a:srgbClr val="000000"/>
                </a:solidFill>
                <a:latin typeface="Times New Roman"/>
                <a:ea typeface="Times New Roman"/>
                <a:cs typeface="Times New Roman"/>
                <a:sym typeface="Times New Roman"/>
              </a:rPr>
              <a:t>Perceptron is a tool developed in Machine Learning as a straightforward model of human neuron. The perceptron takes a bunch of information signals x and duplicates each sign by the weighted set w of the perceptron. Then, at that point, it adds the outcomes and presentations 1 assuming the total is ³0 and - 1 in any case.</a:t>
            </a:r>
          </a:p>
          <a:p>
            <a:pPr marL="0" lvl="0" indent="0" algn="just" rtl="0">
              <a:lnSpc>
                <a:spcPct val="115000"/>
              </a:lnSpc>
              <a:spcBef>
                <a:spcPts val="1200"/>
              </a:spcBef>
              <a:spcAft>
                <a:spcPts val="1200"/>
              </a:spcAft>
              <a:buNone/>
            </a:pPr>
            <a:r>
              <a:rPr lang="en-US" sz="2400" dirty="0">
                <a:solidFill>
                  <a:srgbClr val="000000"/>
                </a:solidFill>
                <a:latin typeface="Times New Roman"/>
                <a:ea typeface="Times New Roman"/>
                <a:cs typeface="Times New Roman"/>
                <a:sym typeface="Times New Roman"/>
              </a:rPr>
              <a:t>For branch prediction, the input to the perceptron is usually the global history of branch outcomes, and semantically, the output is “Taken” if the sum is 0 and “not taken” if the sum is &lt;0. </a:t>
            </a:r>
          </a:p>
        </p:txBody>
      </p:sp>
    </p:spTree>
    <p:extLst>
      <p:ext uri="{BB962C8B-B14F-4D97-AF65-F5344CB8AC3E}">
        <p14:creationId xmlns:p14="http://schemas.microsoft.com/office/powerpoint/2010/main" val="1796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5000">
                <a:solidFill>
                  <a:srgbClr val="FFFFFF"/>
                </a:solidFill>
                <a:sym typeface="Times New Roman"/>
              </a:rPr>
              <a:t>A sample perceptron figure:</a:t>
            </a:r>
            <a:endParaRPr lang="en-US" sz="5000">
              <a:solidFill>
                <a:srgbClr val="FFFFFF"/>
              </a:solidFill>
            </a:endParaRPr>
          </a:p>
        </p:txBody>
      </p:sp>
      <p:cxnSp>
        <p:nvCxnSpPr>
          <p:cNvPr id="21" name="Straight Connector 2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Google Shape;118;p18" descr="Diagram&#10;&#10;Description automatically generated">
            <a:extLst>
              <a:ext uri="{FF2B5EF4-FFF2-40B4-BE49-F238E27FC236}">
                <a16:creationId xmlns:a16="http://schemas.microsoft.com/office/drawing/2014/main" id="{0768F0A4-9F85-4E5A-8F6A-88E362F55D1D}"/>
              </a:ext>
            </a:extLst>
          </p:cNvPr>
          <p:cNvPicPr preferRelativeResize="0">
            <a:picLocks noGrp="1"/>
          </p:cNvPicPr>
          <p:nvPr>
            <p:ph idx="1"/>
          </p:nvPr>
        </p:nvPicPr>
        <p:blipFill rotWithShape="1">
          <a:blip r:embed="rId2"/>
          <a:srcRect l="7970" r="2031" b="-1"/>
          <a:stretch/>
        </p:blipFill>
        <p:spPr>
          <a:xfrm>
            <a:off x="4635095" y="10"/>
            <a:ext cx="7556889" cy="6857990"/>
          </a:xfrm>
          <a:prstGeom prst="rect">
            <a:avLst/>
          </a:prstGeom>
          <a:noFill/>
        </p:spPr>
      </p:pic>
    </p:spTree>
    <p:extLst>
      <p:ext uri="{BB962C8B-B14F-4D97-AF65-F5344CB8AC3E}">
        <p14:creationId xmlns:p14="http://schemas.microsoft.com/office/powerpoint/2010/main" val="198915379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400" dirty="0">
                <a:solidFill>
                  <a:schemeClr val="bg1"/>
                </a:solidFill>
                <a:latin typeface="Times New Roman"/>
                <a:ea typeface="Times New Roman"/>
                <a:cs typeface="Times New Roman"/>
                <a:sym typeface="Times New Roman"/>
              </a:rPr>
              <a:t>Types of Branch Predictors that uses Neural Networks:</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0" lvl="0" indent="0" algn="l" rtl="0">
              <a:spcBef>
                <a:spcPts val="0"/>
              </a:spcBef>
              <a:spcAft>
                <a:spcPts val="0"/>
              </a:spcAft>
              <a:buNone/>
            </a:pPr>
            <a:r>
              <a:rPr lang="en-US" sz="2400" dirty="0">
                <a:solidFill>
                  <a:schemeClr val="dk2"/>
                </a:solidFill>
                <a:latin typeface="Times New Roman"/>
                <a:ea typeface="Times New Roman"/>
                <a:cs typeface="Times New Roman"/>
                <a:sym typeface="Times New Roman"/>
              </a:rPr>
              <a:t>There are two different types of branch predictors that uses Neural Networks.</a:t>
            </a:r>
          </a:p>
          <a:p>
            <a:pPr marL="0" lvl="0" indent="0" algn="l" rtl="0">
              <a:spcBef>
                <a:spcPts val="0"/>
              </a:spcBef>
              <a:spcAft>
                <a:spcPts val="0"/>
              </a:spcAft>
              <a:buNone/>
            </a:pPr>
            <a:r>
              <a:rPr lang="en-US" sz="2400" dirty="0">
                <a:solidFill>
                  <a:schemeClr val="dk2"/>
                </a:solidFill>
                <a:latin typeface="Times New Roman"/>
                <a:ea typeface="Times New Roman"/>
                <a:cs typeface="Times New Roman"/>
                <a:sym typeface="Times New Roman"/>
              </a:rPr>
              <a:t>They are</a:t>
            </a:r>
          </a:p>
          <a:p>
            <a:pPr marL="0" lvl="0" indent="0" algn="l" rtl="0">
              <a:spcBef>
                <a:spcPts val="0"/>
              </a:spcBef>
              <a:spcAft>
                <a:spcPts val="0"/>
              </a:spcAft>
              <a:buNone/>
            </a:pPr>
            <a:endParaRPr lang="en-US" sz="2400" dirty="0">
              <a:solidFill>
                <a:schemeClr val="dk2"/>
              </a:solidFill>
              <a:latin typeface="Times New Roman"/>
              <a:ea typeface="Times New Roman"/>
              <a:cs typeface="Times New Roman"/>
              <a:sym typeface="Times New Roman"/>
            </a:endParaRPr>
          </a:p>
          <a:p>
            <a:pPr marL="457200" lvl="0" indent="-355600" algn="l" rtl="0">
              <a:spcBef>
                <a:spcPts val="0"/>
              </a:spcBef>
              <a:spcAft>
                <a:spcPts val="0"/>
              </a:spcAft>
              <a:buClr>
                <a:schemeClr val="dk2"/>
              </a:buClr>
              <a:buSzPts val="2000"/>
              <a:buFont typeface="Times New Roman"/>
              <a:buAutoNum type="arabicPeriod"/>
            </a:pPr>
            <a:r>
              <a:rPr lang="en-US" sz="2400" dirty="0">
                <a:solidFill>
                  <a:schemeClr val="dk2"/>
                </a:solidFill>
                <a:latin typeface="Times New Roman"/>
                <a:ea typeface="Times New Roman"/>
                <a:cs typeface="Times New Roman"/>
                <a:sym typeface="Times New Roman"/>
              </a:rPr>
              <a:t>Static Branch Prediction with neural networks</a:t>
            </a:r>
          </a:p>
          <a:p>
            <a:pPr marL="457200" lvl="0" indent="-355600" algn="l" rtl="0">
              <a:spcBef>
                <a:spcPts val="0"/>
              </a:spcBef>
              <a:spcAft>
                <a:spcPts val="0"/>
              </a:spcAft>
              <a:buClr>
                <a:schemeClr val="dk2"/>
              </a:buClr>
              <a:buSzPts val="2000"/>
              <a:buFont typeface="Times New Roman"/>
              <a:buAutoNum type="arabicPeriod"/>
            </a:pPr>
            <a:r>
              <a:rPr lang="en-US" sz="2400" dirty="0">
                <a:solidFill>
                  <a:schemeClr val="dk2"/>
                </a:solidFill>
                <a:latin typeface="Times New Roman"/>
                <a:ea typeface="Times New Roman"/>
                <a:cs typeface="Times New Roman"/>
                <a:sym typeface="Times New Roman"/>
              </a:rPr>
              <a:t>Dynamic Branch prediction with Neural networks.</a:t>
            </a:r>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32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492369" y="605896"/>
            <a:ext cx="3642309" cy="5646208"/>
          </a:xfrm>
        </p:spPr>
        <p:txBody>
          <a:bodyPr anchor="ctr">
            <a:normAutofit/>
          </a:bodyPr>
          <a:lstStyle/>
          <a:p>
            <a:r>
              <a:rPr lang="en" sz="4000" dirty="0">
                <a:solidFill>
                  <a:schemeClr val="bg1"/>
                </a:solidFill>
              </a:rPr>
              <a:t>Perceptron Predictor:</a:t>
            </a:r>
            <a:endParaRPr lang="en-US" sz="4400" dirty="0">
              <a:solidFill>
                <a:schemeClr val="bg1"/>
              </a:solidFill>
            </a:endParaRPr>
          </a:p>
        </p:txBody>
      </p:sp>
      <p:sp>
        <p:nvSpPr>
          <p:cNvPr id="3" name="Content Placeholder 2">
            <a:extLst>
              <a:ext uri="{FF2B5EF4-FFF2-40B4-BE49-F238E27FC236}">
                <a16:creationId xmlns:a16="http://schemas.microsoft.com/office/drawing/2014/main" id="{F1464587-82CA-4128-8216-A23416585237}"/>
              </a:ext>
            </a:extLst>
          </p:cNvPr>
          <p:cNvSpPr>
            <a:spLocks noGrp="1"/>
          </p:cNvSpPr>
          <p:nvPr>
            <p:ph idx="1"/>
          </p:nvPr>
        </p:nvSpPr>
        <p:spPr>
          <a:xfrm>
            <a:off x="5231958" y="605896"/>
            <a:ext cx="5923721" cy="5646208"/>
          </a:xfrm>
        </p:spPr>
        <p:txBody>
          <a:bodyPr anchor="ctr">
            <a:normAutofit/>
          </a:bodyPr>
          <a:lstStyle/>
          <a:p>
            <a:pPr marL="0" lvl="0" indent="0" algn="just" rtl="0">
              <a:lnSpc>
                <a:spcPct val="115000"/>
              </a:lnSpc>
              <a:spcBef>
                <a:spcPts val="0"/>
              </a:spcBef>
              <a:spcAft>
                <a:spcPts val="0"/>
              </a:spcAft>
              <a:buNone/>
            </a:pPr>
            <a:r>
              <a:rPr lang="en-US" sz="1800" dirty="0">
                <a:solidFill>
                  <a:schemeClr val="dk2"/>
                </a:solidFill>
                <a:latin typeface="Times New Roman"/>
                <a:ea typeface="Times New Roman"/>
                <a:cs typeface="Times New Roman"/>
                <a:sym typeface="Times New Roman"/>
              </a:rPr>
              <a:t>The perceptron predictor uses a simple neural network, the perceptron instead of a two-bit counter. It learns a target </a:t>
            </a:r>
            <a:r>
              <a:rPr lang="en-US" sz="1800" dirty="0" err="1">
                <a:solidFill>
                  <a:schemeClr val="dk2"/>
                </a:solidFill>
                <a:latin typeface="Times New Roman"/>
                <a:ea typeface="Times New Roman"/>
                <a:cs typeface="Times New Roman"/>
                <a:sym typeface="Times New Roman"/>
              </a:rPr>
              <a:t>boolean</a:t>
            </a:r>
            <a:r>
              <a:rPr lang="en-US" sz="1800" dirty="0">
                <a:solidFill>
                  <a:schemeClr val="dk2"/>
                </a:solidFill>
                <a:latin typeface="Times New Roman"/>
                <a:ea typeface="Times New Roman"/>
                <a:cs typeface="Times New Roman"/>
                <a:sym typeface="Times New Roman"/>
              </a:rPr>
              <a:t> function input f(x1, x2,…, </a:t>
            </a:r>
            <a:r>
              <a:rPr lang="en-US" sz="1800" dirty="0" err="1">
                <a:solidFill>
                  <a:schemeClr val="dk2"/>
                </a:solidFill>
                <a:latin typeface="Times New Roman"/>
                <a:ea typeface="Times New Roman"/>
                <a:cs typeface="Times New Roman"/>
                <a:sym typeface="Times New Roman"/>
              </a:rPr>
              <a:t>xn</a:t>
            </a:r>
            <a:r>
              <a:rPr lang="en-US" sz="1800" dirty="0">
                <a:solidFill>
                  <a:schemeClr val="dk2"/>
                </a:solidFill>
                <a:latin typeface="Times New Roman"/>
                <a:ea typeface="Times New Roman"/>
                <a:cs typeface="Times New Roman"/>
                <a:sym typeface="Times New Roman"/>
              </a:rPr>
              <a:t>) to predict whether a particular branch will be used. </a:t>
            </a:r>
          </a:p>
          <a:p>
            <a:pPr marL="0" lvl="0" indent="0" algn="just" rtl="0">
              <a:lnSpc>
                <a:spcPct val="115000"/>
              </a:lnSpc>
              <a:spcBef>
                <a:spcPts val="0"/>
              </a:spcBef>
              <a:spcAft>
                <a:spcPts val="0"/>
              </a:spcAft>
              <a:buNone/>
            </a:pPr>
            <a:endParaRPr lang="en-US" sz="1800" dirty="0">
              <a:solidFill>
                <a:schemeClr val="dk2"/>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800" dirty="0">
                <a:solidFill>
                  <a:schemeClr val="dk2"/>
                </a:solidFill>
                <a:latin typeface="Times New Roman"/>
                <a:ea typeface="Times New Roman"/>
                <a:cs typeface="Times New Roman"/>
                <a:sym typeface="Times New Roman"/>
              </a:rPr>
              <a:t>These x are the bits of the global branch history shift register. x is bipolar, −1 represents the untaken result, and 1 represents the obtained result. A perceptron is represented as a weighted vector w0, w1,…, </a:t>
            </a:r>
            <a:r>
              <a:rPr lang="en-US" sz="1800" dirty="0" err="1">
                <a:solidFill>
                  <a:schemeClr val="dk2"/>
                </a:solidFill>
                <a:latin typeface="Times New Roman"/>
                <a:ea typeface="Times New Roman"/>
                <a:cs typeface="Times New Roman"/>
                <a:sym typeface="Times New Roman"/>
              </a:rPr>
              <a:t>wn</a:t>
            </a:r>
            <a:r>
              <a:rPr lang="en-US" sz="1800" dirty="0">
                <a:solidFill>
                  <a:schemeClr val="dk2"/>
                </a:solidFill>
                <a:latin typeface="Times New Roman"/>
                <a:ea typeface="Times New Roman"/>
                <a:cs typeface="Times New Roman"/>
                <a:sym typeface="Times New Roman"/>
              </a:rPr>
              <a:t>. </a:t>
            </a:r>
          </a:p>
          <a:p>
            <a:pPr marL="0" lvl="0" indent="0" algn="just" rtl="0">
              <a:lnSpc>
                <a:spcPct val="115000"/>
              </a:lnSpc>
              <a:spcBef>
                <a:spcPts val="0"/>
              </a:spcBef>
              <a:spcAft>
                <a:spcPts val="0"/>
              </a:spcAft>
              <a:buNone/>
            </a:pPr>
            <a:endParaRPr lang="en-US" sz="1800" dirty="0">
              <a:solidFill>
                <a:schemeClr val="dk2"/>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1800" dirty="0">
                <a:solidFill>
                  <a:schemeClr val="dk2"/>
                </a:solidFill>
                <a:latin typeface="Times New Roman"/>
                <a:ea typeface="Times New Roman"/>
                <a:cs typeface="Times New Roman"/>
                <a:sym typeface="Times New Roman"/>
              </a:rPr>
              <a:t>Here, the weights are signed integers. The output is calculated as the dot product of the weight vectors w0, w1,…, </a:t>
            </a:r>
            <a:r>
              <a:rPr lang="en-US" sz="1800" dirty="0" err="1">
                <a:solidFill>
                  <a:schemeClr val="dk2"/>
                </a:solidFill>
                <a:latin typeface="Times New Roman"/>
                <a:ea typeface="Times New Roman"/>
                <a:cs typeface="Times New Roman"/>
                <a:sym typeface="Times New Roman"/>
              </a:rPr>
              <a:t>wn</a:t>
            </a:r>
            <a:r>
              <a:rPr lang="en-US" sz="1800" dirty="0">
                <a:solidFill>
                  <a:schemeClr val="dk2"/>
                </a:solidFill>
                <a:latin typeface="Times New Roman"/>
                <a:ea typeface="Times New Roman"/>
                <a:cs typeface="Times New Roman"/>
                <a:sym typeface="Times New Roman"/>
              </a:rPr>
              <a:t> and the input vectors x0, x1,…, </a:t>
            </a:r>
            <a:r>
              <a:rPr lang="en-US" sz="1800" dirty="0" err="1">
                <a:solidFill>
                  <a:schemeClr val="dk2"/>
                </a:solidFill>
                <a:latin typeface="Times New Roman"/>
                <a:ea typeface="Times New Roman"/>
                <a:cs typeface="Times New Roman"/>
                <a:sym typeface="Times New Roman"/>
              </a:rPr>
              <a:t>xn</a:t>
            </a:r>
            <a:r>
              <a:rPr lang="en-US" sz="1800" dirty="0">
                <a:solidFill>
                  <a:schemeClr val="dk2"/>
                </a:solidFill>
                <a:latin typeface="Times New Roman"/>
                <a:ea typeface="Times New Roman"/>
                <a:cs typeface="Times New Roman"/>
                <a:sym typeface="Times New Roman"/>
              </a:rPr>
              <a:t> (x0 gives a biased input and is always set to 1). The y output  of a perceptron is: y=w0+∑</a:t>
            </a:r>
            <a:r>
              <a:rPr lang="en-US" sz="1800" dirty="0" err="1">
                <a:solidFill>
                  <a:schemeClr val="dk2"/>
                </a:solidFill>
                <a:latin typeface="Times New Roman"/>
                <a:ea typeface="Times New Roman"/>
                <a:cs typeface="Times New Roman"/>
                <a:sym typeface="Times New Roman"/>
              </a:rPr>
              <a:t>ni</a:t>
            </a:r>
            <a:r>
              <a:rPr lang="en-US" sz="1800" dirty="0">
                <a:solidFill>
                  <a:schemeClr val="dk2"/>
                </a:solidFill>
                <a:latin typeface="Times New Roman"/>
                <a:ea typeface="Times New Roman"/>
                <a:cs typeface="Times New Roman"/>
                <a:sym typeface="Times New Roman"/>
              </a:rPr>
              <a:t>=1wi∗xi</a:t>
            </a:r>
          </a:p>
          <a:p>
            <a:pPr marL="0" lvl="0" indent="0" algn="l" rtl="0">
              <a:spcBef>
                <a:spcPts val="0"/>
              </a:spcBef>
              <a:spcAft>
                <a:spcPts val="0"/>
              </a:spcAft>
              <a:buNone/>
            </a:pPr>
            <a:endParaRPr lang="en-US" sz="1800" dirty="0">
              <a:solidFill>
                <a:schemeClr val="dk2"/>
              </a:solidFill>
              <a:latin typeface="Times New Roman"/>
              <a:ea typeface="Times New Roman"/>
              <a:cs typeface="Times New Roman"/>
              <a:sym typeface="Times New Roman"/>
            </a:endParaRPr>
          </a:p>
          <a:p>
            <a:pPr rtl="0">
              <a:spcBef>
                <a:spcPts val="900"/>
              </a:spcBef>
              <a:spcAft>
                <a:spcPts val="900"/>
              </a:spcAf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62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7EABF-3983-4911-8612-64097B29A30A}"/>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3300" dirty="0">
                <a:solidFill>
                  <a:schemeClr val="tx1">
                    <a:lumMod val="85000"/>
                    <a:lumOff val="15000"/>
                  </a:schemeClr>
                </a:solidFill>
                <a:sym typeface="Times New Roman"/>
              </a:rPr>
              <a:t>Block diagram of a perceptron predictor internals.</a:t>
            </a:r>
            <a:endParaRPr lang="en-US" sz="3300" dirty="0">
              <a:solidFill>
                <a:schemeClr val="tx1">
                  <a:lumMod val="85000"/>
                  <a:lumOff val="15000"/>
                </a:schemeClr>
              </a:solidFill>
            </a:endParaRPr>
          </a:p>
        </p:txBody>
      </p:sp>
      <p:pic>
        <p:nvPicPr>
          <p:cNvPr id="6" name="Google Shape;137;p21" descr="Diagram&#10;&#10;Description automatically generated">
            <a:extLst>
              <a:ext uri="{FF2B5EF4-FFF2-40B4-BE49-F238E27FC236}">
                <a16:creationId xmlns:a16="http://schemas.microsoft.com/office/drawing/2014/main" id="{4C8BECAC-42D1-4A08-8994-3B151BA085DD}"/>
              </a:ext>
            </a:extLst>
          </p:cNvPr>
          <p:cNvPicPr preferRelativeResize="0">
            <a:picLocks noGrp="1"/>
          </p:cNvPicPr>
          <p:nvPr>
            <p:ph idx="1"/>
          </p:nvPr>
        </p:nvPicPr>
        <p:blipFill>
          <a:blip r:embed="rId2"/>
          <a:stretch>
            <a:fillRect/>
          </a:stretch>
        </p:blipFill>
        <p:spPr>
          <a:xfrm>
            <a:off x="1181633" y="662084"/>
            <a:ext cx="9824112" cy="3450419"/>
          </a:xfrm>
          <a:prstGeom prst="rect">
            <a:avLst/>
          </a:prstGeom>
          <a:noFill/>
        </p:spPr>
      </p:pic>
      <p:cxnSp>
        <p:nvCxnSpPr>
          <p:cNvPr id="21" name="Straight Connector 2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143578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B2430"/>
      </a:dk2>
      <a:lt2>
        <a:srgbClr val="F0F3F1"/>
      </a:lt2>
      <a:accent1>
        <a:srgbClr val="D739B7"/>
      </a:accent1>
      <a:accent2>
        <a:srgbClr val="A327C5"/>
      </a:accent2>
      <a:accent3>
        <a:srgbClr val="7339D7"/>
      </a:accent3>
      <a:accent4>
        <a:srgbClr val="373EC9"/>
      </a:accent4>
      <a:accent5>
        <a:srgbClr val="3983D7"/>
      </a:accent5>
      <a:accent6>
        <a:srgbClr val="27B2C5"/>
      </a:accent6>
      <a:hlink>
        <a:srgbClr val="3F65BF"/>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FFEFB4867ED6439EDC6DA28827166C" ma:contentTypeVersion="7" ma:contentTypeDescription="Create a new document." ma:contentTypeScope="" ma:versionID="62b1949373bfabff47e36c33159c5da3">
  <xsd:schema xmlns:xsd="http://www.w3.org/2001/XMLSchema" xmlns:xs="http://www.w3.org/2001/XMLSchema" xmlns:p="http://schemas.microsoft.com/office/2006/metadata/properties" xmlns:ns3="78125317-885d-4631-ba9e-954d8656317c" xmlns:ns4="67b5f77d-1073-4f15-a9a5-dcd4c3ad3df5" targetNamespace="http://schemas.microsoft.com/office/2006/metadata/properties" ma:root="true" ma:fieldsID="77a9e3abf9445242c2f40af8be18bc06" ns3:_="" ns4:_="">
    <xsd:import namespace="78125317-885d-4631-ba9e-954d8656317c"/>
    <xsd:import namespace="67b5f77d-1073-4f15-a9a5-dcd4c3ad3df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25317-885d-4631-ba9e-954d865631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7b5f77d-1073-4f15-a9a5-dcd4c3ad3d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8AA9C6-8016-44DF-8BCF-1435A79BC3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125317-885d-4631-ba9e-954d8656317c"/>
    <ds:schemaRef ds:uri="67b5f77d-1073-4f15-a9a5-dcd4c3ad3d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D808F3-7857-4F08-A786-CB0DC43A565D}">
  <ds:schemaRefs>
    <ds:schemaRef ds:uri="http://schemas.microsoft.com/sharepoint/v3/contenttype/forms"/>
  </ds:schemaRefs>
</ds:datastoreItem>
</file>

<file path=customXml/itemProps3.xml><?xml version="1.0" encoding="utf-8"?>
<ds:datastoreItem xmlns:ds="http://schemas.openxmlformats.org/officeDocument/2006/customXml" ds:itemID="{A6B7356E-1166-4661-A3A0-E1E41D7BFC69}">
  <ds:schemaRefs>
    <ds:schemaRef ds:uri="http://purl.org/dc/terms/"/>
    <ds:schemaRef ds:uri="http://purl.org/dc/elements/1.1/"/>
    <ds:schemaRef ds:uri="67b5f77d-1073-4f15-a9a5-dcd4c3ad3df5"/>
    <ds:schemaRef ds:uri="http://schemas.microsoft.com/office/2006/metadata/properties"/>
    <ds:schemaRef ds:uri="http://purl.org/dc/dcmityp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78125317-885d-4631-ba9e-954d8656317c"/>
  </ds:schemaRefs>
</ds:datastoreItem>
</file>

<file path=docProps/app.xml><?xml version="1.0" encoding="utf-8"?>
<Properties xmlns="http://schemas.openxmlformats.org/officeDocument/2006/extended-properties" xmlns:vt="http://schemas.openxmlformats.org/officeDocument/2006/docPropsVTypes">
  <TotalTime>177</TotalTime>
  <Words>1078</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Bookman Old Style</vt:lpstr>
      <vt:lpstr>Calibri</vt:lpstr>
      <vt:lpstr>Franklin Gothic Book</vt:lpstr>
      <vt:lpstr>Times New Roman</vt:lpstr>
      <vt:lpstr>RetrospectVTI</vt:lpstr>
      <vt:lpstr>Outline</vt:lpstr>
      <vt:lpstr>Background</vt:lpstr>
      <vt:lpstr>Related Work</vt:lpstr>
      <vt:lpstr>Neural Networks:</vt:lpstr>
      <vt:lpstr>Perceptrons</vt:lpstr>
      <vt:lpstr>A sample perceptron figure:</vt:lpstr>
      <vt:lpstr>Types of Branch Predictors that uses Neural Networks:</vt:lpstr>
      <vt:lpstr>Perceptron Predictor:</vt:lpstr>
      <vt:lpstr>Block diagram of a perceptron predictor internals.</vt:lpstr>
      <vt:lpstr>Training Perceptrons</vt:lpstr>
      <vt:lpstr>Training Perceptrons</vt:lpstr>
      <vt:lpstr>Methodology:</vt:lpstr>
      <vt:lpstr>Block diagram for the perceptron predictor:</vt:lpstr>
      <vt:lpstr>Predictors Simulated:</vt:lpstr>
      <vt:lpstr>Tuning the predictors:</vt:lpstr>
      <vt:lpstr>Performance</vt:lpstr>
      <vt:lpstr>Perceptrons Performance</vt:lpstr>
      <vt:lpstr>Training Times</vt:lpstr>
      <vt:lpstr>Advantages and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Prediction policies and performance comparisons</dc:title>
  <dc:creator>Kurra, Bhavana</dc:creator>
  <cp:lastModifiedBy>Bheemi Reddy, Vijaya Simha</cp:lastModifiedBy>
  <cp:revision>7</cp:revision>
  <dcterms:created xsi:type="dcterms:W3CDTF">2022-03-28T04:38:07Z</dcterms:created>
  <dcterms:modified xsi:type="dcterms:W3CDTF">2022-03-28T08:17:47Z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0x01010064FFEFB4867ED6439EDC6DA28827166C</vt:lpwstr>
  </property>
</Properties>
</file>