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da92c48b_2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6da92c48b_2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6da92c48b_2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6da92c48b_2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da92c48b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da92c48b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6da92c48b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6da92c48b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6da92c48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6da92c48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da92c48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6da92c48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6da92c48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6da92c4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6da92c48b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6da92c48b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6da92c48b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6da92c48b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6da92c48b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6da92c48b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da92c48b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da92c48b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da92c48b_2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6da92c48b_2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da92c48b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da92c48b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SbsqfiLQ4mFp5QyQuFLWBNpk5ko6MrSP/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hyperlink" Target="http://drive.google.com/file/d/1maXCQMhHOrmvXODXSTE5ZerYbfzog0be/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09ibrte0ea2dvcapcF0AoRDVPt3aw7Kd/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06gr9vTAJA3e1oAw4WYJp-CrSEerNrwh/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6RDxg8nZW9eh5dXGVT7w7-QEpfQE8KIB/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drive.google.com/file/d/1RW8qzJH95Br5AYhYJsFPbQVvPpg6s64v/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drive.google.com/file/d/15ivjNYX6yefu7a9W9ami_24cJv-jJeU-/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8pKrJakPMWqYL07FH9RlElpjZWznsfVz/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drive.google.com/file/d/1RdksEeqy3PbBcoGP-O26hm7cxygn1nmo/view" TargetMode="External"/><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hyperlink" Target="http://drive.google.com/file/d/14hjStToeXvIP7vb9G_UrMLQk5-ZvOu0e/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hyperlink" Target="http://drive.google.com/file/d/17SyV1BGCx237H3Q9QFmD3xApCS5Z4exI/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dCx81u8FciW4_GrJEncoyHyVGzK7OvKj/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k7OvuOxjxl5yJwMqqByJDNEovBDiby5n/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T2sTWMLfvde1SAKrBtKAPURPBixvvfuX/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500">
                <a:latin typeface="Times New Roman"/>
                <a:ea typeface="Times New Roman"/>
                <a:cs typeface="Times New Roman"/>
                <a:sym typeface="Times New Roman"/>
              </a:rPr>
              <a:t>Content Based Image Retrieval</a:t>
            </a:r>
            <a:endParaRPr sz="45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7" name="Google Shape;87;p13"/>
          <p:cNvSpPr txBox="1"/>
          <p:nvPr/>
        </p:nvSpPr>
        <p:spPr>
          <a:xfrm>
            <a:off x="5156250" y="2859800"/>
            <a:ext cx="3261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1"/>
                </a:solidFill>
                <a:latin typeface="Times New Roman"/>
                <a:ea typeface="Times New Roman"/>
                <a:cs typeface="Times New Roman"/>
                <a:sym typeface="Times New Roman"/>
              </a:rPr>
              <a:t>Team Members - </a:t>
            </a:r>
            <a:endParaRPr b="1" sz="16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accent1"/>
                </a:solidFill>
                <a:latin typeface="Times New Roman"/>
                <a:ea typeface="Times New Roman"/>
                <a:cs typeface="Times New Roman"/>
                <a:sym typeface="Times New Roman"/>
              </a:rPr>
              <a:t>Bhavana Kurra</a:t>
            </a:r>
            <a:endParaRPr sz="16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accent1"/>
                </a:solidFill>
                <a:latin typeface="Times New Roman"/>
                <a:ea typeface="Times New Roman"/>
                <a:cs typeface="Times New Roman"/>
                <a:sym typeface="Times New Roman"/>
              </a:rPr>
              <a:t>Vijayasimha Bheemireddy</a:t>
            </a:r>
            <a:endParaRPr sz="16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accent1"/>
                </a:solidFill>
                <a:latin typeface="Times New Roman"/>
                <a:ea typeface="Times New Roman"/>
                <a:cs typeface="Times New Roman"/>
                <a:sym typeface="Times New Roman"/>
              </a:rPr>
              <a:t>Rachana Reddy Podduturi</a:t>
            </a:r>
            <a:endParaRPr sz="16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Lato"/>
              <a:ea typeface="Lato"/>
              <a:cs typeface="Lato"/>
              <a:sym typeface="Lato"/>
            </a:endParaRPr>
          </a:p>
        </p:txBody>
      </p:sp>
      <p:pic>
        <p:nvPicPr>
          <p:cNvPr id="88" name="Google Shape;88;p13" title="Slide 1.mp3">
            <a:hlinkClick r:id="rId3"/>
          </p:cNvPr>
          <p:cNvPicPr preferRelativeResize="0"/>
          <p:nvPr/>
        </p:nvPicPr>
        <p:blipFill>
          <a:blip r:embed="rId4">
            <a:alphaModFix/>
          </a:blip>
          <a:stretch>
            <a:fillRect/>
          </a:stretch>
        </p:blipFill>
        <p:spPr>
          <a:xfrm>
            <a:off x="7972775" y="3936450"/>
            <a:ext cx="1066900" cy="1066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244250" y="609600"/>
            <a:ext cx="8054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Methodology </a:t>
            </a:r>
            <a:endParaRPr>
              <a:latin typeface="Times New Roman"/>
              <a:ea typeface="Times New Roman"/>
              <a:cs typeface="Times New Roman"/>
              <a:sym typeface="Times New Roman"/>
            </a:endParaRPr>
          </a:p>
        </p:txBody>
      </p:sp>
      <p:sp>
        <p:nvSpPr>
          <p:cNvPr id="154" name="Google Shape;154;p22"/>
          <p:cNvSpPr txBox="1"/>
          <p:nvPr>
            <p:ph idx="1" type="body"/>
          </p:nvPr>
        </p:nvSpPr>
        <p:spPr>
          <a:xfrm>
            <a:off x="244250" y="1695300"/>
            <a:ext cx="5430900" cy="3448200"/>
          </a:xfrm>
          <a:prstGeom prst="rect">
            <a:avLst/>
          </a:prstGeom>
        </p:spPr>
        <p:txBody>
          <a:bodyPr anchorCtr="0" anchor="t" bIns="91425" lIns="91425" spcFirstLastPara="1" rIns="91425" wrap="square" tIns="91425">
            <a:noAutofit/>
          </a:bodyPr>
          <a:lstStyle/>
          <a:p>
            <a:pPr indent="-323850" lvl="0" marL="457200" rtl="0" algn="l">
              <a:lnSpc>
                <a:spcPct val="107916"/>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have chosen the VGG-16 model among all the pre-trained models of ImageNet dataset.</a:t>
            </a:r>
            <a:endParaRPr sz="1500">
              <a:solidFill>
                <a:srgbClr val="000000"/>
              </a:solidFill>
              <a:latin typeface="Times New Roman"/>
              <a:ea typeface="Times New Roman"/>
              <a:cs typeface="Times New Roman"/>
              <a:sym typeface="Times New Roman"/>
            </a:endParaRPr>
          </a:p>
          <a:p>
            <a:pPr indent="-323850" lvl="0" marL="457200" rtl="0" algn="l">
              <a:lnSpc>
                <a:spcPct val="107916"/>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In order to modify the pre-trained model, We have considered the local database similarity to that of the ImageNet dataset and the size of the ImageNet dataset. </a:t>
            </a:r>
            <a:endParaRPr sz="1500">
              <a:solidFill>
                <a:srgbClr val="000000"/>
              </a:solidFill>
              <a:latin typeface="Times New Roman"/>
              <a:ea typeface="Times New Roman"/>
              <a:cs typeface="Times New Roman"/>
              <a:sym typeface="Times New Roman"/>
            </a:endParaRPr>
          </a:p>
          <a:p>
            <a:pPr indent="-323850" lvl="0" marL="457200" rtl="0" algn="l">
              <a:lnSpc>
                <a:spcPct val="107916"/>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Since our local database images are similar to that of the ImageNet database and ImageNet has 1.4 million images in total, we have opted for the ‘Fine Tuning the pre-trained model either by the output dense layer or by the higher dense layers’ option.</a:t>
            </a:r>
            <a:endParaRPr sz="1500">
              <a:solidFill>
                <a:srgbClr val="000000"/>
              </a:solidFill>
              <a:latin typeface="Times New Roman"/>
              <a:ea typeface="Times New Roman"/>
              <a:cs typeface="Times New Roman"/>
              <a:sym typeface="Times New Roman"/>
            </a:endParaRPr>
          </a:p>
          <a:p>
            <a:pPr indent="-323850" lvl="0" marL="457200" rtl="0" algn="l">
              <a:lnSpc>
                <a:spcPct val="107916"/>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have used the higher dense layer(i.e the layer before applying the softmax function) to extract features.</a:t>
            </a:r>
            <a:endParaRPr sz="1500">
              <a:solidFill>
                <a:srgbClr val="000000"/>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b="1" sz="15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5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500">
              <a:solidFill>
                <a:schemeClr val="dk2"/>
              </a:solidFill>
              <a:latin typeface="Times New Roman"/>
              <a:ea typeface="Times New Roman"/>
              <a:cs typeface="Times New Roman"/>
              <a:sym typeface="Times New Roman"/>
            </a:endParaRPr>
          </a:p>
        </p:txBody>
      </p:sp>
      <p:pic>
        <p:nvPicPr>
          <p:cNvPr id="155" name="Google Shape;155;p22"/>
          <p:cNvPicPr preferRelativeResize="0"/>
          <p:nvPr/>
        </p:nvPicPr>
        <p:blipFill>
          <a:blip r:embed="rId3">
            <a:alphaModFix/>
          </a:blip>
          <a:stretch>
            <a:fillRect/>
          </a:stretch>
        </p:blipFill>
        <p:spPr>
          <a:xfrm>
            <a:off x="5675151" y="1144800"/>
            <a:ext cx="3293600" cy="2956380"/>
          </a:xfrm>
          <a:prstGeom prst="rect">
            <a:avLst/>
          </a:prstGeom>
          <a:noFill/>
          <a:ln>
            <a:noFill/>
          </a:ln>
        </p:spPr>
      </p:pic>
      <p:sp>
        <p:nvSpPr>
          <p:cNvPr id="156" name="Google Shape;156;p22"/>
          <p:cNvSpPr txBox="1"/>
          <p:nvPr/>
        </p:nvSpPr>
        <p:spPr>
          <a:xfrm>
            <a:off x="271625" y="1144800"/>
            <a:ext cx="7953600" cy="477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b="1" lang="en" sz="1900">
                <a:solidFill>
                  <a:schemeClr val="dk2"/>
                </a:solidFill>
                <a:latin typeface="Times New Roman"/>
                <a:ea typeface="Times New Roman"/>
                <a:cs typeface="Times New Roman"/>
                <a:sym typeface="Times New Roman"/>
              </a:rPr>
              <a:t>Step 3 - Modifying a Pre-trained model</a:t>
            </a:r>
            <a:endParaRPr sz="1900">
              <a:latin typeface="Lato"/>
              <a:ea typeface="Lato"/>
              <a:cs typeface="Lato"/>
              <a:sym typeface="Lato"/>
            </a:endParaRPr>
          </a:p>
        </p:txBody>
      </p:sp>
      <p:pic>
        <p:nvPicPr>
          <p:cNvPr id="157" name="Google Shape;157;p22" title="Slide 10.mp3">
            <a:hlinkClick r:id="rId4"/>
          </p:cNvPr>
          <p:cNvPicPr preferRelativeResize="0"/>
          <p:nvPr/>
        </p:nvPicPr>
        <p:blipFill>
          <a:blip r:embed="rId5">
            <a:alphaModFix/>
          </a:blip>
          <a:stretch>
            <a:fillRect/>
          </a:stretch>
        </p:blipFill>
        <p:spPr>
          <a:xfrm>
            <a:off x="8033575" y="4068100"/>
            <a:ext cx="992400" cy="99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44825" y="609600"/>
            <a:ext cx="795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Methodology </a:t>
            </a:r>
            <a:endParaRPr>
              <a:latin typeface="Times New Roman"/>
              <a:ea typeface="Times New Roman"/>
              <a:cs typeface="Times New Roman"/>
              <a:sym typeface="Times New Roman"/>
            </a:endParaRPr>
          </a:p>
        </p:txBody>
      </p:sp>
      <p:sp>
        <p:nvSpPr>
          <p:cNvPr id="163" name="Google Shape;163;p23"/>
          <p:cNvSpPr txBox="1"/>
          <p:nvPr>
            <p:ph idx="1" type="body"/>
          </p:nvPr>
        </p:nvSpPr>
        <p:spPr>
          <a:xfrm>
            <a:off x="258600" y="1422375"/>
            <a:ext cx="7953600" cy="37212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900">
                <a:solidFill>
                  <a:schemeClr val="dk2"/>
                </a:solidFill>
                <a:latin typeface="Times New Roman"/>
                <a:ea typeface="Times New Roman"/>
                <a:cs typeface="Times New Roman"/>
                <a:sym typeface="Times New Roman"/>
              </a:rPr>
              <a:t>Step 4 - </a:t>
            </a:r>
            <a:r>
              <a:rPr b="1" lang="en" sz="1900">
                <a:solidFill>
                  <a:schemeClr val="dk2"/>
                </a:solidFill>
                <a:latin typeface="Times New Roman"/>
                <a:ea typeface="Times New Roman"/>
                <a:cs typeface="Times New Roman"/>
                <a:sym typeface="Times New Roman"/>
              </a:rPr>
              <a:t>Finding the relevant Image using similarity metric</a:t>
            </a:r>
            <a:endParaRPr b="1" sz="1900">
              <a:solidFill>
                <a:schemeClr val="dk2"/>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t/>
            </a:r>
            <a:endParaRPr b="1" sz="1900">
              <a:solidFill>
                <a:schemeClr val="dk2"/>
              </a:solidFill>
              <a:latin typeface="Times New Roman"/>
              <a:ea typeface="Times New Roman"/>
              <a:cs typeface="Times New Roman"/>
              <a:sym typeface="Times New Roman"/>
            </a:endParaRPr>
          </a:p>
          <a:p>
            <a:pPr indent="-349250" lvl="0" marL="457200" rtl="0" algn="l">
              <a:lnSpc>
                <a:spcPct val="115000"/>
              </a:lnSpc>
              <a:spcBef>
                <a:spcPts val="80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We need a similarity metric to retrieve the relevant images from our local database(Database1) for a given query image. </a:t>
            </a:r>
            <a:endParaRPr sz="1900">
              <a:solidFill>
                <a:srgbClr val="000000"/>
              </a:solidFill>
              <a:latin typeface="Times New Roman"/>
              <a:ea typeface="Times New Roman"/>
              <a:cs typeface="Times New Roman"/>
              <a:sym typeface="Times New Roman"/>
            </a:endParaRPr>
          </a:p>
          <a:p>
            <a:pPr indent="-349250" lvl="0" marL="457200" rtl="0" algn="l">
              <a:lnSpc>
                <a:spcPct val="107916"/>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We have used the “</a:t>
            </a:r>
            <a:r>
              <a:rPr b="1" lang="en" sz="1900">
                <a:solidFill>
                  <a:srgbClr val="000000"/>
                </a:solidFill>
                <a:latin typeface="Times New Roman"/>
                <a:ea typeface="Times New Roman"/>
                <a:cs typeface="Times New Roman"/>
                <a:sym typeface="Times New Roman"/>
              </a:rPr>
              <a:t>Cosine Similarity”</a:t>
            </a:r>
            <a:r>
              <a:rPr lang="en" sz="1900">
                <a:solidFill>
                  <a:srgbClr val="000000"/>
                </a:solidFill>
                <a:latin typeface="Times New Roman"/>
                <a:ea typeface="Times New Roman"/>
                <a:cs typeface="Times New Roman"/>
                <a:sym typeface="Times New Roman"/>
              </a:rPr>
              <a:t> as the similarity metric in order to compare the query image(i.e, Any image from the Database2) to that of the images for which we have extracted and stored the features(i.e, All the images in the Database1).</a:t>
            </a:r>
            <a:endParaRPr sz="19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b="1" sz="19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9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900">
              <a:solidFill>
                <a:schemeClr val="dk2"/>
              </a:solidFill>
              <a:latin typeface="Times New Roman"/>
              <a:ea typeface="Times New Roman"/>
              <a:cs typeface="Times New Roman"/>
              <a:sym typeface="Times New Roman"/>
            </a:endParaRPr>
          </a:p>
        </p:txBody>
      </p:sp>
      <p:pic>
        <p:nvPicPr>
          <p:cNvPr id="164" name="Google Shape;164;p23" title="Slide 11.mp3">
            <a:hlinkClick r:id="rId3"/>
          </p:cNvPr>
          <p:cNvPicPr preferRelativeResize="0"/>
          <p:nvPr/>
        </p:nvPicPr>
        <p:blipFill>
          <a:blip r:embed="rId4">
            <a:alphaModFix/>
          </a:blip>
          <a:stretch>
            <a:fillRect/>
          </a:stretch>
        </p:blipFill>
        <p:spPr>
          <a:xfrm>
            <a:off x="7967200" y="4001725"/>
            <a:ext cx="1058800" cy="105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a:t>
            </a:r>
            <a:endParaRPr>
              <a:latin typeface="Times New Roman"/>
              <a:ea typeface="Times New Roman"/>
              <a:cs typeface="Times New Roman"/>
              <a:sym typeface="Times New Roman"/>
            </a:endParaRPr>
          </a:p>
        </p:txBody>
      </p:sp>
      <p:sp>
        <p:nvSpPr>
          <p:cNvPr id="170" name="Google Shape;170;p24"/>
          <p:cNvSpPr txBox="1"/>
          <p:nvPr>
            <p:ph idx="1" type="body"/>
          </p:nvPr>
        </p:nvSpPr>
        <p:spPr>
          <a:xfrm>
            <a:off x="729450" y="1566050"/>
            <a:ext cx="7688700" cy="2773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2"/>
              </a:buClr>
              <a:buSzPts val="1900"/>
              <a:buFont typeface="Times New Roman"/>
              <a:buChar char="●"/>
            </a:pPr>
            <a:r>
              <a:rPr lang="en" sz="1900">
                <a:solidFill>
                  <a:schemeClr val="dk2"/>
                </a:solidFill>
                <a:latin typeface="Times New Roman"/>
                <a:ea typeface="Times New Roman"/>
                <a:cs typeface="Times New Roman"/>
                <a:sym typeface="Times New Roman"/>
              </a:rPr>
              <a:t>There are 50 query images in the Database 2. For a given query image we get top 3 relevant images so on total we got 150 images. Out of 150 results, 11 images don’t belong to the query image class and 139 images are correctly retrieved.</a:t>
            </a:r>
            <a:endParaRPr sz="1900">
              <a:solidFill>
                <a:schemeClr val="dk2"/>
              </a:solidFill>
              <a:latin typeface="Times New Roman"/>
              <a:ea typeface="Times New Roman"/>
              <a:cs typeface="Times New Roman"/>
              <a:sym typeface="Times New Roman"/>
            </a:endParaRPr>
          </a:p>
          <a:p>
            <a:pPr indent="-349250" lvl="0" marL="457200" rtl="0" algn="l">
              <a:spcBef>
                <a:spcPts val="0"/>
              </a:spcBef>
              <a:spcAft>
                <a:spcPts val="0"/>
              </a:spcAft>
              <a:buClr>
                <a:schemeClr val="dk2"/>
              </a:buClr>
              <a:buSzPts val="1900"/>
              <a:buFont typeface="Times New Roman"/>
              <a:buChar char="●"/>
            </a:pPr>
            <a:r>
              <a:rPr lang="en" sz="1900">
                <a:solidFill>
                  <a:schemeClr val="dk2"/>
                </a:solidFill>
                <a:latin typeface="Times New Roman"/>
                <a:ea typeface="Times New Roman"/>
                <a:cs typeface="Times New Roman"/>
                <a:sym typeface="Times New Roman"/>
              </a:rPr>
              <a:t>The accuracy of this model is </a:t>
            </a:r>
            <a:r>
              <a:rPr b="1" lang="en" sz="1900">
                <a:solidFill>
                  <a:schemeClr val="dk2"/>
                </a:solidFill>
                <a:latin typeface="Times New Roman"/>
                <a:ea typeface="Times New Roman"/>
                <a:cs typeface="Times New Roman"/>
                <a:sym typeface="Times New Roman"/>
              </a:rPr>
              <a:t>92.66%</a:t>
            </a:r>
            <a:r>
              <a:rPr lang="en" sz="1900">
                <a:solidFill>
                  <a:schemeClr val="dk2"/>
                </a:solidFill>
                <a:latin typeface="Times New Roman"/>
                <a:ea typeface="Times New Roman"/>
                <a:cs typeface="Times New Roman"/>
                <a:sym typeface="Times New Roman"/>
              </a:rPr>
              <a:t> i.e., (139/150)*100.</a:t>
            </a:r>
            <a:endParaRPr sz="19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900">
              <a:solidFill>
                <a:schemeClr val="dk2"/>
              </a:solidFill>
              <a:latin typeface="Times New Roman"/>
              <a:ea typeface="Times New Roman"/>
              <a:cs typeface="Times New Roman"/>
              <a:sym typeface="Times New Roman"/>
            </a:endParaRPr>
          </a:p>
        </p:txBody>
      </p:sp>
      <p:pic>
        <p:nvPicPr>
          <p:cNvPr id="171" name="Google Shape;171;p24" title="Slide 12.mp3">
            <a:hlinkClick r:id="rId3"/>
          </p:cNvPr>
          <p:cNvPicPr preferRelativeResize="0"/>
          <p:nvPr/>
        </p:nvPicPr>
        <p:blipFill>
          <a:blip r:embed="rId4">
            <a:alphaModFix/>
          </a:blip>
          <a:stretch>
            <a:fillRect/>
          </a:stretch>
        </p:blipFill>
        <p:spPr>
          <a:xfrm>
            <a:off x="7983800" y="3982200"/>
            <a:ext cx="1066800" cy="106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Summary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7" name="Google Shape;177;p25"/>
          <p:cNvSpPr txBox="1"/>
          <p:nvPr>
            <p:ph idx="1" type="body"/>
          </p:nvPr>
        </p:nvSpPr>
        <p:spPr>
          <a:xfrm>
            <a:off x="729450" y="1566050"/>
            <a:ext cx="7688700" cy="2773800"/>
          </a:xfrm>
          <a:prstGeom prst="rect">
            <a:avLst/>
          </a:prstGeom>
        </p:spPr>
        <p:txBody>
          <a:bodyPr anchorCtr="0" anchor="t" bIns="91425" lIns="91425" spcFirstLastPara="1" rIns="91425" wrap="square" tIns="91425">
            <a:noAutofit/>
          </a:bodyPr>
          <a:lstStyle/>
          <a:p>
            <a:pPr indent="-349250" lvl="0" marL="457200" rtl="0" algn="just">
              <a:spcBef>
                <a:spcPts val="120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We have extracted and stored the features for all the images in the Database 1 using VGG-16 model.</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Then for a given query image(i.e all images in database 2), we have </a:t>
            </a:r>
            <a:r>
              <a:rPr lang="en" sz="1900">
                <a:solidFill>
                  <a:srgbClr val="000000"/>
                </a:solidFill>
                <a:latin typeface="Times New Roman"/>
                <a:ea typeface="Times New Roman"/>
                <a:cs typeface="Times New Roman"/>
                <a:sym typeface="Times New Roman"/>
              </a:rPr>
              <a:t>extracted features and</a:t>
            </a:r>
            <a:r>
              <a:rPr lang="en" sz="1900">
                <a:solidFill>
                  <a:srgbClr val="000000"/>
                </a:solidFill>
                <a:latin typeface="Times New Roman"/>
                <a:ea typeface="Times New Roman"/>
                <a:cs typeface="Times New Roman"/>
                <a:sym typeface="Times New Roman"/>
              </a:rPr>
              <a:t> compared(using cosine similarity) those features to all the images features that are stored earlier to find the top 3 relevant images.</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Results are stored into a file from which we have calculated the accuracy of our model.</a:t>
            </a:r>
            <a:endParaRPr sz="1900"/>
          </a:p>
        </p:txBody>
      </p:sp>
      <p:pic>
        <p:nvPicPr>
          <p:cNvPr id="178" name="Google Shape;178;p25" title="Slide 13.mp3">
            <a:hlinkClick r:id="rId3"/>
          </p:cNvPr>
          <p:cNvPicPr preferRelativeResize="0"/>
          <p:nvPr/>
        </p:nvPicPr>
        <p:blipFill>
          <a:blip r:embed="rId4">
            <a:alphaModFix/>
          </a:blip>
          <a:stretch>
            <a:fillRect/>
          </a:stretch>
        </p:blipFill>
        <p:spPr>
          <a:xfrm>
            <a:off x="7921575" y="3965475"/>
            <a:ext cx="1100125" cy="110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ctrTitle"/>
          </p:nvPr>
        </p:nvSpPr>
        <p:spPr>
          <a:xfrm>
            <a:off x="531600" y="1709700"/>
            <a:ext cx="8076000" cy="221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latin typeface="Times New Roman"/>
                <a:ea typeface="Times New Roman"/>
                <a:cs typeface="Times New Roman"/>
                <a:sym typeface="Times New Roman"/>
              </a:rPr>
              <a:t>Thank you</a:t>
            </a:r>
            <a:endParaRPr sz="4500">
              <a:latin typeface="Times New Roman"/>
              <a:ea typeface="Times New Roman"/>
              <a:cs typeface="Times New Roman"/>
              <a:sym typeface="Times New Roman"/>
            </a:endParaRPr>
          </a:p>
        </p:txBody>
      </p:sp>
      <p:pic>
        <p:nvPicPr>
          <p:cNvPr id="184" name="Google Shape;184;p26" title="Slide 14.mp3">
            <a:hlinkClick r:id="rId3"/>
          </p:cNvPr>
          <p:cNvPicPr preferRelativeResize="0"/>
          <p:nvPr/>
        </p:nvPicPr>
        <p:blipFill>
          <a:blip r:embed="rId4">
            <a:alphaModFix/>
          </a:blip>
          <a:stretch>
            <a:fillRect/>
          </a:stretch>
        </p:blipFill>
        <p:spPr>
          <a:xfrm>
            <a:off x="7900825" y="3919800"/>
            <a:ext cx="1158375" cy="1158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413375" y="431675"/>
            <a:ext cx="7129500" cy="78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500">
                <a:latin typeface="Times New Roman"/>
                <a:ea typeface="Times New Roman"/>
                <a:cs typeface="Times New Roman"/>
                <a:sym typeface="Times New Roman"/>
              </a:rPr>
              <a:t>Contents</a:t>
            </a:r>
            <a:endParaRPr/>
          </a:p>
        </p:txBody>
      </p:sp>
      <p:sp>
        <p:nvSpPr>
          <p:cNvPr id="94" name="Google Shape;94;p14"/>
          <p:cNvSpPr txBox="1"/>
          <p:nvPr/>
        </p:nvSpPr>
        <p:spPr>
          <a:xfrm>
            <a:off x="539650" y="1479850"/>
            <a:ext cx="7308000" cy="2370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1"/>
              </a:buClr>
              <a:buSzPts val="1800"/>
              <a:buFont typeface="Times New Roman"/>
              <a:buAutoNum type="arabicPeriod"/>
            </a:pPr>
            <a:r>
              <a:rPr b="1" lang="en" sz="1800">
                <a:solidFill>
                  <a:schemeClr val="accent1"/>
                </a:solidFill>
                <a:latin typeface="Times New Roman"/>
                <a:ea typeface="Times New Roman"/>
                <a:cs typeface="Times New Roman"/>
                <a:sym typeface="Times New Roman"/>
              </a:rPr>
              <a:t>Problem Statement</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AutoNum type="arabicPeriod"/>
            </a:pPr>
            <a:r>
              <a:rPr b="1" lang="en" sz="1800">
                <a:solidFill>
                  <a:schemeClr val="accent1"/>
                </a:solidFill>
                <a:latin typeface="Times New Roman"/>
                <a:ea typeface="Times New Roman"/>
                <a:cs typeface="Times New Roman"/>
                <a:sym typeface="Times New Roman"/>
              </a:rPr>
              <a:t>Background</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AutoNum type="arabicPeriod"/>
            </a:pPr>
            <a:r>
              <a:rPr b="1" lang="en" sz="1800">
                <a:solidFill>
                  <a:schemeClr val="accent1"/>
                </a:solidFill>
                <a:latin typeface="Times New Roman"/>
                <a:ea typeface="Times New Roman"/>
                <a:cs typeface="Times New Roman"/>
                <a:sym typeface="Times New Roman"/>
              </a:rPr>
              <a:t>Architecture</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AutoNum type="arabicPeriod"/>
            </a:pPr>
            <a:r>
              <a:rPr b="1" lang="en" sz="1800">
                <a:solidFill>
                  <a:schemeClr val="accent1"/>
                </a:solidFill>
                <a:latin typeface="Times New Roman"/>
                <a:ea typeface="Times New Roman"/>
                <a:cs typeface="Times New Roman"/>
                <a:sym typeface="Times New Roman"/>
              </a:rPr>
              <a:t>Methodology </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AutoNum type="arabicPeriod"/>
            </a:pPr>
            <a:r>
              <a:rPr b="1" lang="en" sz="1800">
                <a:solidFill>
                  <a:schemeClr val="accent1"/>
                </a:solidFill>
                <a:latin typeface="Times New Roman"/>
                <a:ea typeface="Times New Roman"/>
                <a:cs typeface="Times New Roman"/>
                <a:sym typeface="Times New Roman"/>
              </a:rPr>
              <a:t>Result</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AutoNum type="arabicPeriod"/>
            </a:pPr>
            <a:r>
              <a:rPr b="1" lang="en" sz="1800">
                <a:solidFill>
                  <a:schemeClr val="accent1"/>
                </a:solidFill>
                <a:latin typeface="Times New Roman"/>
                <a:ea typeface="Times New Roman"/>
                <a:cs typeface="Times New Roman"/>
                <a:sym typeface="Times New Roman"/>
              </a:rPr>
              <a:t>Summary</a:t>
            </a:r>
            <a:endParaRPr b="1" sz="18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accent1"/>
              </a:solidFill>
              <a:latin typeface="Times New Roman"/>
              <a:ea typeface="Times New Roman"/>
              <a:cs typeface="Times New Roman"/>
              <a:sym typeface="Times New Roman"/>
            </a:endParaRPr>
          </a:p>
        </p:txBody>
      </p:sp>
      <p:pic>
        <p:nvPicPr>
          <p:cNvPr id="95" name="Google Shape;95;p14" title="Slide 2.mp3">
            <a:hlinkClick r:id="rId3"/>
          </p:cNvPr>
          <p:cNvPicPr preferRelativeResize="0"/>
          <p:nvPr/>
        </p:nvPicPr>
        <p:blipFill>
          <a:blip r:embed="rId4">
            <a:alphaModFix/>
          </a:blip>
          <a:stretch>
            <a:fillRect/>
          </a:stretch>
        </p:blipFill>
        <p:spPr>
          <a:xfrm>
            <a:off x="8182975" y="4163675"/>
            <a:ext cx="870700" cy="87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01" name="Google Shape;101;p15"/>
          <p:cNvSpPr txBox="1"/>
          <p:nvPr>
            <p:ph idx="1" type="body"/>
          </p:nvPr>
        </p:nvSpPr>
        <p:spPr>
          <a:xfrm>
            <a:off x="785525" y="1566050"/>
            <a:ext cx="7187100" cy="27738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900">
                <a:solidFill>
                  <a:srgbClr val="000000"/>
                </a:solidFill>
                <a:latin typeface="Times New Roman"/>
                <a:ea typeface="Times New Roman"/>
                <a:cs typeface="Times New Roman"/>
                <a:sym typeface="Times New Roman"/>
              </a:rPr>
              <a:t>Building a Machine Learning model which displays the most relevant image in the user database for a given input image using transfer learning.</a:t>
            </a:r>
            <a:endParaRPr sz="19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9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02" name="Google Shape;102;p15" title="Slide 3.mp3">
            <a:hlinkClick r:id="rId3"/>
          </p:cNvPr>
          <p:cNvPicPr preferRelativeResize="0"/>
          <p:nvPr/>
        </p:nvPicPr>
        <p:blipFill>
          <a:blip r:embed="rId4">
            <a:alphaModFix/>
          </a:blip>
          <a:stretch>
            <a:fillRect/>
          </a:stretch>
        </p:blipFill>
        <p:spPr>
          <a:xfrm>
            <a:off x="7972625" y="3994750"/>
            <a:ext cx="1066800" cy="106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152400" y="451550"/>
            <a:ext cx="868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Background - Traditional Machine Learning vs Transfer Learning</a:t>
            </a:r>
            <a:endParaRPr>
              <a:latin typeface="Times New Roman"/>
              <a:ea typeface="Times New Roman"/>
              <a:cs typeface="Times New Roman"/>
              <a:sym typeface="Times New Roman"/>
            </a:endParaRPr>
          </a:p>
        </p:txBody>
      </p:sp>
      <p:sp>
        <p:nvSpPr>
          <p:cNvPr id="108" name="Google Shape;108;p16"/>
          <p:cNvSpPr txBox="1"/>
          <p:nvPr>
            <p:ph idx="1" type="body"/>
          </p:nvPr>
        </p:nvSpPr>
        <p:spPr>
          <a:xfrm>
            <a:off x="355900" y="1249975"/>
            <a:ext cx="3422700" cy="1092000"/>
          </a:xfrm>
          <a:prstGeom prst="rect">
            <a:avLst/>
          </a:prstGeom>
        </p:spPr>
        <p:txBody>
          <a:bodyPr anchorCtr="0" anchor="t" bIns="91425" lIns="91425" spcFirstLastPara="1" rIns="91425" wrap="square" tIns="91425">
            <a:normAutofit lnSpcReduction="10000"/>
          </a:bodyPr>
          <a:lstStyle/>
          <a:p>
            <a:pPr indent="0" lvl="0" marL="0" rtl="0" algn="l">
              <a:lnSpc>
                <a:spcPct val="107916"/>
              </a:lnSpc>
              <a:spcBef>
                <a:spcPts val="0"/>
              </a:spcBef>
              <a:spcAft>
                <a:spcPts val="800"/>
              </a:spcAft>
              <a:buNone/>
            </a:pPr>
            <a:r>
              <a:rPr b="1" lang="en" sz="1900">
                <a:solidFill>
                  <a:srgbClr val="000000"/>
                </a:solidFill>
                <a:latin typeface="Times New Roman"/>
                <a:ea typeface="Times New Roman"/>
                <a:cs typeface="Times New Roman"/>
                <a:sym typeface="Times New Roman"/>
              </a:rPr>
              <a:t>Traditional Machine Learning</a:t>
            </a:r>
            <a:r>
              <a:rPr lang="en" sz="1900">
                <a:solidFill>
                  <a:srgbClr val="000000"/>
                </a:solidFill>
                <a:latin typeface="Times New Roman"/>
                <a:ea typeface="Times New Roman"/>
                <a:cs typeface="Times New Roman"/>
                <a:sym typeface="Times New Roman"/>
              </a:rPr>
              <a:t> creates a separate model for each dataset/task. </a:t>
            </a:r>
            <a:endParaRPr sz="1900"/>
          </a:p>
        </p:txBody>
      </p:sp>
      <p:sp>
        <p:nvSpPr>
          <p:cNvPr id="109" name="Google Shape;109;p16"/>
          <p:cNvSpPr txBox="1"/>
          <p:nvPr/>
        </p:nvSpPr>
        <p:spPr>
          <a:xfrm>
            <a:off x="4281450" y="1249975"/>
            <a:ext cx="4683600" cy="14496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b="1" lang="en" sz="1900">
                <a:latin typeface="Times New Roman"/>
                <a:ea typeface="Times New Roman"/>
                <a:cs typeface="Times New Roman"/>
                <a:sym typeface="Times New Roman"/>
              </a:rPr>
              <a:t>Transfer learning</a:t>
            </a:r>
            <a:r>
              <a:rPr lang="en" sz="1900">
                <a:latin typeface="Times New Roman"/>
                <a:ea typeface="Times New Roman"/>
                <a:cs typeface="Times New Roman"/>
                <a:sym typeface="Times New Roman"/>
              </a:rPr>
              <a:t> stores the knowledge gained while solving one problem and applies it to a different but related problem.</a:t>
            </a:r>
            <a:endParaRPr sz="1900">
              <a:latin typeface="Times New Roman"/>
              <a:ea typeface="Times New Roman"/>
              <a:cs typeface="Times New Roman"/>
              <a:sym typeface="Times New Roman"/>
            </a:endParaRPr>
          </a:p>
          <a:p>
            <a:pPr indent="0" lvl="0" marL="0" rtl="0" algn="l">
              <a:spcBef>
                <a:spcPts val="800"/>
              </a:spcBef>
              <a:spcAft>
                <a:spcPts val="0"/>
              </a:spcAft>
              <a:buNone/>
            </a:pPr>
            <a:r>
              <a:t/>
            </a:r>
            <a:endParaRPr>
              <a:latin typeface="Lato"/>
              <a:ea typeface="Lato"/>
              <a:cs typeface="Lato"/>
              <a:sym typeface="Lato"/>
            </a:endParaRPr>
          </a:p>
        </p:txBody>
      </p:sp>
      <p:pic>
        <p:nvPicPr>
          <p:cNvPr id="110" name="Google Shape;110;p16"/>
          <p:cNvPicPr preferRelativeResize="0"/>
          <p:nvPr/>
        </p:nvPicPr>
        <p:blipFill rotWithShape="1">
          <a:blip r:embed="rId3">
            <a:alphaModFix/>
          </a:blip>
          <a:srcRect b="0" l="0" r="52299" t="47215"/>
          <a:stretch/>
        </p:blipFill>
        <p:spPr>
          <a:xfrm>
            <a:off x="152400" y="2341975"/>
            <a:ext cx="4419600" cy="2649125"/>
          </a:xfrm>
          <a:prstGeom prst="rect">
            <a:avLst/>
          </a:prstGeom>
          <a:noFill/>
          <a:ln>
            <a:noFill/>
          </a:ln>
        </p:spPr>
      </p:pic>
      <p:pic>
        <p:nvPicPr>
          <p:cNvPr id="111" name="Google Shape;111;p16"/>
          <p:cNvPicPr preferRelativeResize="0"/>
          <p:nvPr/>
        </p:nvPicPr>
        <p:blipFill rotWithShape="1">
          <a:blip r:embed="rId4">
            <a:alphaModFix/>
          </a:blip>
          <a:srcRect b="0" l="57221" r="0" t="41304"/>
          <a:stretch/>
        </p:blipFill>
        <p:spPr>
          <a:xfrm>
            <a:off x="4308000" y="2226925"/>
            <a:ext cx="4683601" cy="2764175"/>
          </a:xfrm>
          <a:prstGeom prst="rect">
            <a:avLst/>
          </a:prstGeom>
          <a:noFill/>
          <a:ln>
            <a:noFill/>
          </a:ln>
        </p:spPr>
      </p:pic>
      <p:pic>
        <p:nvPicPr>
          <p:cNvPr id="112" name="Google Shape;112;p16" title="Slide 4.mp3">
            <a:hlinkClick r:id="rId5"/>
          </p:cNvPr>
          <p:cNvPicPr preferRelativeResize="0"/>
          <p:nvPr/>
        </p:nvPicPr>
        <p:blipFill>
          <a:blip r:embed="rId6">
            <a:alphaModFix/>
          </a:blip>
          <a:stretch>
            <a:fillRect/>
          </a:stretch>
        </p:blipFill>
        <p:spPr>
          <a:xfrm>
            <a:off x="8077313" y="4082300"/>
            <a:ext cx="999037" cy="9990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152400" y="451550"/>
            <a:ext cx="868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Background - </a:t>
            </a:r>
            <a:r>
              <a:rPr lang="en" sz="2550">
                <a:solidFill>
                  <a:srgbClr val="000000"/>
                </a:solidFill>
                <a:latin typeface="Times New Roman"/>
                <a:ea typeface="Times New Roman"/>
                <a:cs typeface="Times New Roman"/>
                <a:sym typeface="Times New Roman"/>
              </a:rPr>
              <a:t>How are we using transfer learning in this project?</a:t>
            </a:r>
            <a:endParaRPr sz="2550">
              <a:latin typeface="Times New Roman"/>
              <a:ea typeface="Times New Roman"/>
              <a:cs typeface="Times New Roman"/>
              <a:sym typeface="Times New Roman"/>
            </a:endParaRPr>
          </a:p>
        </p:txBody>
      </p:sp>
      <p:pic>
        <p:nvPicPr>
          <p:cNvPr id="118" name="Google Shape;118;p17"/>
          <p:cNvPicPr preferRelativeResize="0"/>
          <p:nvPr/>
        </p:nvPicPr>
        <p:blipFill rotWithShape="1">
          <a:blip r:embed="rId3">
            <a:alphaModFix/>
          </a:blip>
          <a:srcRect b="0" l="13525" r="13989" t="0"/>
          <a:stretch/>
        </p:blipFill>
        <p:spPr>
          <a:xfrm>
            <a:off x="152400" y="1084600"/>
            <a:ext cx="5177875" cy="3539300"/>
          </a:xfrm>
          <a:prstGeom prst="rect">
            <a:avLst/>
          </a:prstGeom>
          <a:noFill/>
          <a:ln>
            <a:noFill/>
          </a:ln>
        </p:spPr>
      </p:pic>
      <p:sp>
        <p:nvSpPr>
          <p:cNvPr id="119" name="Google Shape;119;p17"/>
          <p:cNvSpPr txBox="1"/>
          <p:nvPr/>
        </p:nvSpPr>
        <p:spPr>
          <a:xfrm>
            <a:off x="5488200" y="1364900"/>
            <a:ext cx="3655800" cy="2705400"/>
          </a:xfrm>
          <a:prstGeom prst="rect">
            <a:avLst/>
          </a:prstGeom>
          <a:noFill/>
          <a:ln>
            <a:noFill/>
          </a:ln>
        </p:spPr>
        <p:txBody>
          <a:bodyPr anchorCtr="0" anchor="t" bIns="91425" lIns="91425" spcFirstLastPara="1" rIns="91425" wrap="square" tIns="91425">
            <a:spAutoFit/>
          </a:bodyPr>
          <a:lstStyle/>
          <a:p>
            <a:pPr indent="-336550" lvl="0" marL="457200" rtl="0" algn="l">
              <a:lnSpc>
                <a:spcPct val="107916"/>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data1 is the ImageNet dataset.</a:t>
            </a:r>
            <a:endParaRPr sz="1700">
              <a:latin typeface="Times New Roman"/>
              <a:ea typeface="Times New Roman"/>
              <a:cs typeface="Times New Roman"/>
              <a:sym typeface="Times New Roman"/>
            </a:endParaRPr>
          </a:p>
          <a:p>
            <a:pPr indent="-336550" lvl="0" marL="457200" rtl="0" algn="l">
              <a:lnSpc>
                <a:spcPct val="107916"/>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Model1 is VGG(Visual Geometry Group)-16  model</a:t>
            </a:r>
            <a:endParaRPr sz="1700">
              <a:latin typeface="Times New Roman"/>
              <a:ea typeface="Times New Roman"/>
              <a:cs typeface="Times New Roman"/>
              <a:sym typeface="Times New Roman"/>
            </a:endParaRPr>
          </a:p>
          <a:p>
            <a:pPr indent="-336550" lvl="0" marL="457200" rtl="0" algn="l">
              <a:lnSpc>
                <a:spcPct val="107916"/>
              </a:lnSpc>
              <a:spcBef>
                <a:spcPts val="0"/>
              </a:spcBef>
              <a:spcAft>
                <a:spcPts val="0"/>
              </a:spcAft>
              <a:buSzPts val="1700"/>
              <a:buFont typeface="Times New Roman"/>
              <a:buChar char="●"/>
            </a:pPr>
            <a:r>
              <a:rPr lang="en" sz="1700">
                <a:latin typeface="Times New Roman"/>
                <a:ea typeface="Times New Roman"/>
                <a:cs typeface="Times New Roman"/>
                <a:sym typeface="Times New Roman"/>
              </a:rPr>
              <a:t>Task1 is ImageNet dataset classification</a:t>
            </a:r>
            <a:endParaRPr sz="1700">
              <a:latin typeface="Times New Roman"/>
              <a:ea typeface="Times New Roman"/>
              <a:cs typeface="Times New Roman"/>
              <a:sym typeface="Times New Roman"/>
            </a:endParaRPr>
          </a:p>
          <a:p>
            <a:pPr indent="-336550" lvl="0" marL="457200" rtl="0" algn="l">
              <a:lnSpc>
                <a:spcPct val="107916"/>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data2 is the Database 2(local database)  that we created.</a:t>
            </a:r>
            <a:endParaRPr sz="1700">
              <a:latin typeface="Times New Roman"/>
              <a:ea typeface="Times New Roman"/>
              <a:cs typeface="Times New Roman"/>
              <a:sym typeface="Times New Roman"/>
            </a:endParaRPr>
          </a:p>
          <a:p>
            <a:pPr indent="-336550" lvl="0" marL="457200" rtl="0" algn="l">
              <a:lnSpc>
                <a:spcPct val="107916"/>
              </a:lnSpc>
              <a:spcBef>
                <a:spcPts val="0"/>
              </a:spcBef>
              <a:spcAft>
                <a:spcPts val="0"/>
              </a:spcAft>
              <a:buSzPts val="1700"/>
              <a:buFont typeface="Times New Roman"/>
              <a:buChar char="●"/>
            </a:pPr>
            <a:r>
              <a:rPr lang="en" sz="1700">
                <a:latin typeface="Times New Roman"/>
                <a:ea typeface="Times New Roman"/>
                <a:cs typeface="Times New Roman"/>
                <a:sym typeface="Times New Roman"/>
              </a:rPr>
              <a:t>Task 2 is Image Retrieval from the Database1(local database).</a:t>
            </a:r>
            <a:endParaRPr sz="1900">
              <a:latin typeface="Lato"/>
              <a:ea typeface="Lato"/>
              <a:cs typeface="Lato"/>
              <a:sym typeface="Lato"/>
            </a:endParaRPr>
          </a:p>
        </p:txBody>
      </p:sp>
      <p:pic>
        <p:nvPicPr>
          <p:cNvPr id="120" name="Google Shape;120;p17" title="Slide 5.mp3">
            <a:hlinkClick r:id="rId4"/>
          </p:cNvPr>
          <p:cNvPicPr preferRelativeResize="0"/>
          <p:nvPr/>
        </p:nvPicPr>
        <p:blipFill>
          <a:blip r:embed="rId5">
            <a:alphaModFix/>
          </a:blip>
          <a:stretch>
            <a:fillRect/>
          </a:stretch>
        </p:blipFill>
        <p:spPr>
          <a:xfrm>
            <a:off x="8109700" y="4109200"/>
            <a:ext cx="1034300" cy="1034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258600" y="609600"/>
            <a:ext cx="803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Architecture / Steps to be followed - </a:t>
            </a:r>
            <a:endParaRPr>
              <a:latin typeface="Times New Roman"/>
              <a:ea typeface="Times New Roman"/>
              <a:cs typeface="Times New Roman"/>
              <a:sym typeface="Times New Roman"/>
            </a:endParaRPr>
          </a:p>
        </p:txBody>
      </p:sp>
      <p:pic>
        <p:nvPicPr>
          <p:cNvPr id="126" name="Google Shape;126;p18"/>
          <p:cNvPicPr preferRelativeResize="0"/>
          <p:nvPr/>
        </p:nvPicPr>
        <p:blipFill>
          <a:blip r:embed="rId3">
            <a:alphaModFix/>
          </a:blip>
          <a:stretch>
            <a:fillRect/>
          </a:stretch>
        </p:blipFill>
        <p:spPr>
          <a:xfrm>
            <a:off x="0" y="1297200"/>
            <a:ext cx="9143999" cy="2596350"/>
          </a:xfrm>
          <a:prstGeom prst="rect">
            <a:avLst/>
          </a:prstGeom>
          <a:noFill/>
          <a:ln>
            <a:noFill/>
          </a:ln>
        </p:spPr>
      </p:pic>
      <p:pic>
        <p:nvPicPr>
          <p:cNvPr id="127" name="Google Shape;127;p18" title="Slide 6.mp3">
            <a:hlinkClick r:id="rId4"/>
          </p:cNvPr>
          <p:cNvPicPr preferRelativeResize="0"/>
          <p:nvPr/>
        </p:nvPicPr>
        <p:blipFill>
          <a:blip r:embed="rId5">
            <a:alphaModFix/>
          </a:blip>
          <a:stretch>
            <a:fillRect/>
          </a:stretch>
        </p:blipFill>
        <p:spPr>
          <a:xfrm>
            <a:off x="8182975" y="4151000"/>
            <a:ext cx="898725" cy="89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45375" y="609600"/>
            <a:ext cx="7852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Methodology </a:t>
            </a:r>
            <a:endParaRPr>
              <a:latin typeface="Times New Roman"/>
              <a:ea typeface="Times New Roman"/>
              <a:cs typeface="Times New Roman"/>
              <a:sym typeface="Times New Roman"/>
            </a:endParaRPr>
          </a:p>
        </p:txBody>
      </p:sp>
      <p:sp>
        <p:nvSpPr>
          <p:cNvPr id="133" name="Google Shape;133;p19"/>
          <p:cNvSpPr txBox="1"/>
          <p:nvPr>
            <p:ph idx="1" type="body"/>
          </p:nvPr>
        </p:nvSpPr>
        <p:spPr>
          <a:xfrm>
            <a:off x="445375" y="1249950"/>
            <a:ext cx="8606100" cy="363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900">
                <a:solidFill>
                  <a:schemeClr val="dk2"/>
                </a:solidFill>
                <a:latin typeface="Times New Roman"/>
                <a:ea typeface="Times New Roman"/>
                <a:cs typeface="Times New Roman"/>
                <a:sym typeface="Times New Roman"/>
              </a:rPr>
              <a:t>Step 1 - Choosing the Dataset which has a pre-trained model</a:t>
            </a:r>
            <a:endParaRPr b="1" sz="1900">
              <a:solidFill>
                <a:schemeClr val="dk2"/>
              </a:solidFill>
              <a:latin typeface="Times New Roman"/>
              <a:ea typeface="Times New Roman"/>
              <a:cs typeface="Times New Roman"/>
              <a:sym typeface="Times New Roman"/>
            </a:endParaRPr>
          </a:p>
          <a:p>
            <a:pPr indent="-336550" lvl="0" marL="457200" rtl="0" algn="l">
              <a:lnSpc>
                <a:spcPct val="107916"/>
              </a:lnSpc>
              <a:spcBef>
                <a:spcPts val="800"/>
              </a:spcBef>
              <a:spcAft>
                <a:spcPts val="0"/>
              </a:spcAft>
              <a:buSzPts val="1700"/>
              <a:buFont typeface="Times New Roman"/>
              <a:buChar char="●"/>
            </a:pPr>
            <a:r>
              <a:rPr lang="en" sz="1700">
                <a:solidFill>
                  <a:schemeClr val="dk2"/>
                </a:solidFill>
                <a:latin typeface="Times New Roman"/>
                <a:ea typeface="Times New Roman"/>
                <a:cs typeface="Times New Roman"/>
                <a:sym typeface="Times New Roman"/>
              </a:rPr>
              <a:t>We have chosen the </a:t>
            </a:r>
            <a:r>
              <a:rPr b="1" lang="en" sz="1700">
                <a:solidFill>
                  <a:schemeClr val="dk2"/>
                </a:solidFill>
                <a:latin typeface="Times New Roman"/>
                <a:ea typeface="Times New Roman"/>
                <a:cs typeface="Times New Roman"/>
                <a:sym typeface="Times New Roman"/>
              </a:rPr>
              <a:t>ImageNet dataset</a:t>
            </a:r>
            <a:r>
              <a:rPr lang="en" sz="1700">
                <a:solidFill>
                  <a:schemeClr val="dk2"/>
                </a:solidFill>
                <a:latin typeface="Times New Roman"/>
                <a:ea typeface="Times New Roman"/>
                <a:cs typeface="Times New Roman"/>
                <a:sym typeface="Times New Roman"/>
              </a:rPr>
              <a:t> which has </a:t>
            </a:r>
            <a:r>
              <a:rPr lang="en" sz="1700">
                <a:solidFill>
                  <a:srgbClr val="000000"/>
                </a:solidFill>
                <a:latin typeface="Times New Roman"/>
                <a:ea typeface="Times New Roman"/>
                <a:cs typeface="Times New Roman"/>
                <a:sym typeface="Times New Roman"/>
              </a:rPr>
              <a:t>AlexNet, VGGNet, Inception, ResNet, Xception etc as the pre-trained models over it.</a:t>
            </a:r>
            <a:endParaRPr sz="1700">
              <a:solidFill>
                <a:srgbClr val="000000"/>
              </a:solidFill>
              <a:latin typeface="Times New Roman"/>
              <a:ea typeface="Times New Roman"/>
              <a:cs typeface="Times New Roman"/>
              <a:sym typeface="Times New Roman"/>
            </a:endParaRPr>
          </a:p>
          <a:p>
            <a:pPr indent="-336550" lvl="0" marL="457200" rtl="0" algn="l">
              <a:lnSpc>
                <a:spcPct val="107916"/>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Description about ImageNet Dataset - </a:t>
            </a:r>
            <a:endParaRPr b="1" sz="1700">
              <a:solidFill>
                <a:srgbClr val="000000"/>
              </a:solidFill>
              <a:latin typeface="Times New Roman"/>
              <a:ea typeface="Times New Roman"/>
              <a:cs typeface="Times New Roman"/>
              <a:sym typeface="Times New Roman"/>
            </a:endParaRPr>
          </a:p>
          <a:p>
            <a:pPr indent="-336550" lvl="1" marL="914400" rtl="0" algn="l">
              <a:lnSpc>
                <a:spcPct val="107916"/>
              </a:lnSpc>
              <a:spcBef>
                <a:spcPts val="8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ImageNet is a dataset of over 15 million labeled high-resolution images belonging to roughly 22,000 categories.</a:t>
            </a:r>
            <a:endParaRPr sz="1700">
              <a:solidFill>
                <a:srgbClr val="000000"/>
              </a:solidFill>
              <a:latin typeface="Times New Roman"/>
              <a:ea typeface="Times New Roman"/>
              <a:cs typeface="Times New Roman"/>
              <a:sym typeface="Times New Roman"/>
            </a:endParaRPr>
          </a:p>
          <a:p>
            <a:pPr indent="-336550" lvl="0" marL="914400" rtl="0" algn="l">
              <a:lnSpc>
                <a:spcPct val="107916"/>
              </a:lnSpc>
              <a:spcBef>
                <a:spcPts val="8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ImageNet Large-Scale Visual Recognition Challenge (ILSVRC) uses a subset of ImageNet with roughly 1000 images in each of 1000 categories. </a:t>
            </a:r>
            <a:endParaRPr sz="1700">
              <a:solidFill>
                <a:srgbClr val="000000"/>
              </a:solidFill>
              <a:latin typeface="Times New Roman"/>
              <a:ea typeface="Times New Roman"/>
              <a:cs typeface="Times New Roman"/>
              <a:sym typeface="Times New Roman"/>
            </a:endParaRPr>
          </a:p>
          <a:p>
            <a:pPr indent="-336550" lvl="0" marL="914400" rtl="0" algn="l">
              <a:lnSpc>
                <a:spcPct val="107916"/>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Overall, there are roughly 1.2 million training images, 50,000 validation images, and 150,000 testing images</a:t>
            </a:r>
            <a:endParaRPr sz="1700">
              <a:solidFill>
                <a:srgbClr val="000000"/>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b="1" sz="19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9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900">
              <a:solidFill>
                <a:schemeClr val="dk2"/>
              </a:solidFill>
              <a:latin typeface="Times New Roman"/>
              <a:ea typeface="Times New Roman"/>
              <a:cs typeface="Times New Roman"/>
              <a:sym typeface="Times New Roman"/>
            </a:endParaRPr>
          </a:p>
        </p:txBody>
      </p:sp>
      <p:pic>
        <p:nvPicPr>
          <p:cNvPr id="134" name="Google Shape;134;p19" title="Slide 7.mp3">
            <a:hlinkClick r:id="rId3"/>
          </p:cNvPr>
          <p:cNvPicPr preferRelativeResize="0"/>
          <p:nvPr/>
        </p:nvPicPr>
        <p:blipFill>
          <a:blip r:embed="rId4">
            <a:alphaModFix/>
          </a:blip>
          <a:stretch>
            <a:fillRect/>
          </a:stretch>
        </p:blipFill>
        <p:spPr>
          <a:xfrm>
            <a:off x="8152750" y="4132650"/>
            <a:ext cx="898725" cy="89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44825" y="609600"/>
            <a:ext cx="795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Methodology </a:t>
            </a:r>
            <a:endParaRPr>
              <a:latin typeface="Times New Roman"/>
              <a:ea typeface="Times New Roman"/>
              <a:cs typeface="Times New Roman"/>
              <a:sym typeface="Times New Roman"/>
            </a:endParaRPr>
          </a:p>
        </p:txBody>
      </p:sp>
      <p:sp>
        <p:nvSpPr>
          <p:cNvPr id="140" name="Google Shape;140;p20"/>
          <p:cNvSpPr txBox="1"/>
          <p:nvPr>
            <p:ph idx="1" type="body"/>
          </p:nvPr>
        </p:nvSpPr>
        <p:spPr>
          <a:xfrm>
            <a:off x="344825" y="1249950"/>
            <a:ext cx="8799000" cy="3893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900">
                <a:solidFill>
                  <a:schemeClr val="dk2"/>
                </a:solidFill>
                <a:latin typeface="Times New Roman"/>
                <a:ea typeface="Times New Roman"/>
                <a:cs typeface="Times New Roman"/>
                <a:sym typeface="Times New Roman"/>
              </a:rPr>
              <a:t>Step 2 - </a:t>
            </a:r>
            <a:r>
              <a:rPr b="1" lang="en" sz="1800">
                <a:solidFill>
                  <a:schemeClr val="dk2"/>
                </a:solidFill>
                <a:latin typeface="Times New Roman"/>
                <a:ea typeface="Times New Roman"/>
                <a:cs typeface="Times New Roman"/>
                <a:sym typeface="Times New Roman"/>
              </a:rPr>
              <a:t>Creation of the local database that is similar to that of the dataset chosen.</a:t>
            </a:r>
            <a:endParaRPr b="1" sz="2500">
              <a:solidFill>
                <a:schemeClr val="dk2"/>
              </a:solidFill>
              <a:latin typeface="Times New Roman"/>
              <a:ea typeface="Times New Roman"/>
              <a:cs typeface="Times New Roman"/>
              <a:sym typeface="Times New Roman"/>
            </a:endParaRPr>
          </a:p>
          <a:p>
            <a:pPr indent="-336550" lvl="0" marL="457200" rtl="0" algn="l">
              <a:lnSpc>
                <a:spcPct val="107916"/>
              </a:lnSpc>
              <a:spcBef>
                <a:spcPts val="8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We have created a local database with a set of images from different categories that are similar to the ImageNet dataset but that don’t exactly belong to the classes that exist in the ImageNet dataset. </a:t>
            </a:r>
            <a:endParaRPr sz="1700">
              <a:solidFill>
                <a:srgbClr val="000000"/>
              </a:solidFill>
              <a:latin typeface="Times New Roman"/>
              <a:ea typeface="Times New Roman"/>
              <a:cs typeface="Times New Roman"/>
              <a:sym typeface="Times New Roman"/>
            </a:endParaRPr>
          </a:p>
          <a:p>
            <a:pPr indent="-336550" lvl="0" marL="457200" rtl="0" algn="l">
              <a:lnSpc>
                <a:spcPct val="107916"/>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We have created a local database of 245 images. We have divided the local database into the two databases - </a:t>
            </a:r>
            <a:endParaRPr sz="1700">
              <a:solidFill>
                <a:srgbClr val="000000"/>
              </a:solidFill>
              <a:latin typeface="Times New Roman"/>
              <a:ea typeface="Times New Roman"/>
              <a:cs typeface="Times New Roman"/>
              <a:sym typeface="Times New Roman"/>
            </a:endParaRPr>
          </a:p>
          <a:p>
            <a:pPr indent="-336550" lvl="1" marL="914400" rtl="0" algn="l">
              <a:lnSpc>
                <a:spcPct val="107916"/>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Database1 </a:t>
            </a:r>
            <a:r>
              <a:rPr lang="en" sz="1700">
                <a:solidFill>
                  <a:srgbClr val="000000"/>
                </a:solidFill>
                <a:latin typeface="Times New Roman"/>
                <a:ea typeface="Times New Roman"/>
                <a:cs typeface="Times New Roman"/>
                <a:sym typeface="Times New Roman"/>
              </a:rPr>
              <a:t>- The database which has the images for which we extract and store the features using the pre-trained model for future usage.</a:t>
            </a:r>
            <a:endParaRPr sz="1700">
              <a:solidFill>
                <a:srgbClr val="000000"/>
              </a:solidFill>
              <a:latin typeface="Times New Roman"/>
              <a:ea typeface="Times New Roman"/>
              <a:cs typeface="Times New Roman"/>
              <a:sym typeface="Times New Roman"/>
            </a:endParaRPr>
          </a:p>
          <a:p>
            <a:pPr indent="-336550" lvl="1" marL="914400" rtl="0" algn="l">
              <a:lnSpc>
                <a:spcPct val="107916"/>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Database2</a:t>
            </a:r>
            <a:r>
              <a:rPr lang="en" sz="1700">
                <a:solidFill>
                  <a:srgbClr val="000000"/>
                </a:solidFill>
                <a:latin typeface="Times New Roman"/>
                <a:ea typeface="Times New Roman"/>
                <a:cs typeface="Times New Roman"/>
                <a:sym typeface="Times New Roman"/>
              </a:rPr>
              <a:t> - The test database which has the images that we compare  to that of the images in the Database1 to evaluate the pre-trained model performance.</a:t>
            </a:r>
            <a:endParaRPr sz="1700">
              <a:solidFill>
                <a:srgbClr val="000000"/>
              </a:solidFill>
              <a:latin typeface="Times New Roman"/>
              <a:ea typeface="Times New Roman"/>
              <a:cs typeface="Times New Roman"/>
              <a:sym typeface="Times New Roman"/>
            </a:endParaRPr>
          </a:p>
          <a:p>
            <a:pPr indent="-336550" lvl="0" marL="457200" rtl="0" algn="l">
              <a:lnSpc>
                <a:spcPct val="107916"/>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The Database1 has 195 images in total and the Database 2 has 50 images in total.</a:t>
            </a:r>
            <a:endParaRPr sz="1700">
              <a:solidFill>
                <a:srgbClr val="000000"/>
              </a:solidFill>
              <a:latin typeface="Times New Roman"/>
              <a:ea typeface="Times New Roman"/>
              <a:cs typeface="Times New Roman"/>
              <a:sym typeface="Times New Roman"/>
            </a:endParaRPr>
          </a:p>
          <a:p>
            <a:pPr indent="-336550" lvl="0" marL="457200" rtl="0" algn="l">
              <a:lnSpc>
                <a:spcPct val="107916"/>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We have 25 image categories in our local database(Database1 and Database 2 together).</a:t>
            </a:r>
            <a:endParaRPr sz="17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b="1" sz="17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7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900">
              <a:solidFill>
                <a:schemeClr val="dk2"/>
              </a:solidFill>
              <a:latin typeface="Times New Roman"/>
              <a:ea typeface="Times New Roman"/>
              <a:cs typeface="Times New Roman"/>
              <a:sym typeface="Times New Roman"/>
            </a:endParaRPr>
          </a:p>
        </p:txBody>
      </p:sp>
      <p:pic>
        <p:nvPicPr>
          <p:cNvPr id="141" name="Google Shape;141;p20" title="Slide 8.mp3">
            <a:hlinkClick r:id="rId3"/>
          </p:cNvPr>
          <p:cNvPicPr preferRelativeResize="0"/>
          <p:nvPr/>
        </p:nvPicPr>
        <p:blipFill>
          <a:blip r:embed="rId4">
            <a:alphaModFix/>
          </a:blip>
          <a:stretch>
            <a:fillRect/>
          </a:stretch>
        </p:blipFill>
        <p:spPr>
          <a:xfrm>
            <a:off x="8211025" y="4216750"/>
            <a:ext cx="842675" cy="84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16650" y="609600"/>
            <a:ext cx="7881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Methodology  - </a:t>
            </a:r>
            <a:r>
              <a:rPr lang="en" sz="2550">
                <a:solidFill>
                  <a:srgbClr val="000000"/>
                </a:solidFill>
                <a:latin typeface="Times New Roman"/>
                <a:ea typeface="Times New Roman"/>
                <a:cs typeface="Times New Roman"/>
                <a:sym typeface="Times New Roman"/>
              </a:rPr>
              <a:t>Need for the creation of a local database?</a:t>
            </a:r>
            <a:endParaRPr sz="255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47" name="Google Shape;147;p21"/>
          <p:cNvSpPr txBox="1"/>
          <p:nvPr>
            <p:ph idx="1" type="body"/>
          </p:nvPr>
        </p:nvSpPr>
        <p:spPr>
          <a:xfrm>
            <a:off x="416650" y="1221225"/>
            <a:ext cx="8001600" cy="3118500"/>
          </a:xfrm>
          <a:prstGeom prst="rect">
            <a:avLst/>
          </a:prstGeom>
        </p:spPr>
        <p:txBody>
          <a:bodyPr anchorCtr="0" anchor="t" bIns="91425" lIns="91425" spcFirstLastPara="1" rIns="91425" wrap="square" tIns="91425">
            <a:noAutofit/>
          </a:bodyPr>
          <a:lstStyle/>
          <a:p>
            <a:pPr indent="-349250" lvl="0" marL="457200" rtl="0" algn="l">
              <a:lnSpc>
                <a:spcPct val="107916"/>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Our task is to retrieve the top 3  most similar images in our database(Database1) for a given query image(All the images in the Database 2). </a:t>
            </a:r>
            <a:endParaRPr sz="1900">
              <a:solidFill>
                <a:srgbClr val="000000"/>
              </a:solidFill>
              <a:latin typeface="Times New Roman"/>
              <a:ea typeface="Times New Roman"/>
              <a:cs typeface="Times New Roman"/>
              <a:sym typeface="Times New Roman"/>
            </a:endParaRPr>
          </a:p>
          <a:p>
            <a:pPr indent="-349250" lvl="0" marL="457200" rtl="0" algn="l">
              <a:lnSpc>
                <a:spcPct val="107916"/>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That is, we have to create an Image Retrieval model using the knowledge gained by the VGG-16 model while trying to classify the ImageNet dataset. </a:t>
            </a:r>
            <a:endParaRPr sz="1900">
              <a:solidFill>
                <a:srgbClr val="000000"/>
              </a:solidFill>
              <a:latin typeface="Times New Roman"/>
              <a:ea typeface="Times New Roman"/>
              <a:cs typeface="Times New Roman"/>
              <a:sym typeface="Times New Roman"/>
            </a:endParaRPr>
          </a:p>
          <a:p>
            <a:pPr indent="-349250" lvl="0" marL="457200" rtl="0" algn="l">
              <a:lnSpc>
                <a:spcPct val="107916"/>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For the Image Retrieval model creation,  we have created the Database 1 and Database 2 as a part of local database. </a:t>
            </a:r>
            <a:endParaRPr sz="19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900">
              <a:latin typeface="Times New Roman"/>
              <a:ea typeface="Times New Roman"/>
              <a:cs typeface="Times New Roman"/>
              <a:sym typeface="Times New Roman"/>
            </a:endParaRPr>
          </a:p>
          <a:p>
            <a:pPr indent="0" lvl="0" marL="0" rtl="0" algn="l">
              <a:spcBef>
                <a:spcPts val="1200"/>
              </a:spcBef>
              <a:spcAft>
                <a:spcPts val="1200"/>
              </a:spcAft>
              <a:buNone/>
            </a:pPr>
            <a:r>
              <a:t/>
            </a:r>
            <a:endParaRPr sz="1900">
              <a:latin typeface="Times New Roman"/>
              <a:ea typeface="Times New Roman"/>
              <a:cs typeface="Times New Roman"/>
              <a:sym typeface="Times New Roman"/>
            </a:endParaRPr>
          </a:p>
        </p:txBody>
      </p:sp>
      <p:pic>
        <p:nvPicPr>
          <p:cNvPr id="148" name="Google Shape;148;p21" title="Slide 9.mp3">
            <a:hlinkClick r:id="rId3"/>
          </p:cNvPr>
          <p:cNvPicPr preferRelativeResize="0"/>
          <p:nvPr/>
        </p:nvPicPr>
        <p:blipFill>
          <a:blip r:embed="rId4">
            <a:alphaModFix/>
          </a:blip>
          <a:stretch>
            <a:fillRect/>
          </a:stretch>
        </p:blipFill>
        <p:spPr>
          <a:xfrm>
            <a:off x="8114650" y="4094525"/>
            <a:ext cx="952925" cy="95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