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bold.fntdata"/><Relationship Id="rId14" Type="http://schemas.openxmlformats.org/officeDocument/2006/relationships/slide" Target="slides/slide9.xml"/><Relationship Id="rId36" Type="http://schemas.openxmlformats.org/officeDocument/2006/relationships/font" Target="fonts/Raleway-regular.fntdata"/><Relationship Id="rId17" Type="http://schemas.openxmlformats.org/officeDocument/2006/relationships/slide" Target="slides/slide12.xml"/><Relationship Id="rId39" Type="http://schemas.openxmlformats.org/officeDocument/2006/relationships/font" Target="fonts/Raleway-boldItalic.fntdata"/><Relationship Id="rId16" Type="http://schemas.openxmlformats.org/officeDocument/2006/relationships/slide" Target="slides/slide11.xml"/><Relationship Id="rId38" Type="http://schemas.openxmlformats.org/officeDocument/2006/relationships/font" Target="fonts/Raleway-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b6820b00b_1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b6820b00b_1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b6820b00b_1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b6820b00b_1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1b6820b00b_1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1b6820b00b_1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1b6820b00b_1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1b6820b00b_1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1b6820b00b_1_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1b6820b00b_1_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b6820b00b_1_1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b6820b00b_1_1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b6820b00b_1_1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b6820b00b_1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b6820b00b_1_1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b6820b00b_1_1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b6820b00b_1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b6820b00b_1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b6820b00b_1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b6820b00b_1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1b6820b00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1b6820b00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b6820b00b_1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b6820b00b_1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1b6820b00b_1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b6820b00b_1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b6820b00b_1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b6820b00b_1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1b6820b00b_1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1b6820b00b_1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b6820b00b_1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b6820b00b_1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b6820b00b_1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b6820b00b_1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b6820b00b_1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b6820b00b_1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b6820b00b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b6820b00b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b6820b00b_1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b6820b00b_1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1b6820b00b_1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1b6820b00b_1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1b6820b00b_1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1b6820b00b_1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b6820b00b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b6820b00b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1b6820b00b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1b6820b00b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b6820b00b_1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b6820b00b_1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1b6820b00b_1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1b6820b00b_1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1b6820b00b_1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1b6820b00b_1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1b6820b00b_1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1b6820b00b_1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b6820b00b_1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b6820b00b_1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587425" y="1322450"/>
            <a:ext cx="82668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3600">
                <a:solidFill>
                  <a:srgbClr val="000000"/>
                </a:solidFill>
                <a:latin typeface="Times New Roman"/>
                <a:ea typeface="Times New Roman"/>
                <a:cs typeface="Times New Roman"/>
                <a:sym typeface="Times New Roman"/>
              </a:rPr>
              <a:t>List Scheduling Algorithms for Heterogeneous Systems</a:t>
            </a:r>
            <a:endParaRPr sz="36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t/>
            </a:r>
            <a:endParaRPr b="0"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p:txBody>
      </p:sp>
      <p:sp>
        <p:nvSpPr>
          <p:cNvPr id="87" name="Google Shape;87;p13"/>
          <p:cNvSpPr txBox="1"/>
          <p:nvPr>
            <p:ph idx="1" type="subTitle"/>
          </p:nvPr>
        </p:nvSpPr>
        <p:spPr>
          <a:xfrm>
            <a:off x="5021225" y="3086950"/>
            <a:ext cx="3918900" cy="182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Team Name - </a:t>
            </a:r>
            <a:r>
              <a:rPr lang="en" sz="2000">
                <a:latin typeface="Times New Roman"/>
                <a:ea typeface="Times New Roman"/>
                <a:cs typeface="Times New Roman"/>
                <a:sym typeface="Times New Roman"/>
              </a:rPr>
              <a:t>Tech PiratesOS</a:t>
            </a:r>
            <a:endParaRPr sz="2000">
              <a:latin typeface="Times New Roman"/>
              <a:ea typeface="Times New Roman"/>
              <a:cs typeface="Times New Roman"/>
              <a:sym typeface="Times New Roman"/>
            </a:endParaRPr>
          </a:p>
          <a:p>
            <a:pPr indent="0" lvl="0" marL="0" rtl="0" algn="l">
              <a:spcBef>
                <a:spcPts val="0"/>
              </a:spcBef>
              <a:spcAft>
                <a:spcPts val="0"/>
              </a:spcAft>
              <a:buNone/>
            </a:pPr>
            <a:r>
              <a:rPr b="1" lang="en" sz="2000">
                <a:latin typeface="Times New Roman"/>
                <a:ea typeface="Times New Roman"/>
                <a:cs typeface="Times New Roman"/>
                <a:sym typeface="Times New Roman"/>
              </a:rPr>
              <a:t>Team Members - </a:t>
            </a:r>
            <a:endParaRPr b="1"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Bhavana Kurra</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Vijayasimha Bheemireddy</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Rohan Somisetty</a:t>
            </a:r>
            <a:endParaRPr sz="2000">
              <a:latin typeface="Times New Roman"/>
              <a:ea typeface="Times New Roman"/>
              <a:cs typeface="Times New Roman"/>
              <a:sym typeface="Times New Roman"/>
            </a:endParaRPr>
          </a:p>
          <a:p>
            <a:pPr indent="0" lvl="0" marL="0" rtl="0" algn="l">
              <a:spcBef>
                <a:spcPts val="0"/>
              </a:spcBef>
              <a:spcAft>
                <a:spcPts val="0"/>
              </a:spcAft>
              <a:buNone/>
            </a:pPr>
            <a:r>
              <a:rPr lang="en" sz="2000">
                <a:latin typeface="Times New Roman"/>
                <a:ea typeface="Times New Roman"/>
                <a:cs typeface="Times New Roman"/>
                <a:sym typeface="Times New Roman"/>
              </a:rPr>
              <a:t>Rohith Reddy Venna</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Methodologies - Data Generation</a:t>
            </a:r>
            <a:endParaRPr>
              <a:latin typeface="Times New Roman"/>
              <a:ea typeface="Times New Roman"/>
              <a:cs typeface="Times New Roman"/>
              <a:sym typeface="Times New Roman"/>
            </a:endParaRPr>
          </a:p>
        </p:txBody>
      </p:sp>
      <p:sp>
        <p:nvSpPr>
          <p:cNvPr id="158" name="Google Shape;158;p22"/>
          <p:cNvSpPr txBox="1"/>
          <p:nvPr>
            <p:ph idx="1" type="body"/>
          </p:nvPr>
        </p:nvSpPr>
        <p:spPr>
          <a:xfrm>
            <a:off x="386825" y="1566050"/>
            <a:ext cx="8553300" cy="3247800"/>
          </a:xfrm>
          <a:prstGeom prst="rect">
            <a:avLst/>
          </a:prstGeom>
        </p:spPr>
        <p:txBody>
          <a:bodyPr anchorCtr="0" anchor="t" bIns="91425" lIns="91425" spcFirstLastPara="1" rIns="91425" wrap="square" tIns="91425">
            <a:normAutofit fontScale="92500" lnSpcReduction="20000"/>
          </a:bodyPr>
          <a:lstStyle/>
          <a:p>
            <a:pPr indent="0" lvl="0" marL="0" rtl="0" algn="just">
              <a:lnSpc>
                <a:spcPct val="95000"/>
              </a:lnSpc>
              <a:spcBef>
                <a:spcPts val="0"/>
              </a:spcBef>
              <a:spcAft>
                <a:spcPts val="0"/>
              </a:spcAft>
              <a:buNone/>
            </a:pPr>
            <a:r>
              <a:rPr lang="en" sz="1900">
                <a:solidFill>
                  <a:srgbClr val="000000"/>
                </a:solidFill>
                <a:latin typeface="Times New Roman"/>
                <a:ea typeface="Times New Roman"/>
                <a:cs typeface="Times New Roman"/>
                <a:sym typeface="Times New Roman"/>
              </a:rPr>
              <a:t>The following are parameters required for Computation Cost Table generation -</a:t>
            </a:r>
            <a:endParaRPr sz="1900">
              <a:solidFill>
                <a:srgbClr val="000000"/>
              </a:solidFill>
              <a:latin typeface="Times New Roman"/>
              <a:ea typeface="Times New Roman"/>
              <a:cs typeface="Times New Roman"/>
              <a:sym typeface="Times New Roman"/>
            </a:endParaRPr>
          </a:p>
          <a:p>
            <a:pPr indent="-340201" lvl="0" marL="457200" rtl="0" algn="just">
              <a:lnSpc>
                <a:spcPct val="95000"/>
              </a:lnSpc>
              <a:spcBef>
                <a:spcPts val="60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Beta -  is a heterogeneity parameter.</a:t>
            </a:r>
            <a:endParaRPr sz="1900">
              <a:solidFill>
                <a:srgbClr val="000000"/>
              </a:solidFill>
              <a:latin typeface="Times New Roman"/>
              <a:ea typeface="Times New Roman"/>
              <a:cs typeface="Times New Roman"/>
              <a:sym typeface="Times New Roman"/>
            </a:endParaRPr>
          </a:p>
          <a:p>
            <a:pPr indent="-340201" lvl="0" marL="457200" rtl="0" algn="just">
              <a:lnSpc>
                <a:spcPct val="95000"/>
              </a:lnSpc>
              <a:spcBef>
                <a:spcPts val="0"/>
              </a:spcBef>
              <a:spcAft>
                <a:spcPts val="0"/>
              </a:spcAft>
              <a:buClr>
                <a:srgbClr val="000000"/>
              </a:buClr>
              <a:buSzPct val="100000"/>
              <a:buFont typeface="Times New Roman"/>
              <a:buChar char="●"/>
            </a:pPr>
            <a:r>
              <a:rPr lang="en" sz="1900">
                <a:solidFill>
                  <a:srgbClr val="000000"/>
                </a:solidFill>
                <a:latin typeface="Times New Roman"/>
                <a:ea typeface="Times New Roman"/>
                <a:cs typeface="Times New Roman"/>
                <a:sym typeface="Times New Roman"/>
              </a:rPr>
              <a:t>Communication to Computation Ratio(CCR) </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900">
                <a:solidFill>
                  <a:srgbClr val="000000"/>
                </a:solidFill>
                <a:latin typeface="Times New Roman"/>
                <a:ea typeface="Times New Roman"/>
                <a:cs typeface="Times New Roman"/>
                <a:sym typeface="Times New Roman"/>
              </a:rPr>
              <a:t>For a given CCR value, beta and task T, we calculate average communication cost from that task to its successors using the DAG. Later we compute average computation cost for the task T. Based on the average computation cost of the task and beta values we randomly generate a value that will be used for the creation of computation cost table.</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1900">
                <a:solidFill>
                  <a:srgbClr val="000000"/>
                </a:solidFill>
                <a:latin typeface="Times New Roman"/>
                <a:ea typeface="Times New Roman"/>
                <a:cs typeface="Times New Roman"/>
                <a:sym typeface="Times New Roman"/>
              </a:rPr>
              <a:t>We have generated approximately 28000 simulations.</a:t>
            </a:r>
            <a:endParaRPr sz="19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152400" y="609600"/>
            <a:ext cx="5019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200">
                <a:latin typeface="Times New Roman"/>
                <a:ea typeface="Times New Roman"/>
                <a:cs typeface="Times New Roman"/>
                <a:sym typeface="Times New Roman"/>
              </a:rPr>
              <a:t>Methodologies - Data Generation - Code</a:t>
            </a:r>
            <a:endParaRPr sz="2200">
              <a:latin typeface="Times New Roman"/>
              <a:ea typeface="Times New Roman"/>
              <a:cs typeface="Times New Roman"/>
              <a:sym typeface="Times New Roman"/>
            </a:endParaRPr>
          </a:p>
        </p:txBody>
      </p:sp>
      <p:pic>
        <p:nvPicPr>
          <p:cNvPr id="164" name="Google Shape;164;p23"/>
          <p:cNvPicPr preferRelativeResize="0"/>
          <p:nvPr/>
        </p:nvPicPr>
        <p:blipFill>
          <a:blip r:embed="rId3">
            <a:alphaModFix/>
          </a:blip>
          <a:stretch>
            <a:fillRect/>
          </a:stretch>
        </p:blipFill>
        <p:spPr>
          <a:xfrm>
            <a:off x="152400" y="1297200"/>
            <a:ext cx="4799503" cy="3693899"/>
          </a:xfrm>
          <a:prstGeom prst="rect">
            <a:avLst/>
          </a:prstGeom>
          <a:noFill/>
          <a:ln>
            <a:noFill/>
          </a:ln>
        </p:spPr>
      </p:pic>
      <p:pic>
        <p:nvPicPr>
          <p:cNvPr id="165" name="Google Shape;165;p23"/>
          <p:cNvPicPr preferRelativeResize="0"/>
          <p:nvPr/>
        </p:nvPicPr>
        <p:blipFill>
          <a:blip r:embed="rId4">
            <a:alphaModFix/>
          </a:blip>
          <a:stretch>
            <a:fillRect/>
          </a:stretch>
        </p:blipFill>
        <p:spPr>
          <a:xfrm>
            <a:off x="5304875" y="609600"/>
            <a:ext cx="3348800" cy="438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286550" y="609600"/>
            <a:ext cx="86535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latin typeface="Times New Roman"/>
                <a:ea typeface="Times New Roman"/>
                <a:cs typeface="Times New Roman"/>
                <a:sym typeface="Times New Roman"/>
              </a:rPr>
              <a:t>Methodologies - </a:t>
            </a:r>
            <a:r>
              <a:rPr lang="en" sz="2300">
                <a:solidFill>
                  <a:srgbClr val="000000"/>
                </a:solidFill>
                <a:latin typeface="Times New Roman"/>
                <a:ea typeface="Times New Roman"/>
                <a:cs typeface="Times New Roman"/>
                <a:sym typeface="Times New Roman"/>
              </a:rPr>
              <a:t>Predict Earliest Finish Time(PEFT) </a:t>
            </a:r>
            <a:endParaRPr sz="2300">
              <a:latin typeface="Times New Roman"/>
              <a:ea typeface="Times New Roman"/>
              <a:cs typeface="Times New Roman"/>
              <a:sym typeface="Times New Roman"/>
            </a:endParaRPr>
          </a:p>
        </p:txBody>
      </p:sp>
      <p:sp>
        <p:nvSpPr>
          <p:cNvPr id="171" name="Google Shape;171;p24"/>
          <p:cNvSpPr txBox="1"/>
          <p:nvPr>
            <p:ph idx="1" type="body"/>
          </p:nvPr>
        </p:nvSpPr>
        <p:spPr>
          <a:xfrm>
            <a:off x="386825" y="1217825"/>
            <a:ext cx="6175200" cy="859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PEFT algorithm has two phases - task prioritizing and processor selection phase.</a:t>
            </a:r>
            <a:endParaRPr sz="19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900">
              <a:solidFill>
                <a:srgbClr val="000000"/>
              </a:solidFill>
              <a:latin typeface="Times New Roman"/>
              <a:ea typeface="Times New Roman"/>
              <a:cs typeface="Times New Roman"/>
              <a:sym typeface="Times New Roman"/>
            </a:endParaRPr>
          </a:p>
        </p:txBody>
      </p:sp>
      <p:sp>
        <p:nvSpPr>
          <p:cNvPr id="172" name="Google Shape;172;p24"/>
          <p:cNvSpPr/>
          <p:nvPr/>
        </p:nvSpPr>
        <p:spPr>
          <a:xfrm>
            <a:off x="3802943" y="21503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PEFT</a:t>
            </a:r>
            <a:endParaRPr>
              <a:solidFill>
                <a:srgbClr val="FFFFFF"/>
              </a:solidFill>
            </a:endParaRPr>
          </a:p>
        </p:txBody>
      </p:sp>
      <p:sp>
        <p:nvSpPr>
          <p:cNvPr id="173" name="Google Shape;173;p24"/>
          <p:cNvSpPr/>
          <p:nvPr/>
        </p:nvSpPr>
        <p:spPr>
          <a:xfrm>
            <a:off x="6017390" y="3883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Processor Selection Phase</a:t>
            </a:r>
            <a:endParaRPr>
              <a:solidFill>
                <a:srgbClr val="FFFFFF"/>
              </a:solidFill>
            </a:endParaRPr>
          </a:p>
        </p:txBody>
      </p:sp>
      <p:sp>
        <p:nvSpPr>
          <p:cNvPr id="174" name="Google Shape;174;p24"/>
          <p:cNvSpPr/>
          <p:nvPr/>
        </p:nvSpPr>
        <p:spPr>
          <a:xfrm>
            <a:off x="1760422" y="3883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Task Prioritizing Phase</a:t>
            </a:r>
            <a:endParaRPr>
              <a:solidFill>
                <a:srgbClr val="FFFFFF"/>
              </a:solidFill>
            </a:endParaRPr>
          </a:p>
        </p:txBody>
      </p:sp>
      <p:cxnSp>
        <p:nvCxnSpPr>
          <p:cNvPr id="175" name="Google Shape;175;p24"/>
          <p:cNvCxnSpPr>
            <a:stCxn id="172" idx="2"/>
            <a:endCxn id="173" idx="0"/>
          </p:cNvCxnSpPr>
          <p:nvPr/>
        </p:nvCxnSpPr>
        <p:spPr>
          <a:xfrm flipH="1" rot="-5400000">
            <a:off x="5033843" y="2131000"/>
            <a:ext cx="1290600" cy="2214300"/>
          </a:xfrm>
          <a:prstGeom prst="bentConnector3">
            <a:avLst>
              <a:gd fmla="val 50004" name="adj1"/>
            </a:avLst>
          </a:prstGeom>
          <a:noFill/>
          <a:ln cap="flat" cmpd="sng" w="9525">
            <a:solidFill>
              <a:srgbClr val="C2C2C2"/>
            </a:solidFill>
            <a:prstDash val="solid"/>
            <a:round/>
            <a:headEnd len="sm" w="sm" type="none"/>
            <a:tailEnd len="sm" w="sm" type="none"/>
          </a:ln>
        </p:spPr>
      </p:cxnSp>
      <p:cxnSp>
        <p:nvCxnSpPr>
          <p:cNvPr id="176" name="Google Shape;176;p24"/>
          <p:cNvCxnSpPr>
            <a:stCxn id="174" idx="0"/>
            <a:endCxn id="172" idx="2"/>
          </p:cNvCxnSpPr>
          <p:nvPr/>
        </p:nvCxnSpPr>
        <p:spPr>
          <a:xfrm rot="-5400000">
            <a:off x="2905372" y="2217051"/>
            <a:ext cx="1290600" cy="2042400"/>
          </a:xfrm>
          <a:prstGeom prst="bentConnector3">
            <a:avLst>
              <a:gd fmla="val 5000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286550" y="609600"/>
            <a:ext cx="86535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Methodologies - </a:t>
            </a:r>
            <a:r>
              <a:rPr lang="en" sz="2000">
                <a:solidFill>
                  <a:srgbClr val="000000"/>
                </a:solidFill>
                <a:latin typeface="Times New Roman"/>
                <a:ea typeface="Times New Roman"/>
                <a:cs typeface="Times New Roman"/>
                <a:sym typeface="Times New Roman"/>
              </a:rPr>
              <a:t>Predict Earliest Finish Time(PEFT) - </a:t>
            </a:r>
            <a:r>
              <a:rPr lang="en" sz="2000">
                <a:solidFill>
                  <a:srgbClr val="000000"/>
                </a:solidFill>
                <a:highlight>
                  <a:srgbClr val="FFFFFF"/>
                </a:highlight>
                <a:latin typeface="Times New Roman"/>
                <a:ea typeface="Times New Roman"/>
                <a:cs typeface="Times New Roman"/>
                <a:sym typeface="Times New Roman"/>
              </a:rPr>
              <a:t>Task Prioritizing phase</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182" name="Google Shape;182;p25"/>
          <p:cNvSpPr txBox="1"/>
          <p:nvPr>
            <p:ph idx="1" type="body"/>
          </p:nvPr>
        </p:nvSpPr>
        <p:spPr>
          <a:xfrm>
            <a:off x="386825" y="1217825"/>
            <a:ext cx="8757300" cy="3596100"/>
          </a:xfrm>
          <a:prstGeom prst="rect">
            <a:avLst/>
          </a:prstGeom>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As a part of the task prioritizing phase we calculate Optimistic Cost Table(OCT).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The following is the formula for OCT-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95000"/>
              </a:lnSpc>
              <a:spcBef>
                <a:spcPts val="6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Here, succ(t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denotes the set of immediate successors for task 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A task with no successors is called an exit task and denoted by n</a:t>
            </a:r>
            <a:r>
              <a:rPr baseline="-25000" lang="en" sz="1400">
                <a:solidFill>
                  <a:srgbClr val="000000"/>
                </a:solidFill>
                <a:highlight>
                  <a:srgbClr val="FFFFFF"/>
                </a:highlight>
                <a:latin typeface="Times New Roman"/>
                <a:ea typeface="Times New Roman"/>
                <a:cs typeface="Times New Roman"/>
                <a:sym typeface="Times New Roman"/>
              </a:rPr>
              <a:t>exit</a:t>
            </a:r>
            <a:r>
              <a:rPr lang="en" sz="1400">
                <a:solidFill>
                  <a:srgbClr val="000000"/>
                </a:solidFill>
                <a:highlight>
                  <a:srgbClr val="FFFFFF"/>
                </a:highlight>
                <a:latin typeface="Times New Roman"/>
                <a:ea typeface="Times New Roman"/>
                <a:cs typeface="Times New Roman"/>
                <a:sym typeface="Times New Roman"/>
              </a:rPr>
              <a:t>.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t>
            </a:r>
            <a:r>
              <a:rPr baseline="-25000" lang="en" sz="1400">
                <a:solidFill>
                  <a:srgbClr val="000000"/>
                </a:solidFill>
                <a:latin typeface="Times New Roman"/>
                <a:ea typeface="Times New Roman"/>
                <a:cs typeface="Times New Roman"/>
                <a:sym typeface="Times New Roman"/>
              </a:rPr>
              <a:t>i,j </a:t>
            </a:r>
            <a:r>
              <a:rPr lang="en" sz="1400">
                <a:solidFill>
                  <a:srgbClr val="000000"/>
                </a:solidFill>
                <a:latin typeface="Times New Roman"/>
                <a:ea typeface="Times New Roman"/>
                <a:cs typeface="Times New Roman"/>
                <a:sym typeface="Times New Roman"/>
              </a:rPr>
              <a:t>is the communication cost between the task i and task j.</a:t>
            </a:r>
            <a:endParaRPr sz="1400">
              <a:solidFill>
                <a:srgbClr val="000000"/>
              </a:solidFill>
              <a:latin typeface="Times New Roman"/>
              <a:ea typeface="Times New Roman"/>
              <a:cs typeface="Times New Roman"/>
              <a:sym typeface="Times New Roman"/>
            </a:endParaRPr>
          </a:p>
          <a:p>
            <a:pPr indent="-317500" lvl="0" marL="457200" rtl="0" algn="just">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a:t>
            </a:r>
            <a:r>
              <a:rPr baseline="-25000" lang="en" sz="1400">
                <a:solidFill>
                  <a:srgbClr val="000000"/>
                </a:solidFill>
                <a:latin typeface="Times New Roman"/>
                <a:ea typeface="Times New Roman"/>
                <a:cs typeface="Times New Roman"/>
                <a:sym typeface="Times New Roman"/>
              </a:rPr>
              <a:t>i,j </a:t>
            </a:r>
            <a:r>
              <a:rPr lang="en" sz="1400">
                <a:solidFill>
                  <a:srgbClr val="000000"/>
                </a:solidFill>
                <a:latin typeface="Times New Roman"/>
                <a:ea typeface="Times New Roman"/>
                <a:cs typeface="Times New Roman"/>
                <a:sym typeface="Times New Roman"/>
              </a:rPr>
              <a:t>is zero when both the i and j tasks are being executed on the same processor and has a non-zero value otherwise. c</a:t>
            </a:r>
            <a:r>
              <a:rPr baseline="-25000" lang="en" sz="1400">
                <a:solidFill>
                  <a:srgbClr val="000000"/>
                </a:solidFill>
                <a:latin typeface="Times New Roman"/>
                <a:ea typeface="Times New Roman"/>
                <a:cs typeface="Times New Roman"/>
                <a:sym typeface="Times New Roman"/>
              </a:rPr>
              <a:t>i,j </a:t>
            </a:r>
            <a:r>
              <a:rPr lang="en" sz="1400">
                <a:solidFill>
                  <a:srgbClr val="000000"/>
                </a:solidFill>
                <a:latin typeface="Times New Roman"/>
                <a:ea typeface="Times New Roman"/>
                <a:cs typeface="Times New Roman"/>
                <a:sym typeface="Times New Roman"/>
              </a:rPr>
              <a:t>can be obtained by looking at the given weighted Directed Acyclic Graph(DAG). </a:t>
            </a:r>
            <a:endParaRPr sz="14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400">
                <a:solidFill>
                  <a:srgbClr val="000000"/>
                </a:solidFill>
                <a:latin typeface="Times New Roman"/>
                <a:ea typeface="Times New Roman"/>
                <a:cs typeface="Times New Roman"/>
                <a:sym typeface="Times New Roman"/>
              </a:rPr>
              <a:t>Using OCT we calculate rank</a:t>
            </a:r>
            <a:r>
              <a:rPr baseline="-25000" lang="en" sz="1400">
                <a:solidFill>
                  <a:srgbClr val="000000"/>
                </a:solidFill>
                <a:latin typeface="Times New Roman"/>
                <a:ea typeface="Times New Roman"/>
                <a:cs typeface="Times New Roman"/>
                <a:sym typeface="Times New Roman"/>
              </a:rPr>
              <a:t>OCT</a:t>
            </a:r>
            <a:r>
              <a:rPr lang="en" sz="1400">
                <a:solidFill>
                  <a:srgbClr val="000000"/>
                </a:solidFill>
                <a:latin typeface="Times New Roman"/>
                <a:ea typeface="Times New Roman"/>
                <a:cs typeface="Times New Roman"/>
                <a:sym typeface="Times New Roman"/>
              </a:rPr>
              <a:t> using the following formula -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rPr lang="en" sz="1400">
                <a:solidFill>
                  <a:srgbClr val="000000"/>
                </a:solidFill>
                <a:latin typeface="Times New Roman"/>
                <a:ea typeface="Times New Roman"/>
                <a:cs typeface="Times New Roman"/>
                <a:sym typeface="Times New Roman"/>
              </a:rPr>
              <a:t>Based on the rank</a:t>
            </a:r>
            <a:r>
              <a:rPr baseline="-25000" lang="en" sz="1400">
                <a:solidFill>
                  <a:srgbClr val="000000"/>
                </a:solidFill>
                <a:latin typeface="Times New Roman"/>
                <a:ea typeface="Times New Roman"/>
                <a:cs typeface="Times New Roman"/>
                <a:sym typeface="Times New Roman"/>
              </a:rPr>
              <a:t>OCT</a:t>
            </a:r>
            <a:r>
              <a:rPr lang="en" sz="1400">
                <a:solidFill>
                  <a:srgbClr val="000000"/>
                </a:solidFill>
                <a:latin typeface="Times New Roman"/>
                <a:ea typeface="Times New Roman"/>
                <a:cs typeface="Times New Roman"/>
                <a:sym typeface="Times New Roman"/>
              </a:rPr>
              <a:t> we create a queue of tasks. The task with highest rank</a:t>
            </a:r>
            <a:r>
              <a:rPr baseline="-25000" lang="en" sz="1400">
                <a:solidFill>
                  <a:srgbClr val="000000"/>
                </a:solidFill>
                <a:latin typeface="Times New Roman"/>
                <a:ea typeface="Times New Roman"/>
                <a:cs typeface="Times New Roman"/>
                <a:sym typeface="Times New Roman"/>
              </a:rPr>
              <a:t>OCT</a:t>
            </a:r>
            <a:r>
              <a:rPr lang="en" sz="1400">
                <a:solidFill>
                  <a:srgbClr val="000000"/>
                </a:solidFill>
                <a:latin typeface="Times New Roman"/>
                <a:ea typeface="Times New Roman"/>
                <a:cs typeface="Times New Roman"/>
                <a:sym typeface="Times New Roman"/>
              </a:rPr>
              <a:t> will be given more priority.</a:t>
            </a:r>
            <a:endParaRPr sz="1400">
              <a:solidFill>
                <a:srgbClr val="000000"/>
              </a:solidFill>
              <a:latin typeface="Times New Roman"/>
              <a:ea typeface="Times New Roman"/>
              <a:cs typeface="Times New Roman"/>
              <a:sym typeface="Times New Roman"/>
            </a:endParaRPr>
          </a:p>
        </p:txBody>
      </p:sp>
      <p:pic>
        <p:nvPicPr>
          <p:cNvPr id="183" name="Google Shape;183;p25"/>
          <p:cNvPicPr preferRelativeResize="0"/>
          <p:nvPr/>
        </p:nvPicPr>
        <p:blipFill>
          <a:blip r:embed="rId3">
            <a:alphaModFix/>
          </a:blip>
          <a:stretch>
            <a:fillRect/>
          </a:stretch>
        </p:blipFill>
        <p:spPr>
          <a:xfrm>
            <a:off x="3937372" y="1698847"/>
            <a:ext cx="3649091" cy="535200"/>
          </a:xfrm>
          <a:prstGeom prst="rect">
            <a:avLst/>
          </a:prstGeom>
          <a:noFill/>
          <a:ln>
            <a:noFill/>
          </a:ln>
        </p:spPr>
      </p:pic>
      <p:pic>
        <p:nvPicPr>
          <p:cNvPr id="184" name="Google Shape;184;p25"/>
          <p:cNvPicPr preferRelativeResize="0"/>
          <p:nvPr/>
        </p:nvPicPr>
        <p:blipFill>
          <a:blip r:embed="rId4">
            <a:alphaModFix/>
          </a:blip>
          <a:stretch>
            <a:fillRect/>
          </a:stretch>
        </p:blipFill>
        <p:spPr>
          <a:xfrm>
            <a:off x="5209699" y="3705000"/>
            <a:ext cx="2720622" cy="535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latin typeface="Times New Roman"/>
                <a:ea typeface="Times New Roman"/>
                <a:cs typeface="Times New Roman"/>
                <a:sym typeface="Times New Roman"/>
              </a:rPr>
              <a:t>Methodologies - </a:t>
            </a:r>
            <a:r>
              <a:rPr lang="en" sz="2000">
                <a:solidFill>
                  <a:srgbClr val="000000"/>
                </a:solidFill>
                <a:latin typeface="Times New Roman"/>
                <a:ea typeface="Times New Roman"/>
                <a:cs typeface="Times New Roman"/>
                <a:sym typeface="Times New Roman"/>
              </a:rPr>
              <a:t>Predict Earliest Finish Time(PEFT) - </a:t>
            </a:r>
            <a:r>
              <a:rPr lang="en" sz="2000">
                <a:solidFill>
                  <a:srgbClr val="000000"/>
                </a:solidFill>
                <a:highlight>
                  <a:srgbClr val="FFFFFF"/>
                </a:highlight>
                <a:latin typeface="Times New Roman"/>
                <a:ea typeface="Times New Roman"/>
                <a:cs typeface="Times New Roman"/>
                <a:sym typeface="Times New Roman"/>
              </a:rPr>
              <a:t>Processor Selection  phase</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p:txBody>
      </p:sp>
      <p:sp>
        <p:nvSpPr>
          <p:cNvPr id="190" name="Google Shape;190;p26"/>
          <p:cNvSpPr txBox="1"/>
          <p:nvPr>
            <p:ph idx="1" type="body"/>
          </p:nvPr>
        </p:nvSpPr>
        <p:spPr>
          <a:xfrm>
            <a:off x="386825" y="1566050"/>
            <a:ext cx="8553300" cy="32478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As a part of Processor Selection phase we calculate Earliest Finish Time(EFT) and Optimistic EFT(O</a:t>
            </a:r>
            <a:r>
              <a:rPr baseline="-25000" lang="en" sz="1400">
                <a:solidFill>
                  <a:srgbClr val="000000"/>
                </a:solidFill>
                <a:latin typeface="Times New Roman"/>
                <a:ea typeface="Times New Roman"/>
                <a:cs typeface="Times New Roman"/>
                <a:sym typeface="Times New Roman"/>
              </a:rPr>
              <a:t>EFT</a:t>
            </a:r>
            <a:r>
              <a:rPr lang="en" sz="1400">
                <a:solidFill>
                  <a:srgbClr val="000000"/>
                </a:solidFill>
                <a:latin typeface="Times New Roman"/>
                <a:ea typeface="Times New Roman"/>
                <a:cs typeface="Times New Roman"/>
                <a:sym typeface="Times New Roman"/>
              </a:rPr>
              <a:t>). Based on the O</a:t>
            </a:r>
            <a:r>
              <a:rPr baseline="-25000" lang="en" sz="1400">
                <a:solidFill>
                  <a:srgbClr val="000000"/>
                </a:solidFill>
                <a:latin typeface="Times New Roman"/>
                <a:ea typeface="Times New Roman"/>
                <a:cs typeface="Times New Roman"/>
                <a:sym typeface="Times New Roman"/>
              </a:rPr>
              <a:t>EFT</a:t>
            </a:r>
            <a:r>
              <a:rPr lang="en" sz="1400">
                <a:solidFill>
                  <a:srgbClr val="000000"/>
                </a:solidFill>
                <a:latin typeface="Times New Roman"/>
                <a:ea typeface="Times New Roman"/>
                <a:cs typeface="Times New Roman"/>
                <a:sym typeface="Times New Roman"/>
              </a:rPr>
              <a:t> value, we assign a processor for a task.</a:t>
            </a:r>
            <a:endParaRPr sz="14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b="1" lang="en" sz="1400">
                <a:solidFill>
                  <a:srgbClr val="000000"/>
                </a:solidFill>
                <a:highlight>
                  <a:srgbClr val="FFFFFF"/>
                </a:highlight>
                <a:latin typeface="Times New Roman"/>
                <a:ea typeface="Times New Roman"/>
                <a:cs typeface="Times New Roman"/>
                <a:sym typeface="Times New Roman"/>
              </a:rPr>
              <a:t>Earliest Finish Time(EFT)</a:t>
            </a:r>
            <a:r>
              <a:rPr lang="en" sz="1400">
                <a:solidFill>
                  <a:srgbClr val="000000"/>
                </a:solidFill>
                <a:highlight>
                  <a:srgbClr val="FFFFFF"/>
                </a:highlight>
                <a:latin typeface="Times New Roman"/>
                <a:ea typeface="Times New Roman"/>
                <a:cs typeface="Times New Roman"/>
                <a:sym typeface="Times New Roman"/>
              </a:rPr>
              <a:t> - EFT is the sum of Earliest start time(EST) and the computation cost of task n</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processor p</a:t>
            </a:r>
            <a:r>
              <a:rPr baseline="-25000" lang="en" sz="1400">
                <a:solidFill>
                  <a:srgbClr val="000000"/>
                </a:solidFill>
                <a:highlight>
                  <a:srgbClr val="FFFFFF"/>
                </a:highlight>
                <a:latin typeface="Times New Roman"/>
                <a:ea typeface="Times New Roman"/>
                <a:cs typeface="Times New Roman"/>
                <a:sym typeface="Times New Roman"/>
              </a:rPr>
              <a:t>j. </a:t>
            </a:r>
            <a:r>
              <a:rPr lang="en" sz="1400">
                <a:solidFill>
                  <a:srgbClr val="000000"/>
                </a:solidFill>
                <a:highlight>
                  <a:srgbClr val="FFFFFF"/>
                </a:highlight>
                <a:latin typeface="Times New Roman"/>
                <a:ea typeface="Times New Roman"/>
                <a:cs typeface="Times New Roman"/>
                <a:sym typeface="Times New Roman"/>
              </a:rPr>
              <a:t>The formula for Earliest Finish Time  is-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b="1" lang="en" sz="1400">
                <a:solidFill>
                  <a:srgbClr val="000000"/>
                </a:solidFill>
                <a:highlight>
                  <a:srgbClr val="FFFFFF"/>
                </a:highlight>
                <a:latin typeface="Times New Roman"/>
                <a:ea typeface="Times New Roman"/>
                <a:cs typeface="Times New Roman"/>
                <a:sym typeface="Times New Roman"/>
              </a:rPr>
              <a:t>Optimistic Earliest Finish Time(O</a:t>
            </a:r>
            <a:r>
              <a:rPr b="1" baseline="-25000" lang="en" sz="1400">
                <a:solidFill>
                  <a:srgbClr val="000000"/>
                </a:solidFill>
                <a:highlight>
                  <a:srgbClr val="FFFFFF"/>
                </a:highlight>
                <a:latin typeface="Times New Roman"/>
                <a:ea typeface="Times New Roman"/>
                <a:cs typeface="Times New Roman"/>
                <a:sym typeface="Times New Roman"/>
              </a:rPr>
              <a:t>EFT</a:t>
            </a:r>
            <a:r>
              <a:rPr b="1" lang="en" sz="1400">
                <a:solidFill>
                  <a:srgbClr val="000000"/>
                </a:solidFill>
                <a:highlight>
                  <a:srgbClr val="FFFFFF"/>
                </a:highlight>
                <a:latin typeface="Times New Roman"/>
                <a:ea typeface="Times New Roman"/>
                <a:cs typeface="Times New Roman"/>
                <a:sym typeface="Times New Roman"/>
              </a:rPr>
              <a:t>)</a:t>
            </a:r>
            <a:r>
              <a:rPr lang="en" sz="1400">
                <a:solidFill>
                  <a:srgbClr val="000000"/>
                </a:solidFill>
                <a:highlight>
                  <a:srgbClr val="FFFFFF"/>
                </a:highlight>
                <a:latin typeface="Times New Roman"/>
                <a:ea typeface="Times New Roman"/>
                <a:cs typeface="Times New Roman"/>
                <a:sym typeface="Times New Roman"/>
              </a:rPr>
              <a:t> -  O</a:t>
            </a:r>
            <a:r>
              <a:rPr baseline="-25000" lang="en" sz="1400">
                <a:solidFill>
                  <a:srgbClr val="000000"/>
                </a:solidFill>
                <a:highlight>
                  <a:srgbClr val="FFFFFF"/>
                </a:highlight>
                <a:latin typeface="Times New Roman"/>
                <a:ea typeface="Times New Roman"/>
                <a:cs typeface="Times New Roman"/>
                <a:sym typeface="Times New Roman"/>
              </a:rPr>
              <a:t>EFT</a:t>
            </a:r>
            <a:r>
              <a:rPr lang="en" sz="1400">
                <a:solidFill>
                  <a:srgbClr val="000000"/>
                </a:solidFill>
                <a:highlight>
                  <a:srgbClr val="FFFFFF"/>
                </a:highlight>
                <a:latin typeface="Times New Roman"/>
                <a:ea typeface="Times New Roman"/>
                <a:cs typeface="Times New Roman"/>
                <a:sym typeface="Times New Roman"/>
              </a:rPr>
              <a:t> for a 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task 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is the sum of the EFT for task t</a:t>
            </a:r>
            <a:r>
              <a:rPr baseline="-25000" lang="en" sz="1400">
                <a:solidFill>
                  <a:srgbClr val="000000"/>
                </a:solidFill>
                <a:highlight>
                  <a:srgbClr val="FFFFFF"/>
                </a:highlight>
                <a:latin typeface="Times New Roman"/>
                <a:ea typeface="Times New Roman"/>
                <a:cs typeface="Times New Roman"/>
                <a:sym typeface="Times New Roman"/>
              </a:rPr>
              <a:t>i </a:t>
            </a:r>
            <a:r>
              <a:rPr lang="en" sz="1400">
                <a:solidFill>
                  <a:srgbClr val="000000"/>
                </a:solidFill>
                <a:highlight>
                  <a:srgbClr val="FFFFFF"/>
                </a:highlight>
                <a:latin typeface="Times New Roman"/>
                <a:ea typeface="Times New Roman"/>
                <a:cs typeface="Times New Roman"/>
                <a:sym typeface="Times New Roman"/>
              </a:rPr>
              <a:t>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and  OCT of task 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The formula for O</a:t>
            </a:r>
            <a:r>
              <a:rPr baseline="-25000" lang="en" sz="1400">
                <a:solidFill>
                  <a:srgbClr val="000000"/>
                </a:solidFill>
                <a:highlight>
                  <a:srgbClr val="FFFFFF"/>
                </a:highlight>
                <a:latin typeface="Times New Roman"/>
                <a:ea typeface="Times New Roman"/>
                <a:cs typeface="Times New Roman"/>
                <a:sym typeface="Times New Roman"/>
              </a:rPr>
              <a:t>EFT</a:t>
            </a:r>
            <a:r>
              <a:rPr lang="en" sz="1400">
                <a:solidFill>
                  <a:srgbClr val="000000"/>
                </a:solidFill>
                <a:highlight>
                  <a:srgbClr val="FFFFFF"/>
                </a:highlight>
                <a:latin typeface="Times New Roman"/>
                <a:ea typeface="Times New Roman"/>
                <a:cs typeface="Times New Roman"/>
                <a:sym typeface="Times New Roman"/>
              </a:rPr>
              <a:t> is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For a given Task t, we choose the processor with the lowest O</a:t>
            </a:r>
            <a:r>
              <a:rPr baseline="-25000" lang="en" sz="1400">
                <a:solidFill>
                  <a:srgbClr val="000000"/>
                </a:solidFill>
                <a:highlight>
                  <a:srgbClr val="FFFFFF"/>
                </a:highlight>
                <a:latin typeface="Times New Roman"/>
                <a:ea typeface="Times New Roman"/>
                <a:cs typeface="Times New Roman"/>
                <a:sym typeface="Times New Roman"/>
              </a:rPr>
              <a:t>EFT</a:t>
            </a:r>
            <a:r>
              <a:rPr lang="en" sz="1400">
                <a:solidFill>
                  <a:srgbClr val="000000"/>
                </a:solidFill>
                <a:highlight>
                  <a:srgbClr val="FFFFFF"/>
                </a:highlight>
                <a:latin typeface="Times New Roman"/>
                <a:ea typeface="Times New Roman"/>
                <a:cs typeface="Times New Roman"/>
                <a:sym typeface="Times New Roman"/>
              </a:rPr>
              <a:t> value..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191" name="Google Shape;191;p26"/>
          <p:cNvPicPr preferRelativeResize="0"/>
          <p:nvPr/>
        </p:nvPicPr>
        <p:blipFill>
          <a:blip r:embed="rId3">
            <a:alphaModFix/>
          </a:blip>
          <a:stretch>
            <a:fillRect/>
          </a:stretch>
        </p:blipFill>
        <p:spPr>
          <a:xfrm>
            <a:off x="5138300" y="2643425"/>
            <a:ext cx="1737360" cy="304800"/>
          </a:xfrm>
          <a:prstGeom prst="rect">
            <a:avLst/>
          </a:prstGeom>
          <a:noFill/>
          <a:ln>
            <a:noFill/>
          </a:ln>
        </p:spPr>
      </p:pic>
      <p:pic>
        <p:nvPicPr>
          <p:cNvPr id="192" name="Google Shape;192;p26"/>
          <p:cNvPicPr preferRelativeResize="0"/>
          <p:nvPr/>
        </p:nvPicPr>
        <p:blipFill>
          <a:blip r:embed="rId4">
            <a:alphaModFix/>
          </a:blip>
          <a:stretch>
            <a:fillRect/>
          </a:stretch>
        </p:blipFill>
        <p:spPr>
          <a:xfrm>
            <a:off x="6285250" y="3576600"/>
            <a:ext cx="2222938" cy="30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Methodologies - Pre-Scheduling List Scheduling(PSLS)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2300">
              <a:latin typeface="Times New Roman"/>
              <a:ea typeface="Times New Roman"/>
              <a:cs typeface="Times New Roman"/>
              <a:sym typeface="Times New Roman"/>
            </a:endParaRPr>
          </a:p>
        </p:txBody>
      </p:sp>
      <p:sp>
        <p:nvSpPr>
          <p:cNvPr id="198" name="Google Shape;198;p27"/>
          <p:cNvSpPr txBox="1"/>
          <p:nvPr>
            <p:ph idx="1" type="body"/>
          </p:nvPr>
        </p:nvSpPr>
        <p:spPr>
          <a:xfrm>
            <a:off x="386825" y="1217825"/>
            <a:ext cx="7693800" cy="8595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900">
                <a:solidFill>
                  <a:srgbClr val="000000"/>
                </a:solidFill>
                <a:highlight>
                  <a:srgbClr val="FFFFFF"/>
                </a:highlight>
                <a:latin typeface="Times New Roman"/>
                <a:ea typeface="Times New Roman"/>
                <a:cs typeface="Times New Roman"/>
                <a:sym typeface="Times New Roman"/>
              </a:rPr>
              <a:t>PSLS algorithm has three phases - pre-scheduling, task prioritizing and processor selection phase.</a:t>
            </a:r>
            <a:endParaRPr sz="19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900">
              <a:solidFill>
                <a:srgbClr val="000000"/>
              </a:solidFill>
              <a:latin typeface="Times New Roman"/>
              <a:ea typeface="Times New Roman"/>
              <a:cs typeface="Times New Roman"/>
              <a:sym typeface="Times New Roman"/>
            </a:endParaRPr>
          </a:p>
        </p:txBody>
      </p:sp>
      <p:sp>
        <p:nvSpPr>
          <p:cNvPr id="199" name="Google Shape;199;p27"/>
          <p:cNvSpPr/>
          <p:nvPr/>
        </p:nvSpPr>
        <p:spPr>
          <a:xfrm>
            <a:off x="3802943" y="21503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PEFT</a:t>
            </a:r>
            <a:endParaRPr>
              <a:solidFill>
                <a:srgbClr val="FFFFFF"/>
              </a:solidFill>
            </a:endParaRPr>
          </a:p>
        </p:txBody>
      </p:sp>
      <p:sp>
        <p:nvSpPr>
          <p:cNvPr id="200" name="Google Shape;200;p27"/>
          <p:cNvSpPr/>
          <p:nvPr/>
        </p:nvSpPr>
        <p:spPr>
          <a:xfrm>
            <a:off x="5974390" y="39981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Processor Selection Phase</a:t>
            </a:r>
            <a:endParaRPr>
              <a:solidFill>
                <a:srgbClr val="FFFFFF"/>
              </a:solidFill>
            </a:endParaRPr>
          </a:p>
        </p:txBody>
      </p:sp>
      <p:sp>
        <p:nvSpPr>
          <p:cNvPr id="201" name="Google Shape;201;p27"/>
          <p:cNvSpPr/>
          <p:nvPr/>
        </p:nvSpPr>
        <p:spPr>
          <a:xfrm>
            <a:off x="1760422" y="39981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Pre-Scheduling phase</a:t>
            </a:r>
            <a:endParaRPr sz="1000">
              <a:solidFill>
                <a:srgbClr val="FFFFFF"/>
              </a:solidFill>
              <a:latin typeface="Roboto"/>
              <a:ea typeface="Roboto"/>
              <a:cs typeface="Roboto"/>
              <a:sym typeface="Roboto"/>
            </a:endParaRPr>
          </a:p>
        </p:txBody>
      </p:sp>
      <p:cxnSp>
        <p:nvCxnSpPr>
          <p:cNvPr id="202" name="Google Shape;202;p27"/>
          <p:cNvCxnSpPr>
            <a:stCxn id="199" idx="2"/>
            <a:endCxn id="200" idx="0"/>
          </p:cNvCxnSpPr>
          <p:nvPr/>
        </p:nvCxnSpPr>
        <p:spPr>
          <a:xfrm flipH="1" rot="-5400000">
            <a:off x="4955093" y="2209750"/>
            <a:ext cx="1405200" cy="2171400"/>
          </a:xfrm>
          <a:prstGeom prst="bentConnector3">
            <a:avLst>
              <a:gd fmla="val 50004" name="adj1"/>
            </a:avLst>
          </a:prstGeom>
          <a:noFill/>
          <a:ln cap="flat" cmpd="sng" w="9525">
            <a:solidFill>
              <a:srgbClr val="C2C2C2"/>
            </a:solidFill>
            <a:prstDash val="solid"/>
            <a:round/>
            <a:headEnd len="sm" w="sm" type="none"/>
            <a:tailEnd len="sm" w="sm" type="none"/>
          </a:ln>
        </p:spPr>
      </p:cxnSp>
      <p:cxnSp>
        <p:nvCxnSpPr>
          <p:cNvPr id="203" name="Google Shape;203;p27"/>
          <p:cNvCxnSpPr>
            <a:stCxn id="201" idx="0"/>
            <a:endCxn id="199" idx="2"/>
          </p:cNvCxnSpPr>
          <p:nvPr/>
        </p:nvCxnSpPr>
        <p:spPr>
          <a:xfrm rot="-5400000">
            <a:off x="2848072" y="2274376"/>
            <a:ext cx="1405200" cy="2042400"/>
          </a:xfrm>
          <a:prstGeom prst="bentConnector3">
            <a:avLst>
              <a:gd fmla="val 50004" name="adj1"/>
            </a:avLst>
          </a:prstGeom>
          <a:noFill/>
          <a:ln cap="flat" cmpd="sng" w="9525">
            <a:solidFill>
              <a:srgbClr val="C2C2C2"/>
            </a:solidFill>
            <a:prstDash val="solid"/>
            <a:round/>
            <a:headEnd len="sm" w="sm" type="none"/>
            <a:tailEnd len="sm" w="sm" type="none"/>
          </a:ln>
        </p:spPr>
      </p:cxnSp>
      <p:sp>
        <p:nvSpPr>
          <p:cNvPr id="204" name="Google Shape;204;p27"/>
          <p:cNvSpPr/>
          <p:nvPr/>
        </p:nvSpPr>
        <p:spPr>
          <a:xfrm>
            <a:off x="3802953" y="39981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en" sz="1000">
                <a:solidFill>
                  <a:schemeClr val="lt1"/>
                </a:solidFill>
                <a:latin typeface="Roboto"/>
                <a:ea typeface="Roboto"/>
                <a:cs typeface="Roboto"/>
                <a:sym typeface="Roboto"/>
              </a:rPr>
              <a:t>Task Prioritizing Phase</a:t>
            </a:r>
            <a:endParaRPr>
              <a:solidFill>
                <a:schemeClr val="lt1"/>
              </a:solidFill>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205" name="Google Shape;205;p27"/>
          <p:cNvCxnSpPr>
            <a:stCxn id="199" idx="2"/>
            <a:endCxn id="204" idx="0"/>
          </p:cNvCxnSpPr>
          <p:nvPr/>
        </p:nvCxnSpPr>
        <p:spPr>
          <a:xfrm flipH="1" rot="-5400000">
            <a:off x="3869693" y="3295150"/>
            <a:ext cx="1405200" cy="600"/>
          </a:xfrm>
          <a:prstGeom prst="bentConnector3">
            <a:avLst>
              <a:gd fmla="val 50004"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44550" y="480650"/>
            <a:ext cx="9054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Methodologies - </a:t>
            </a:r>
            <a:r>
              <a:rPr lang="en" sz="2000">
                <a:latin typeface="Times New Roman"/>
                <a:ea typeface="Times New Roman"/>
                <a:cs typeface="Times New Roman"/>
                <a:sym typeface="Times New Roman"/>
              </a:rPr>
              <a:t>Pre-Scheduling List Scheduling(PSLS)</a:t>
            </a:r>
            <a:r>
              <a:rPr lang="en" sz="2000">
                <a:solidFill>
                  <a:srgbClr val="000000"/>
                </a:solidFill>
                <a:latin typeface="Times New Roman"/>
                <a:ea typeface="Times New Roman"/>
                <a:cs typeface="Times New Roman"/>
                <a:sym typeface="Times New Roman"/>
              </a:rPr>
              <a:t> - </a:t>
            </a:r>
            <a:r>
              <a:rPr lang="en" sz="2000">
                <a:solidFill>
                  <a:srgbClr val="000000"/>
                </a:solidFill>
                <a:highlight>
                  <a:srgbClr val="FFFFFF"/>
                </a:highlight>
                <a:latin typeface="Times New Roman"/>
                <a:ea typeface="Times New Roman"/>
                <a:cs typeface="Times New Roman"/>
                <a:sym typeface="Times New Roman"/>
              </a:rPr>
              <a:t>Pre-Scheduling phase</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11" name="Google Shape;211;p28"/>
          <p:cNvSpPr txBox="1"/>
          <p:nvPr>
            <p:ph idx="1" type="body"/>
          </p:nvPr>
        </p:nvSpPr>
        <p:spPr>
          <a:xfrm>
            <a:off x="386825" y="1733600"/>
            <a:ext cx="7464600" cy="2579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 sz="1700">
                <a:solidFill>
                  <a:srgbClr val="000000"/>
                </a:solidFill>
                <a:latin typeface="Times New Roman"/>
                <a:ea typeface="Times New Roman"/>
                <a:cs typeface="Times New Roman"/>
                <a:sym typeface="Times New Roman"/>
              </a:rPr>
              <a:t>As a part of Pre-scheduling phase the following parameters are derived and used- </a:t>
            </a:r>
            <a:endParaRPr sz="1700">
              <a:solidFill>
                <a:srgbClr val="000000"/>
              </a:solidFill>
              <a:latin typeface="Times New Roman"/>
              <a:ea typeface="Times New Roman"/>
              <a:cs typeface="Times New Roman"/>
              <a:sym typeface="Times New Roman"/>
            </a:endParaRPr>
          </a:p>
          <a:p>
            <a:pPr indent="-336550" lvl="0" marL="457200" rtl="0" algn="just">
              <a:lnSpc>
                <a:spcPct val="95000"/>
              </a:lnSpc>
              <a:spcBef>
                <a:spcPts val="60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Processor chosen for a task using the PEFT algorithm is denoted using map1.</a:t>
            </a:r>
            <a:endParaRPr sz="1700">
              <a:solidFill>
                <a:srgbClr val="000000"/>
              </a:solidFill>
              <a:latin typeface="Times New Roman"/>
              <a:ea typeface="Times New Roman"/>
              <a:cs typeface="Times New Roman"/>
              <a:sym typeface="Times New Roman"/>
            </a:endParaRPr>
          </a:p>
          <a:p>
            <a:pPr indent="-336550" lvl="0" marL="457200" rtl="0" algn="just">
              <a:lnSpc>
                <a:spcPct val="95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Actual start Time of a task derived using PEFT algorithm is denoted as AST1.</a:t>
            </a:r>
            <a:endParaRPr sz="1700">
              <a:solidFill>
                <a:srgbClr val="000000"/>
              </a:solidFill>
              <a:latin typeface="Times New Roman"/>
              <a:ea typeface="Times New Roman"/>
              <a:cs typeface="Times New Roman"/>
              <a:sym typeface="Times New Roman"/>
            </a:endParaRPr>
          </a:p>
          <a:p>
            <a:pPr indent="-336550" lvl="0" marL="457200" rtl="0" algn="just">
              <a:lnSpc>
                <a:spcPct val="95000"/>
              </a:lnSpc>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Makespan derived using PEFT algorithm is denoted as makespan1.</a:t>
            </a:r>
            <a:endParaRPr sz="17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7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44550" y="480650"/>
            <a:ext cx="9054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50">
                <a:latin typeface="Times New Roman"/>
                <a:ea typeface="Times New Roman"/>
                <a:cs typeface="Times New Roman"/>
                <a:sym typeface="Times New Roman"/>
              </a:rPr>
              <a:t>Methodologies - Pre-Scheduling List Scheduling(PSLS)</a:t>
            </a:r>
            <a:r>
              <a:rPr lang="en" sz="1950">
                <a:solidFill>
                  <a:srgbClr val="000000"/>
                </a:solidFill>
                <a:latin typeface="Times New Roman"/>
                <a:ea typeface="Times New Roman"/>
                <a:cs typeface="Times New Roman"/>
                <a:sym typeface="Times New Roman"/>
              </a:rPr>
              <a:t> - </a:t>
            </a:r>
            <a:r>
              <a:rPr lang="en" sz="1950">
                <a:solidFill>
                  <a:srgbClr val="000000"/>
                </a:solidFill>
                <a:highlight>
                  <a:srgbClr val="FFFFFF"/>
                </a:highlight>
                <a:latin typeface="Times New Roman"/>
                <a:ea typeface="Times New Roman"/>
                <a:cs typeface="Times New Roman"/>
                <a:sym typeface="Times New Roman"/>
              </a:rPr>
              <a:t>Task Prioritizing</a:t>
            </a:r>
            <a:r>
              <a:rPr lang="en" sz="1950">
                <a:solidFill>
                  <a:srgbClr val="000000"/>
                </a:solidFill>
                <a:highlight>
                  <a:srgbClr val="FFFFFF"/>
                </a:highlight>
                <a:latin typeface="Times New Roman"/>
                <a:ea typeface="Times New Roman"/>
                <a:cs typeface="Times New Roman"/>
                <a:sym typeface="Times New Roman"/>
              </a:rPr>
              <a:t> phase</a:t>
            </a:r>
            <a:endParaRPr sz="195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950">
                <a:solidFill>
                  <a:srgbClr val="000000"/>
                </a:solidFill>
                <a:latin typeface="Times New Roman"/>
                <a:ea typeface="Times New Roman"/>
                <a:cs typeface="Times New Roman"/>
                <a:sym typeface="Times New Roman"/>
              </a:rPr>
              <a:t> </a:t>
            </a:r>
            <a:endParaRPr sz="1950">
              <a:latin typeface="Times New Roman"/>
              <a:ea typeface="Times New Roman"/>
              <a:cs typeface="Times New Roman"/>
              <a:sym typeface="Times New Roman"/>
            </a:endParaRPr>
          </a:p>
          <a:p>
            <a:pPr indent="0" lvl="0" marL="0" rtl="0" algn="l">
              <a:spcBef>
                <a:spcPts val="0"/>
              </a:spcBef>
              <a:spcAft>
                <a:spcPts val="0"/>
              </a:spcAft>
              <a:buNone/>
            </a:pPr>
            <a:r>
              <a:t/>
            </a:r>
            <a:endParaRPr sz="1950">
              <a:latin typeface="Times New Roman"/>
              <a:ea typeface="Times New Roman"/>
              <a:cs typeface="Times New Roman"/>
              <a:sym typeface="Times New Roman"/>
            </a:endParaRPr>
          </a:p>
        </p:txBody>
      </p:sp>
      <p:sp>
        <p:nvSpPr>
          <p:cNvPr id="217" name="Google Shape;217;p29"/>
          <p:cNvSpPr txBox="1"/>
          <p:nvPr>
            <p:ph idx="1" type="body"/>
          </p:nvPr>
        </p:nvSpPr>
        <p:spPr>
          <a:xfrm>
            <a:off x="386825" y="1217825"/>
            <a:ext cx="8757300" cy="35961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1400">
                <a:solidFill>
                  <a:srgbClr val="000000"/>
                </a:solidFill>
                <a:highlight>
                  <a:srgbClr val="FFFFFF"/>
                </a:highlight>
                <a:latin typeface="Times New Roman"/>
                <a:ea typeface="Times New Roman"/>
                <a:cs typeface="Times New Roman"/>
                <a:sym typeface="Times New Roman"/>
              </a:rPr>
              <a:t>As a part of the task prioritizing phase we calculate Downward Length Table(DLT).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rPr lang="en" sz="1400">
                <a:solidFill>
                  <a:srgbClr val="000000"/>
                </a:solidFill>
                <a:highlight>
                  <a:srgbClr val="FFFFFF"/>
                </a:highlight>
                <a:latin typeface="Times New Roman"/>
                <a:ea typeface="Times New Roman"/>
                <a:cs typeface="Times New Roman"/>
                <a:sym typeface="Times New Roman"/>
              </a:rPr>
              <a:t>DLT is a n×m matrix where n denotes the number of tasks and m denotes the number of processors. DLT is calculated based on the total makespan(makespan1)  and the Actual Start Time of task n</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(AST1). The formula for the DLT is  </a:t>
            </a:r>
            <a:r>
              <a:rPr lang="en" sz="1400">
                <a:solidFill>
                  <a:srgbClr val="000000"/>
                </a:solidFill>
                <a:highlight>
                  <a:srgbClr val="FFFFFF"/>
                </a:highlight>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rPr lang="en" sz="1400">
                <a:solidFill>
                  <a:srgbClr val="000000"/>
                </a:solidFill>
                <a:latin typeface="Times New Roman"/>
                <a:ea typeface="Times New Roman"/>
                <a:cs typeface="Times New Roman"/>
                <a:sym typeface="Times New Roman"/>
              </a:rPr>
              <a:t>Using DLT we calculate rank</a:t>
            </a:r>
            <a:r>
              <a:rPr baseline="-25000" lang="en" sz="1400">
                <a:solidFill>
                  <a:srgbClr val="000000"/>
                </a:solidFill>
                <a:latin typeface="Times New Roman"/>
                <a:ea typeface="Times New Roman"/>
                <a:cs typeface="Times New Roman"/>
                <a:sym typeface="Times New Roman"/>
              </a:rPr>
              <a:t>DLT</a:t>
            </a:r>
            <a:r>
              <a:rPr lang="en" sz="1400">
                <a:solidFill>
                  <a:srgbClr val="000000"/>
                </a:solidFill>
                <a:latin typeface="Times New Roman"/>
                <a:ea typeface="Times New Roman"/>
                <a:cs typeface="Times New Roman"/>
                <a:sym typeface="Times New Roman"/>
              </a:rPr>
              <a:t> using the following formula -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rPr lang="en" sz="1400">
                <a:solidFill>
                  <a:srgbClr val="000000"/>
                </a:solidFill>
                <a:latin typeface="Times New Roman"/>
                <a:ea typeface="Times New Roman"/>
                <a:cs typeface="Times New Roman"/>
                <a:sym typeface="Times New Roman"/>
              </a:rPr>
              <a:t>Based on the rank</a:t>
            </a:r>
            <a:r>
              <a:rPr baseline="-25000" lang="en" sz="1400">
                <a:solidFill>
                  <a:srgbClr val="000000"/>
                </a:solidFill>
                <a:latin typeface="Times New Roman"/>
                <a:ea typeface="Times New Roman"/>
                <a:cs typeface="Times New Roman"/>
                <a:sym typeface="Times New Roman"/>
              </a:rPr>
              <a:t>DLT</a:t>
            </a:r>
            <a:r>
              <a:rPr lang="en" sz="1400">
                <a:solidFill>
                  <a:srgbClr val="000000"/>
                </a:solidFill>
                <a:latin typeface="Times New Roman"/>
                <a:ea typeface="Times New Roman"/>
                <a:cs typeface="Times New Roman"/>
                <a:sym typeface="Times New Roman"/>
              </a:rPr>
              <a:t> we create a queue of tasks. The task with highest rank</a:t>
            </a:r>
            <a:r>
              <a:rPr baseline="-25000" lang="en" sz="1400">
                <a:solidFill>
                  <a:srgbClr val="000000"/>
                </a:solidFill>
                <a:latin typeface="Times New Roman"/>
                <a:ea typeface="Times New Roman"/>
                <a:cs typeface="Times New Roman"/>
                <a:sym typeface="Times New Roman"/>
              </a:rPr>
              <a:t>DLT</a:t>
            </a:r>
            <a:r>
              <a:rPr lang="en" sz="1400">
                <a:solidFill>
                  <a:srgbClr val="000000"/>
                </a:solidFill>
                <a:latin typeface="Times New Roman"/>
                <a:ea typeface="Times New Roman"/>
                <a:cs typeface="Times New Roman"/>
                <a:sym typeface="Times New Roman"/>
              </a:rPr>
              <a:t> will be given more priority.</a:t>
            </a:r>
            <a:endParaRPr sz="1400">
              <a:solidFill>
                <a:srgbClr val="000000"/>
              </a:solidFill>
              <a:latin typeface="Times New Roman"/>
              <a:ea typeface="Times New Roman"/>
              <a:cs typeface="Times New Roman"/>
              <a:sym typeface="Times New Roman"/>
            </a:endParaRPr>
          </a:p>
        </p:txBody>
      </p:sp>
      <p:pic>
        <p:nvPicPr>
          <p:cNvPr id="218" name="Google Shape;218;p29"/>
          <p:cNvPicPr preferRelativeResize="0"/>
          <p:nvPr/>
        </p:nvPicPr>
        <p:blipFill>
          <a:blip r:embed="rId3">
            <a:alphaModFix/>
          </a:blip>
          <a:stretch>
            <a:fillRect/>
          </a:stretch>
        </p:blipFill>
        <p:spPr>
          <a:xfrm>
            <a:off x="5063344" y="2940719"/>
            <a:ext cx="2728215" cy="535200"/>
          </a:xfrm>
          <a:prstGeom prst="rect">
            <a:avLst/>
          </a:prstGeom>
          <a:noFill/>
          <a:ln>
            <a:noFill/>
          </a:ln>
        </p:spPr>
      </p:pic>
      <p:pic>
        <p:nvPicPr>
          <p:cNvPr id="219" name="Google Shape;219;p29"/>
          <p:cNvPicPr preferRelativeResize="0"/>
          <p:nvPr/>
        </p:nvPicPr>
        <p:blipFill>
          <a:blip r:embed="rId4">
            <a:alphaModFix/>
          </a:blip>
          <a:stretch>
            <a:fillRect/>
          </a:stretch>
        </p:blipFill>
        <p:spPr>
          <a:xfrm>
            <a:off x="1800050" y="2469500"/>
            <a:ext cx="3444451" cy="367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0"/>
          <p:cNvSpPr txBox="1"/>
          <p:nvPr>
            <p:ph type="title"/>
          </p:nvPr>
        </p:nvSpPr>
        <p:spPr>
          <a:xfrm>
            <a:off x="44550" y="480650"/>
            <a:ext cx="9339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Methodologies - Pre-Scheduling List Scheduling(PSLS)</a:t>
            </a:r>
            <a:r>
              <a:rPr lang="en" sz="2000">
                <a:solidFill>
                  <a:srgbClr val="000000"/>
                </a:solidFill>
                <a:latin typeface="Times New Roman"/>
                <a:ea typeface="Times New Roman"/>
                <a:cs typeface="Times New Roman"/>
                <a:sym typeface="Times New Roman"/>
              </a:rPr>
              <a:t> - </a:t>
            </a:r>
            <a:r>
              <a:rPr lang="en" sz="2000">
                <a:solidFill>
                  <a:srgbClr val="000000"/>
                </a:solidFill>
                <a:highlight>
                  <a:srgbClr val="FFFFFF"/>
                </a:highlight>
                <a:latin typeface="Times New Roman"/>
                <a:ea typeface="Times New Roman"/>
                <a:cs typeface="Times New Roman"/>
                <a:sym typeface="Times New Roman"/>
              </a:rPr>
              <a:t>Processor Selection phase</a:t>
            </a:r>
            <a:endParaRPr sz="20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000000"/>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0" rtl="0" algn="l">
              <a:spcBef>
                <a:spcPts val="0"/>
              </a:spcBef>
              <a:spcAft>
                <a:spcPts val="0"/>
              </a:spcAft>
              <a:buNone/>
            </a:pPr>
            <a:r>
              <a:t/>
            </a:r>
            <a:endParaRPr sz="2000">
              <a:latin typeface="Times New Roman"/>
              <a:ea typeface="Times New Roman"/>
              <a:cs typeface="Times New Roman"/>
              <a:sym typeface="Times New Roman"/>
            </a:endParaRPr>
          </a:p>
        </p:txBody>
      </p:sp>
      <p:sp>
        <p:nvSpPr>
          <p:cNvPr id="225" name="Google Shape;225;p30"/>
          <p:cNvSpPr txBox="1"/>
          <p:nvPr>
            <p:ph idx="1" type="body"/>
          </p:nvPr>
        </p:nvSpPr>
        <p:spPr>
          <a:xfrm>
            <a:off x="386825" y="1189175"/>
            <a:ext cx="8553300" cy="36246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As a part of Processor Selection phase we calculate Earliest Finish Time(EFT) and Optimization Objective Function(OPT). Based on the OPT value, we assign a processor for a task.</a:t>
            </a:r>
            <a:endParaRPr sz="14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b="1" lang="en" sz="1400">
                <a:solidFill>
                  <a:srgbClr val="000000"/>
                </a:solidFill>
                <a:highlight>
                  <a:srgbClr val="FFFFFF"/>
                </a:highlight>
                <a:latin typeface="Times New Roman"/>
                <a:ea typeface="Times New Roman"/>
                <a:cs typeface="Times New Roman"/>
                <a:sym typeface="Times New Roman"/>
              </a:rPr>
              <a:t>Earliest Finish Time(EFT)</a:t>
            </a:r>
            <a:r>
              <a:rPr lang="en" sz="1400">
                <a:solidFill>
                  <a:srgbClr val="000000"/>
                </a:solidFill>
                <a:highlight>
                  <a:srgbClr val="FFFFFF"/>
                </a:highlight>
                <a:latin typeface="Times New Roman"/>
                <a:ea typeface="Times New Roman"/>
                <a:cs typeface="Times New Roman"/>
                <a:sym typeface="Times New Roman"/>
              </a:rPr>
              <a:t> - </a:t>
            </a:r>
            <a:r>
              <a:rPr lang="en" sz="1400">
                <a:solidFill>
                  <a:srgbClr val="000000"/>
                </a:solidFill>
                <a:highlight>
                  <a:srgbClr val="FFFFFF"/>
                </a:highlight>
                <a:latin typeface="Times New Roman"/>
                <a:ea typeface="Times New Roman"/>
                <a:cs typeface="Times New Roman"/>
                <a:sym typeface="Times New Roman"/>
              </a:rPr>
              <a:t>Earliest Finish Time for a given task n</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the processor p</a:t>
            </a:r>
            <a:r>
              <a:rPr baseline="-25000" lang="en" sz="1400">
                <a:solidFill>
                  <a:srgbClr val="000000"/>
                </a:solidFill>
                <a:highlight>
                  <a:srgbClr val="FFFFFF"/>
                </a:highlight>
                <a:latin typeface="Times New Roman"/>
                <a:ea typeface="Times New Roman"/>
                <a:cs typeface="Times New Roman"/>
                <a:sym typeface="Times New Roman"/>
              </a:rPr>
              <a:t>k</a:t>
            </a:r>
            <a:r>
              <a:rPr lang="en" sz="1400">
                <a:solidFill>
                  <a:srgbClr val="000000"/>
                </a:solidFill>
                <a:highlight>
                  <a:srgbClr val="FFFFFF"/>
                </a:highlight>
                <a:latin typeface="Times New Roman"/>
                <a:ea typeface="Times New Roman"/>
                <a:cs typeface="Times New Roman"/>
                <a:sym typeface="Times New Roman"/>
              </a:rPr>
              <a:t> is calculated as the sum of Earliest Start Time for a task n</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processor p</a:t>
            </a:r>
            <a:r>
              <a:rPr baseline="-25000" lang="en" sz="1400">
                <a:solidFill>
                  <a:srgbClr val="000000"/>
                </a:solidFill>
                <a:highlight>
                  <a:srgbClr val="FFFFFF"/>
                </a:highlight>
                <a:latin typeface="Times New Roman"/>
                <a:ea typeface="Times New Roman"/>
                <a:cs typeface="Times New Roman"/>
                <a:sym typeface="Times New Roman"/>
              </a:rPr>
              <a:t>k</a:t>
            </a:r>
            <a:r>
              <a:rPr lang="en" sz="1400">
                <a:solidFill>
                  <a:srgbClr val="000000"/>
                </a:solidFill>
                <a:highlight>
                  <a:srgbClr val="FFFFFF"/>
                </a:highlight>
                <a:latin typeface="Times New Roman"/>
                <a:ea typeface="Times New Roman"/>
                <a:cs typeface="Times New Roman"/>
                <a:sym typeface="Times New Roman"/>
              </a:rPr>
              <a:t> with the computational cost of task n</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processor p</a:t>
            </a:r>
            <a:r>
              <a:rPr baseline="-25000" lang="en" sz="1400">
                <a:solidFill>
                  <a:srgbClr val="000000"/>
                </a:solidFill>
                <a:highlight>
                  <a:srgbClr val="FFFFFF"/>
                </a:highlight>
                <a:latin typeface="Times New Roman"/>
                <a:ea typeface="Times New Roman"/>
                <a:cs typeface="Times New Roman"/>
                <a:sym typeface="Times New Roman"/>
              </a:rPr>
              <a:t>k</a:t>
            </a:r>
            <a:r>
              <a:rPr lang="en" sz="1400">
                <a:solidFill>
                  <a:srgbClr val="000000"/>
                </a:solidFill>
                <a:highlight>
                  <a:srgbClr val="FFFFFF"/>
                </a:highlight>
                <a:latin typeface="Times New Roman"/>
                <a:ea typeface="Times New Roman"/>
                <a:cs typeface="Times New Roman"/>
                <a:sym typeface="Times New Roman"/>
              </a:rPr>
              <a:t>. The formula for the EFT is -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b="1" lang="en" sz="1400">
                <a:solidFill>
                  <a:srgbClr val="000000"/>
                </a:solidFill>
                <a:highlight>
                  <a:srgbClr val="FFFFFF"/>
                </a:highlight>
                <a:latin typeface="Times New Roman"/>
                <a:ea typeface="Times New Roman"/>
                <a:cs typeface="Times New Roman"/>
                <a:sym typeface="Times New Roman"/>
              </a:rPr>
              <a:t>Optimization Objective Function(OPT)</a:t>
            </a:r>
            <a:r>
              <a:rPr lang="en" sz="1400">
                <a:solidFill>
                  <a:srgbClr val="000000"/>
                </a:solidFill>
                <a:highlight>
                  <a:srgbClr val="FFFFFF"/>
                </a:highlight>
                <a:latin typeface="Times New Roman"/>
                <a:ea typeface="Times New Roman"/>
                <a:cs typeface="Times New Roman"/>
                <a:sym typeface="Times New Roman"/>
              </a:rPr>
              <a:t> -  OPT for a 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task 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is the sum of the EFT for task t</a:t>
            </a:r>
            <a:r>
              <a:rPr baseline="-25000" lang="en" sz="1400">
                <a:solidFill>
                  <a:srgbClr val="000000"/>
                </a:solidFill>
                <a:highlight>
                  <a:srgbClr val="FFFFFF"/>
                </a:highlight>
                <a:latin typeface="Times New Roman"/>
                <a:ea typeface="Times New Roman"/>
                <a:cs typeface="Times New Roman"/>
                <a:sym typeface="Times New Roman"/>
              </a:rPr>
              <a:t>i </a:t>
            </a:r>
            <a:r>
              <a:rPr lang="en" sz="1400">
                <a:solidFill>
                  <a:srgbClr val="000000"/>
                </a:solidFill>
                <a:highlight>
                  <a:srgbClr val="FFFFFF"/>
                </a:highlight>
                <a:latin typeface="Times New Roman"/>
                <a:ea typeface="Times New Roman"/>
                <a:cs typeface="Times New Roman"/>
                <a:sym typeface="Times New Roman"/>
              </a:rPr>
              <a:t>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and  DLT of task t</a:t>
            </a:r>
            <a:r>
              <a:rPr baseline="-25000" lang="en" sz="1400">
                <a:solidFill>
                  <a:srgbClr val="000000"/>
                </a:solidFill>
                <a:highlight>
                  <a:srgbClr val="FFFFFF"/>
                </a:highlight>
                <a:latin typeface="Times New Roman"/>
                <a:ea typeface="Times New Roman"/>
                <a:cs typeface="Times New Roman"/>
                <a:sym typeface="Times New Roman"/>
              </a:rPr>
              <a:t>i</a:t>
            </a:r>
            <a:r>
              <a:rPr lang="en" sz="1400">
                <a:solidFill>
                  <a:srgbClr val="000000"/>
                </a:solidFill>
                <a:highlight>
                  <a:srgbClr val="FFFFFF"/>
                </a:highlight>
                <a:latin typeface="Times New Roman"/>
                <a:ea typeface="Times New Roman"/>
                <a:cs typeface="Times New Roman"/>
                <a:sym typeface="Times New Roman"/>
              </a:rPr>
              <a:t> on processor p</a:t>
            </a:r>
            <a:r>
              <a:rPr baseline="-25000" lang="en" sz="1400">
                <a:solidFill>
                  <a:srgbClr val="000000"/>
                </a:solidFill>
                <a:highlight>
                  <a:srgbClr val="FFFFFF"/>
                </a:highlight>
                <a:latin typeface="Times New Roman"/>
                <a:ea typeface="Times New Roman"/>
                <a:cs typeface="Times New Roman"/>
                <a:sym typeface="Times New Roman"/>
              </a:rPr>
              <a:t>j</a:t>
            </a:r>
            <a:r>
              <a:rPr lang="en" sz="1400">
                <a:solidFill>
                  <a:srgbClr val="000000"/>
                </a:solidFill>
                <a:highlight>
                  <a:srgbClr val="FFFFFF"/>
                </a:highlight>
                <a:latin typeface="Times New Roman"/>
                <a:ea typeface="Times New Roman"/>
                <a:cs typeface="Times New Roman"/>
                <a:sym typeface="Times New Roman"/>
              </a:rPr>
              <a:t>. The formula for OPT is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just">
              <a:lnSpc>
                <a:spcPct val="115000"/>
              </a:lnSpc>
              <a:spcBef>
                <a:spcPts val="60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For a given Task t, we choose the processor with the lowest OPT value.</a:t>
            </a:r>
            <a:endParaRPr sz="14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400">
              <a:solidFill>
                <a:srgbClr val="000000"/>
              </a:solidFill>
              <a:highlight>
                <a:srgbClr val="FFFFFF"/>
              </a:highlight>
              <a:latin typeface="Times New Roman"/>
              <a:ea typeface="Times New Roman"/>
              <a:cs typeface="Times New Roman"/>
              <a:sym typeface="Times New Roman"/>
            </a:endParaRPr>
          </a:p>
        </p:txBody>
      </p:sp>
      <p:pic>
        <p:nvPicPr>
          <p:cNvPr id="226" name="Google Shape;226;p30"/>
          <p:cNvPicPr preferRelativeResize="0"/>
          <p:nvPr/>
        </p:nvPicPr>
        <p:blipFill>
          <a:blip r:embed="rId3">
            <a:alphaModFix/>
          </a:blip>
          <a:stretch>
            <a:fillRect/>
          </a:stretch>
        </p:blipFill>
        <p:spPr>
          <a:xfrm>
            <a:off x="3206863" y="2571750"/>
            <a:ext cx="3015281" cy="364750"/>
          </a:xfrm>
          <a:prstGeom prst="rect">
            <a:avLst/>
          </a:prstGeom>
          <a:noFill/>
          <a:ln>
            <a:noFill/>
          </a:ln>
        </p:spPr>
      </p:pic>
      <p:pic>
        <p:nvPicPr>
          <p:cNvPr id="227" name="Google Shape;227;p30"/>
          <p:cNvPicPr preferRelativeResize="0"/>
          <p:nvPr/>
        </p:nvPicPr>
        <p:blipFill>
          <a:blip r:embed="rId4">
            <a:alphaModFix/>
          </a:blip>
          <a:stretch>
            <a:fillRect/>
          </a:stretch>
        </p:blipFill>
        <p:spPr>
          <a:xfrm>
            <a:off x="2862244" y="3790175"/>
            <a:ext cx="3419524" cy="36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386825" y="609600"/>
            <a:ext cx="791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Metrics</a:t>
            </a:r>
            <a:endParaRPr>
              <a:latin typeface="Times New Roman"/>
              <a:ea typeface="Times New Roman"/>
              <a:cs typeface="Times New Roman"/>
              <a:sym typeface="Times New Roman"/>
            </a:endParaRPr>
          </a:p>
        </p:txBody>
      </p:sp>
      <p:sp>
        <p:nvSpPr>
          <p:cNvPr id="233" name="Google Shape;233;p31"/>
          <p:cNvSpPr txBox="1"/>
          <p:nvPr>
            <p:ph idx="1" type="body"/>
          </p:nvPr>
        </p:nvSpPr>
        <p:spPr>
          <a:xfrm>
            <a:off x="286550" y="1566050"/>
            <a:ext cx="8653500" cy="3247800"/>
          </a:xfrm>
          <a:prstGeom prst="rect">
            <a:avLst/>
          </a:prstGeom>
        </p:spPr>
        <p:txBody>
          <a:bodyPr anchorCtr="0" anchor="t" bIns="91425" lIns="91425" spcFirstLastPara="1" rIns="91425" wrap="square" tIns="91425">
            <a:noAutofit/>
          </a:bodyPr>
          <a:lstStyle/>
          <a:p>
            <a:pPr indent="-323850" lvl="0" marL="457200" rtl="0" algn="just">
              <a:lnSpc>
                <a:spcPct val="95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Scheduling Length Ratio(SLR) and Speedup are the two metrics that we are using for the </a:t>
            </a:r>
            <a:r>
              <a:rPr lang="en" sz="1500">
                <a:solidFill>
                  <a:srgbClr val="000000"/>
                </a:solidFill>
                <a:latin typeface="Times New Roman"/>
                <a:ea typeface="Times New Roman"/>
                <a:cs typeface="Times New Roman"/>
                <a:sym typeface="Times New Roman"/>
              </a:rPr>
              <a:t>comparison</a:t>
            </a:r>
            <a:r>
              <a:rPr lang="en" sz="1500">
                <a:solidFill>
                  <a:srgbClr val="000000"/>
                </a:solidFill>
                <a:latin typeface="Times New Roman"/>
                <a:ea typeface="Times New Roman"/>
                <a:cs typeface="Times New Roman"/>
                <a:sym typeface="Times New Roman"/>
              </a:rPr>
              <a:t> and analysis of the algorithms.</a:t>
            </a:r>
            <a:endParaRPr sz="15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95000"/>
              </a:lnSpc>
              <a:spcBef>
                <a:spcPts val="60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For the calculation of SLR and speedup we require two parameters called makespan and critical path.</a:t>
            </a:r>
            <a:endParaRPr sz="15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323850" lvl="0" marL="457200" rtl="0" algn="just">
              <a:lnSpc>
                <a:spcPct val="95000"/>
              </a:lnSpc>
              <a:spcBef>
                <a:spcPts val="6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Makespan</a:t>
            </a:r>
            <a:r>
              <a:rPr lang="en" sz="1500">
                <a:solidFill>
                  <a:srgbClr val="000000"/>
                </a:solidFill>
                <a:latin typeface="Times New Roman"/>
                <a:ea typeface="Times New Roman"/>
                <a:cs typeface="Times New Roman"/>
                <a:sym typeface="Times New Roman"/>
              </a:rPr>
              <a:t> - </a:t>
            </a:r>
            <a:r>
              <a:rPr lang="en" sz="1500">
                <a:solidFill>
                  <a:srgbClr val="000000"/>
                </a:solidFill>
                <a:highlight>
                  <a:srgbClr val="FFFFFF"/>
                </a:highlight>
                <a:latin typeface="Times New Roman"/>
                <a:ea typeface="Times New Roman"/>
                <a:cs typeface="Times New Roman"/>
                <a:sym typeface="Times New Roman"/>
              </a:rPr>
              <a:t>It is also called as schedule length which is the maximum of Actual Finish Time of all the exit tasks(n</a:t>
            </a:r>
            <a:r>
              <a:rPr baseline="-25000" lang="en" sz="1500">
                <a:solidFill>
                  <a:srgbClr val="000000"/>
                </a:solidFill>
                <a:highlight>
                  <a:srgbClr val="FFFFFF"/>
                </a:highlight>
                <a:latin typeface="Times New Roman"/>
                <a:ea typeface="Times New Roman"/>
                <a:cs typeface="Times New Roman"/>
                <a:sym typeface="Times New Roman"/>
              </a:rPr>
              <a:t>exit</a:t>
            </a:r>
            <a:r>
              <a:rPr lang="en" sz="1500">
                <a:solidFill>
                  <a:srgbClr val="000000"/>
                </a:solidFill>
                <a:highlight>
                  <a:srgbClr val="FFFFFF"/>
                </a:highlight>
                <a:latin typeface="Times New Roman"/>
                <a:ea typeface="Times New Roman"/>
                <a:cs typeface="Times New Roman"/>
                <a:sym typeface="Times New Roman"/>
              </a:rPr>
              <a:t>), where the task which doesn’t have any successors called as n</a:t>
            </a:r>
            <a:r>
              <a:rPr baseline="-25000" lang="en" sz="1500">
                <a:solidFill>
                  <a:srgbClr val="000000"/>
                </a:solidFill>
                <a:highlight>
                  <a:srgbClr val="FFFFFF"/>
                </a:highlight>
                <a:latin typeface="Times New Roman"/>
                <a:ea typeface="Times New Roman"/>
                <a:cs typeface="Times New Roman"/>
                <a:sym typeface="Times New Roman"/>
              </a:rPr>
              <a:t>exit</a:t>
            </a:r>
            <a:r>
              <a:rPr lang="en" sz="1500">
                <a:solidFill>
                  <a:srgbClr val="000000"/>
                </a:solidFill>
                <a:highlight>
                  <a:srgbClr val="FFFFFF"/>
                </a:highlight>
                <a:latin typeface="Times New Roman"/>
                <a:ea typeface="Times New Roman"/>
                <a:cs typeface="Times New Roman"/>
                <a:sym typeface="Times New Roman"/>
              </a:rPr>
              <a:t>. The formula for makespan is - </a:t>
            </a:r>
            <a:endParaRPr sz="15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323850" lvl="0" marL="457200" rtl="0" algn="just">
              <a:lnSpc>
                <a:spcPct val="95000"/>
              </a:lnSpc>
              <a:spcBef>
                <a:spcPts val="600"/>
              </a:spcBef>
              <a:spcAft>
                <a:spcPts val="0"/>
              </a:spcAft>
              <a:buClr>
                <a:srgbClr val="000000"/>
              </a:buClr>
              <a:buSzPts val="1500"/>
              <a:buFont typeface="Times New Roman"/>
              <a:buChar char="●"/>
            </a:pPr>
            <a:r>
              <a:rPr b="1" lang="en" sz="1500">
                <a:solidFill>
                  <a:srgbClr val="000000"/>
                </a:solidFill>
                <a:latin typeface="Times New Roman"/>
                <a:ea typeface="Times New Roman"/>
                <a:cs typeface="Times New Roman"/>
                <a:sym typeface="Times New Roman"/>
              </a:rPr>
              <a:t>Critical Path</a:t>
            </a:r>
            <a:r>
              <a:rPr lang="en" sz="1500">
                <a:solidFill>
                  <a:srgbClr val="000000"/>
                </a:solidFill>
                <a:latin typeface="Times New Roman"/>
                <a:ea typeface="Times New Roman"/>
                <a:cs typeface="Times New Roman"/>
                <a:sym typeface="Times New Roman"/>
              </a:rPr>
              <a:t> - </a:t>
            </a:r>
            <a:r>
              <a:rPr lang="en" sz="1500">
                <a:solidFill>
                  <a:srgbClr val="000000"/>
                </a:solidFill>
                <a:highlight>
                  <a:srgbClr val="FFFFFF"/>
                </a:highlight>
                <a:latin typeface="Times New Roman"/>
                <a:ea typeface="Times New Roman"/>
                <a:cs typeface="Times New Roman"/>
                <a:sym typeface="Times New Roman"/>
              </a:rPr>
              <a:t> The longest path from the entry tasks to the exit tasks in a Directed Acyclic Graph(DAG) is called Critical Path.</a:t>
            </a:r>
            <a:endParaRPr sz="1500">
              <a:solidFill>
                <a:srgbClr val="000000"/>
              </a:solidFill>
              <a:highlight>
                <a:srgbClr val="FFFFFF"/>
              </a:highlight>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5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500">
              <a:solidFill>
                <a:srgbClr val="000000"/>
              </a:solidFill>
              <a:latin typeface="Times New Roman"/>
              <a:ea typeface="Times New Roman"/>
              <a:cs typeface="Times New Roman"/>
              <a:sym typeface="Times New Roman"/>
            </a:endParaRPr>
          </a:p>
        </p:txBody>
      </p:sp>
      <p:pic>
        <p:nvPicPr>
          <p:cNvPr id="234" name="Google Shape;234;p31"/>
          <p:cNvPicPr preferRelativeResize="0"/>
          <p:nvPr/>
        </p:nvPicPr>
        <p:blipFill>
          <a:blip r:embed="rId3">
            <a:alphaModFix/>
          </a:blip>
          <a:stretch>
            <a:fillRect/>
          </a:stretch>
        </p:blipFill>
        <p:spPr>
          <a:xfrm>
            <a:off x="3071388" y="3562300"/>
            <a:ext cx="2542478" cy="304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413375" y="431675"/>
            <a:ext cx="7129500" cy="78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500">
                <a:latin typeface="Times New Roman"/>
                <a:ea typeface="Times New Roman"/>
                <a:cs typeface="Times New Roman"/>
                <a:sym typeface="Times New Roman"/>
              </a:rPr>
              <a:t>Contents</a:t>
            </a:r>
            <a:endParaRPr/>
          </a:p>
        </p:txBody>
      </p:sp>
      <p:sp>
        <p:nvSpPr>
          <p:cNvPr id="93" name="Google Shape;93;p14"/>
          <p:cNvSpPr txBox="1"/>
          <p:nvPr/>
        </p:nvSpPr>
        <p:spPr>
          <a:xfrm>
            <a:off x="539650" y="1221275"/>
            <a:ext cx="8228700" cy="375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Overview</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Motivation</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Background </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Tools and Technologies used </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Methodologies</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Metrics </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Results</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Conclusion</a:t>
            </a:r>
            <a:endParaRPr b="1" sz="1800">
              <a:solidFill>
                <a:schemeClr val="accent1"/>
              </a:solidFill>
              <a:latin typeface="Times New Roman"/>
              <a:ea typeface="Times New Roman"/>
              <a:cs typeface="Times New Roman"/>
              <a:sym typeface="Times New Roman"/>
            </a:endParaRPr>
          </a:p>
          <a:p>
            <a:pPr indent="-342900" lvl="0" marL="457200" rtl="0" algn="l">
              <a:spcBef>
                <a:spcPts val="0"/>
              </a:spcBef>
              <a:spcAft>
                <a:spcPts val="0"/>
              </a:spcAft>
              <a:buClr>
                <a:schemeClr val="accent1"/>
              </a:buClr>
              <a:buSzPts val="1800"/>
              <a:buFont typeface="Times New Roman"/>
              <a:buChar char="●"/>
            </a:pPr>
            <a:r>
              <a:rPr b="1" lang="en" sz="1800">
                <a:solidFill>
                  <a:schemeClr val="accent1"/>
                </a:solidFill>
                <a:latin typeface="Times New Roman"/>
                <a:ea typeface="Times New Roman"/>
                <a:cs typeface="Times New Roman"/>
                <a:sym typeface="Times New Roman"/>
              </a:rPr>
              <a:t>Future Scope</a:t>
            </a:r>
            <a:endParaRPr b="1" sz="1800">
              <a:solidFill>
                <a:schemeClr val="accen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b="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00">
              <a:solidFill>
                <a:schemeClr val="accen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chemeClr val="accen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86825" y="609600"/>
            <a:ext cx="791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Metrics </a:t>
            </a:r>
            <a:endParaRPr>
              <a:latin typeface="Times New Roman"/>
              <a:ea typeface="Times New Roman"/>
              <a:cs typeface="Times New Roman"/>
              <a:sym typeface="Times New Roman"/>
            </a:endParaRPr>
          </a:p>
        </p:txBody>
      </p:sp>
      <p:sp>
        <p:nvSpPr>
          <p:cNvPr id="240" name="Google Shape;240;p32"/>
          <p:cNvSpPr txBox="1"/>
          <p:nvPr>
            <p:ph idx="1" type="body"/>
          </p:nvPr>
        </p:nvSpPr>
        <p:spPr>
          <a:xfrm>
            <a:off x="386825" y="1566050"/>
            <a:ext cx="8553300" cy="3247800"/>
          </a:xfrm>
          <a:prstGeom prst="rect">
            <a:avLst/>
          </a:prstGeom>
        </p:spPr>
        <p:txBody>
          <a:bodyPr anchorCtr="0" anchor="t" bIns="91425" lIns="91425" spcFirstLastPara="1" rIns="91425" wrap="square" tIns="91425">
            <a:normAutofit lnSpcReduction="20000"/>
          </a:bodyPr>
          <a:lstStyle/>
          <a:p>
            <a:pPr indent="0" lvl="0" marL="0" rtl="0" algn="just">
              <a:lnSpc>
                <a:spcPct val="95000"/>
              </a:lnSpc>
              <a:spcBef>
                <a:spcPts val="0"/>
              </a:spcBef>
              <a:spcAft>
                <a:spcPts val="0"/>
              </a:spcAft>
              <a:buNone/>
            </a:pPr>
            <a:r>
              <a:rPr b="1" lang="en" sz="1900">
                <a:solidFill>
                  <a:srgbClr val="000000"/>
                </a:solidFill>
                <a:latin typeface="Times New Roman"/>
                <a:ea typeface="Times New Roman"/>
                <a:cs typeface="Times New Roman"/>
                <a:sym typeface="Times New Roman"/>
              </a:rPr>
              <a:t>Scheduling length Ratio(SLR)</a:t>
            </a: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330200" lvl="0" marL="457200" rtl="0" algn="just">
              <a:lnSpc>
                <a:spcPct val="115000"/>
              </a:lnSpc>
              <a:spcBef>
                <a:spcPts val="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Scheduling length Ratio(SLR) is also called normalized schedule length(NSL). Makespan and minimum computation cost of the critical path tasks(CP</a:t>
            </a:r>
            <a:r>
              <a:rPr baseline="-25000" lang="en" sz="1600">
                <a:solidFill>
                  <a:srgbClr val="000000"/>
                </a:solidFill>
                <a:latin typeface="Times New Roman"/>
                <a:ea typeface="Times New Roman"/>
                <a:cs typeface="Times New Roman"/>
                <a:sym typeface="Times New Roman"/>
              </a:rPr>
              <a:t>MIN</a:t>
            </a:r>
            <a:r>
              <a:rPr lang="en" sz="1600">
                <a:solidFill>
                  <a:srgbClr val="000000"/>
                </a:solidFill>
                <a:latin typeface="Times New Roman"/>
                <a:ea typeface="Times New Roman"/>
                <a:cs typeface="Times New Roman"/>
                <a:sym typeface="Times New Roman"/>
              </a:rPr>
              <a:t>) are used for calculating the Scheduled Length Ratio. </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better performing algorithm will have minimum SLR.</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following is the formula for scheduled length ratio:</a:t>
            </a:r>
            <a:endParaRPr sz="1600">
              <a:solidFill>
                <a:srgbClr val="000000"/>
              </a:solidFill>
              <a:latin typeface="Times New Roman"/>
              <a:ea typeface="Times New Roman"/>
              <a:cs typeface="Times New Roman"/>
              <a:sym typeface="Times New Roman"/>
            </a:endParaRPr>
          </a:p>
          <a:p>
            <a:pPr indent="0" lvl="0" marL="457200" rtl="0" algn="just">
              <a:lnSpc>
                <a:spcPct val="115000"/>
              </a:lnSpc>
              <a:spcBef>
                <a:spcPts val="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6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600"/>
              </a:spcAft>
              <a:buNone/>
            </a:pPr>
            <a:r>
              <a:t/>
            </a:r>
            <a:endParaRPr sz="1900">
              <a:solidFill>
                <a:srgbClr val="000000"/>
              </a:solidFill>
              <a:latin typeface="Times New Roman"/>
              <a:ea typeface="Times New Roman"/>
              <a:cs typeface="Times New Roman"/>
              <a:sym typeface="Times New Roman"/>
            </a:endParaRPr>
          </a:p>
        </p:txBody>
      </p:sp>
      <p:pic>
        <p:nvPicPr>
          <p:cNvPr id="241" name="Google Shape;241;p32"/>
          <p:cNvPicPr preferRelativeResize="0"/>
          <p:nvPr/>
        </p:nvPicPr>
        <p:blipFill>
          <a:blip r:embed="rId3">
            <a:alphaModFix/>
          </a:blip>
          <a:stretch>
            <a:fillRect/>
          </a:stretch>
        </p:blipFill>
        <p:spPr>
          <a:xfrm>
            <a:off x="2871100" y="3351388"/>
            <a:ext cx="2914650" cy="84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386825" y="609600"/>
            <a:ext cx="79116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Metrics</a:t>
            </a:r>
            <a:endParaRPr>
              <a:latin typeface="Times New Roman"/>
              <a:ea typeface="Times New Roman"/>
              <a:cs typeface="Times New Roman"/>
              <a:sym typeface="Times New Roman"/>
            </a:endParaRPr>
          </a:p>
        </p:txBody>
      </p:sp>
      <p:sp>
        <p:nvSpPr>
          <p:cNvPr id="247" name="Google Shape;247;p33"/>
          <p:cNvSpPr txBox="1"/>
          <p:nvPr>
            <p:ph idx="1" type="body"/>
          </p:nvPr>
        </p:nvSpPr>
        <p:spPr>
          <a:xfrm>
            <a:off x="386825" y="1566050"/>
            <a:ext cx="8553300" cy="32478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b="1" lang="en" sz="1900">
                <a:solidFill>
                  <a:srgbClr val="000000"/>
                </a:solidFill>
                <a:latin typeface="Times New Roman"/>
                <a:ea typeface="Times New Roman"/>
                <a:cs typeface="Times New Roman"/>
                <a:sym typeface="Times New Roman"/>
              </a:rPr>
              <a:t>Speed up</a:t>
            </a:r>
            <a:r>
              <a:rPr lang="en" sz="1900">
                <a:solidFill>
                  <a:srgbClr val="000000"/>
                </a:solidFill>
                <a:latin typeface="Times New Roman"/>
                <a:ea typeface="Times New Roman"/>
                <a:cs typeface="Times New Roman"/>
                <a:sym typeface="Times New Roman"/>
              </a:rPr>
              <a:t>  </a:t>
            </a:r>
            <a:endParaRPr sz="1900">
              <a:solidFill>
                <a:srgbClr val="000000"/>
              </a:solidFill>
              <a:latin typeface="Times New Roman"/>
              <a:ea typeface="Times New Roman"/>
              <a:cs typeface="Times New Roman"/>
              <a:sym typeface="Times New Roman"/>
            </a:endParaRPr>
          </a:p>
          <a:p>
            <a:pPr indent="-330200" lvl="0" marL="457200" rtl="0" algn="just">
              <a:lnSpc>
                <a:spcPct val="115000"/>
              </a:lnSpc>
              <a:spcBef>
                <a:spcPts val="60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For the calculation of speed up,  makespan and minimum of computation time taken for all the tasks to run over a processor are used. </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 higher Speedup value means a better performance of scheduling algorithm.</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following is the formula  for speed up:</a:t>
            </a:r>
            <a:endParaRPr sz="1600">
              <a:solidFill>
                <a:srgbClr val="000000"/>
              </a:solidFill>
              <a:latin typeface="Times New Roman"/>
              <a:ea typeface="Times New Roman"/>
              <a:cs typeface="Times New Roman"/>
              <a:sym typeface="Times New Roman"/>
            </a:endParaRPr>
          </a:p>
          <a:p>
            <a:pPr indent="0" lvl="0" marL="0" rtl="0" algn="just">
              <a:lnSpc>
                <a:spcPct val="115000"/>
              </a:lnSpc>
              <a:spcBef>
                <a:spcPts val="6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600"/>
              </a:spcAft>
              <a:buNone/>
            </a:pPr>
            <a:r>
              <a:t/>
            </a:r>
            <a:endParaRPr sz="1900">
              <a:solidFill>
                <a:srgbClr val="000000"/>
              </a:solidFill>
              <a:latin typeface="Times New Roman"/>
              <a:ea typeface="Times New Roman"/>
              <a:cs typeface="Times New Roman"/>
              <a:sym typeface="Times New Roman"/>
            </a:endParaRPr>
          </a:p>
        </p:txBody>
      </p:sp>
      <p:pic>
        <p:nvPicPr>
          <p:cNvPr id="248" name="Google Shape;248;p33"/>
          <p:cNvPicPr preferRelativeResize="0"/>
          <p:nvPr/>
        </p:nvPicPr>
        <p:blipFill>
          <a:blip r:embed="rId3">
            <a:alphaModFix/>
          </a:blip>
          <a:stretch>
            <a:fillRect/>
          </a:stretch>
        </p:blipFill>
        <p:spPr>
          <a:xfrm>
            <a:off x="2775813" y="3298775"/>
            <a:ext cx="3076575" cy="781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 - PEFT</a:t>
            </a:r>
            <a:endParaRPr>
              <a:latin typeface="Times New Roman"/>
              <a:ea typeface="Times New Roman"/>
              <a:cs typeface="Times New Roman"/>
              <a:sym typeface="Times New Roman"/>
            </a:endParaRPr>
          </a:p>
        </p:txBody>
      </p:sp>
      <p:pic>
        <p:nvPicPr>
          <p:cNvPr id="254" name="Google Shape;254;p34"/>
          <p:cNvPicPr preferRelativeResize="0"/>
          <p:nvPr/>
        </p:nvPicPr>
        <p:blipFill>
          <a:blip r:embed="rId3">
            <a:alphaModFix/>
          </a:blip>
          <a:stretch>
            <a:fillRect/>
          </a:stretch>
        </p:blipFill>
        <p:spPr>
          <a:xfrm>
            <a:off x="609600" y="1354525"/>
            <a:ext cx="7829176" cy="3012125"/>
          </a:xfrm>
          <a:prstGeom prst="rect">
            <a:avLst/>
          </a:prstGeom>
          <a:noFill/>
          <a:ln>
            <a:noFill/>
          </a:ln>
        </p:spPr>
      </p:pic>
      <p:sp>
        <p:nvSpPr>
          <p:cNvPr id="255" name="Google Shape;255;p34"/>
          <p:cNvSpPr txBox="1"/>
          <p:nvPr/>
        </p:nvSpPr>
        <p:spPr>
          <a:xfrm>
            <a:off x="873975" y="4140600"/>
            <a:ext cx="411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Make span = 120</a:t>
            </a:r>
            <a:endParaRPr sz="18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 - PSLS</a:t>
            </a:r>
            <a:endParaRPr>
              <a:latin typeface="Times New Roman"/>
              <a:ea typeface="Times New Roman"/>
              <a:cs typeface="Times New Roman"/>
              <a:sym typeface="Times New Roman"/>
            </a:endParaRPr>
          </a:p>
        </p:txBody>
      </p:sp>
      <p:pic>
        <p:nvPicPr>
          <p:cNvPr id="261" name="Google Shape;261;p35"/>
          <p:cNvPicPr preferRelativeResize="0"/>
          <p:nvPr/>
        </p:nvPicPr>
        <p:blipFill>
          <a:blip r:embed="rId3">
            <a:alphaModFix/>
          </a:blip>
          <a:stretch>
            <a:fillRect/>
          </a:stretch>
        </p:blipFill>
        <p:spPr>
          <a:xfrm>
            <a:off x="539250" y="1297200"/>
            <a:ext cx="8300698" cy="2728776"/>
          </a:xfrm>
          <a:prstGeom prst="rect">
            <a:avLst/>
          </a:prstGeom>
          <a:noFill/>
          <a:ln>
            <a:noFill/>
          </a:ln>
        </p:spPr>
      </p:pic>
      <p:sp>
        <p:nvSpPr>
          <p:cNvPr id="262" name="Google Shape;262;p35"/>
          <p:cNvSpPr txBox="1"/>
          <p:nvPr/>
        </p:nvSpPr>
        <p:spPr>
          <a:xfrm>
            <a:off x="873975" y="4140600"/>
            <a:ext cx="411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Make span = 114</a:t>
            </a:r>
            <a:endParaRPr sz="18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68" name="Google Shape;268;p36" title="Chart"/>
          <p:cNvPicPr preferRelativeResize="0"/>
          <p:nvPr/>
        </p:nvPicPr>
        <p:blipFill>
          <a:blip r:embed="rId3">
            <a:alphaModFix/>
          </a:blip>
          <a:stretch>
            <a:fillRect/>
          </a:stretch>
        </p:blipFill>
        <p:spPr>
          <a:xfrm>
            <a:off x="2000625" y="1144800"/>
            <a:ext cx="5535525" cy="369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74" name="Google Shape;274;p37" title="Chart"/>
          <p:cNvPicPr preferRelativeResize="0"/>
          <p:nvPr/>
        </p:nvPicPr>
        <p:blipFill>
          <a:blip r:embed="rId3">
            <a:alphaModFix/>
          </a:blip>
          <a:stretch>
            <a:fillRect/>
          </a:stretch>
        </p:blipFill>
        <p:spPr>
          <a:xfrm>
            <a:off x="1785825" y="1354500"/>
            <a:ext cx="5778999" cy="3573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80" name="Google Shape;280;p38" title="Chart"/>
          <p:cNvPicPr preferRelativeResize="0"/>
          <p:nvPr/>
        </p:nvPicPr>
        <p:blipFill>
          <a:blip r:embed="rId3">
            <a:alphaModFix/>
          </a:blip>
          <a:stretch>
            <a:fillRect/>
          </a:stretch>
        </p:blipFill>
        <p:spPr>
          <a:xfrm>
            <a:off x="1499275" y="1340175"/>
            <a:ext cx="5793324" cy="3582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86" name="Google Shape;286;p39" title="Chart"/>
          <p:cNvPicPr preferRelativeResize="0"/>
          <p:nvPr/>
        </p:nvPicPr>
        <p:blipFill>
          <a:blip r:embed="rId3">
            <a:alphaModFix/>
          </a:blip>
          <a:stretch>
            <a:fillRect/>
          </a:stretch>
        </p:blipFill>
        <p:spPr>
          <a:xfrm>
            <a:off x="1886100" y="1282875"/>
            <a:ext cx="5162925" cy="36938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92" name="Google Shape;292;p40"/>
          <p:cNvSpPr txBox="1"/>
          <p:nvPr>
            <p:ph idx="1" type="body"/>
          </p:nvPr>
        </p:nvSpPr>
        <p:spPr>
          <a:xfrm>
            <a:off x="386825" y="1566050"/>
            <a:ext cx="7822800" cy="3247800"/>
          </a:xfrm>
          <a:prstGeom prst="rect">
            <a:avLst/>
          </a:prstGeom>
        </p:spPr>
        <p:txBody>
          <a:bodyPr anchorCtr="0" anchor="t" bIns="91425" lIns="91425" spcFirstLastPara="1" rIns="91425" wrap="square" tIns="91425">
            <a:normAutofit/>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PSLS algorithm produces less makespan compared to that of the PEFT algorithm.</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Also, PSLS algorithm produces less Scheduling Length Ratio(SLR) compared to PEFT algorithm.</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Better speedup can be observed in PSLS algorithm than PEFT algorithm.</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Therefore, we can say that PSLS  performs better than PEFT algorithm having an additional phase called Pre-scheduling phase.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Future Scope</a:t>
            </a:r>
            <a:endParaRPr>
              <a:latin typeface="Times New Roman"/>
              <a:ea typeface="Times New Roman"/>
              <a:cs typeface="Times New Roman"/>
              <a:sym typeface="Times New Roman"/>
            </a:endParaRPr>
          </a:p>
        </p:txBody>
      </p:sp>
      <p:sp>
        <p:nvSpPr>
          <p:cNvPr id="298" name="Google Shape;298;p41"/>
          <p:cNvSpPr txBox="1"/>
          <p:nvPr>
            <p:ph idx="1" type="body"/>
          </p:nvPr>
        </p:nvSpPr>
        <p:spPr>
          <a:xfrm>
            <a:off x="609600" y="1566050"/>
            <a:ext cx="7384800" cy="32478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600"/>
              </a:spcAft>
              <a:buNone/>
            </a:pPr>
            <a:r>
              <a:rPr lang="en" sz="1900">
                <a:solidFill>
                  <a:srgbClr val="000000"/>
                </a:solidFill>
                <a:latin typeface="Times New Roman"/>
                <a:ea typeface="Times New Roman"/>
                <a:cs typeface="Times New Roman"/>
                <a:sym typeface="Times New Roman"/>
              </a:rPr>
              <a:t>The PSLS and PEFT algorithms can be implemented over real-world graph applications such as gaussian elimination, fast fourier transform montage workflow, epigenomic workflow etcetera.</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Overview</a:t>
            </a:r>
            <a:endParaRPr>
              <a:latin typeface="Times New Roman"/>
              <a:ea typeface="Times New Roman"/>
              <a:cs typeface="Times New Roman"/>
              <a:sym typeface="Times New Roman"/>
            </a:endParaRPr>
          </a:p>
        </p:txBody>
      </p:sp>
      <p:sp>
        <p:nvSpPr>
          <p:cNvPr id="99" name="Google Shape;99;p15"/>
          <p:cNvSpPr txBox="1"/>
          <p:nvPr>
            <p:ph idx="1" type="body"/>
          </p:nvPr>
        </p:nvSpPr>
        <p:spPr>
          <a:xfrm>
            <a:off x="386825" y="1566050"/>
            <a:ext cx="8553300" cy="3247800"/>
          </a:xfrm>
          <a:prstGeom prst="rect">
            <a:avLst/>
          </a:prstGeom>
        </p:spPr>
        <p:txBody>
          <a:bodyPr anchorCtr="0" anchor="t" bIns="91425" lIns="91425" spcFirstLastPara="1" rIns="91425" wrap="square" tIns="91425">
            <a:normAutofit/>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This project mainly deals with the implementation of </a:t>
            </a:r>
            <a:r>
              <a:rPr lang="en" sz="1900">
                <a:solidFill>
                  <a:srgbClr val="000000"/>
                </a:solidFill>
                <a:latin typeface="Times New Roman"/>
                <a:ea typeface="Times New Roman"/>
                <a:cs typeface="Times New Roman"/>
                <a:sym typeface="Times New Roman"/>
              </a:rPr>
              <a:t>task</a:t>
            </a:r>
            <a:r>
              <a:rPr lang="en" sz="1900">
                <a:solidFill>
                  <a:srgbClr val="000000"/>
                </a:solidFill>
                <a:latin typeface="Times New Roman"/>
                <a:ea typeface="Times New Roman"/>
                <a:cs typeface="Times New Roman"/>
                <a:sym typeface="Times New Roman"/>
              </a:rPr>
              <a:t> scheduling algorithms for heterogeneous systems.</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project involves studying and implementation of two list-scheduling </a:t>
            </a:r>
            <a:r>
              <a:rPr lang="en" sz="1900">
                <a:solidFill>
                  <a:srgbClr val="000000"/>
                </a:solidFill>
                <a:latin typeface="Times New Roman"/>
                <a:ea typeface="Times New Roman"/>
                <a:cs typeface="Times New Roman"/>
                <a:sym typeface="Times New Roman"/>
              </a:rPr>
              <a:t>algorithms - Predict Earliest Finish Time(PEFT) and Pre-Scheduling List Scheduling(PSLS).</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For the implementation of these algorithms our project involves creation and simulation of multiple Directed Acyclic Graphs(DAG).</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Over the generated DAG’s, we have observed the performance and results of the PEFT and PSLS algorithms.</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ctrTitle"/>
          </p:nvPr>
        </p:nvSpPr>
        <p:spPr>
          <a:xfrm>
            <a:off x="531600" y="1709700"/>
            <a:ext cx="8076000" cy="2210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500">
                <a:latin typeface="Times New Roman"/>
                <a:ea typeface="Times New Roman"/>
                <a:cs typeface="Times New Roman"/>
                <a:sym typeface="Times New Roman"/>
              </a:rPr>
              <a:t>Thank you</a:t>
            </a:r>
            <a:endParaRPr sz="4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105" name="Google Shape;105;p16"/>
          <p:cNvSpPr txBox="1"/>
          <p:nvPr>
            <p:ph idx="1" type="body"/>
          </p:nvPr>
        </p:nvSpPr>
        <p:spPr>
          <a:xfrm>
            <a:off x="386825" y="1566050"/>
            <a:ext cx="8553300" cy="3247800"/>
          </a:xfrm>
          <a:prstGeom prst="rect">
            <a:avLst/>
          </a:prstGeom>
        </p:spPr>
        <p:txBody>
          <a:bodyPr anchorCtr="0" anchor="t" bIns="91425" lIns="91425" spcFirstLastPara="1" rIns="91425" wrap="square" tIns="91425">
            <a:normAutofit/>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primary goal of a scheduling algorithm is to reduce resource scarcity and promote fairness among those who use the resources.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Cloud computing, grid computing, edge computing, etcetera are the environments where heterogeneous computing can be applied.</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Task scheduling for heterogeneous systems involves more complexity compared to that task scheduling for homogeneous systems.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The complexity involved for scheduling tasks among </a:t>
            </a:r>
            <a:r>
              <a:rPr lang="en" sz="1900">
                <a:solidFill>
                  <a:srgbClr val="000000"/>
                </a:solidFill>
                <a:latin typeface="Times New Roman"/>
                <a:ea typeface="Times New Roman"/>
                <a:cs typeface="Times New Roman"/>
                <a:sym typeface="Times New Roman"/>
              </a:rPr>
              <a:t>heterogeneous</a:t>
            </a:r>
            <a:r>
              <a:rPr lang="en" sz="1900">
                <a:solidFill>
                  <a:srgbClr val="000000"/>
                </a:solidFill>
                <a:latin typeface="Times New Roman"/>
                <a:ea typeface="Times New Roman"/>
                <a:cs typeface="Times New Roman"/>
                <a:sym typeface="Times New Roman"/>
              </a:rPr>
              <a:t> systems and errand of providing a low cost solution for such complex problem(using list scheduling algorithms) has motivated us to work on this </a:t>
            </a:r>
            <a:r>
              <a:rPr lang="en" sz="1900">
                <a:solidFill>
                  <a:srgbClr val="000000"/>
                </a:solidFill>
                <a:latin typeface="Times New Roman"/>
                <a:ea typeface="Times New Roman"/>
                <a:cs typeface="Times New Roman"/>
                <a:sym typeface="Times New Roman"/>
              </a:rPr>
              <a:t>project</a:t>
            </a:r>
            <a:r>
              <a:rPr lang="en" sz="1900">
                <a:solidFill>
                  <a:srgbClr val="000000"/>
                </a:solidFill>
                <a:latin typeface="Times New Roman"/>
                <a:ea typeface="Times New Roman"/>
                <a:cs typeface="Times New Roman"/>
                <a:sym typeface="Times New Roman"/>
              </a:rPr>
              <a:t>.</a:t>
            </a:r>
            <a:endParaRPr sz="1900">
              <a:solidFill>
                <a:srgbClr val="000000"/>
              </a:solidFill>
              <a:latin typeface="Times New Roman"/>
              <a:ea typeface="Times New Roman"/>
              <a:cs typeface="Times New Roman"/>
              <a:sym typeface="Times New Roman"/>
            </a:endParaRPr>
          </a:p>
          <a:p>
            <a:pPr indent="0" lvl="0" marL="0" rtl="0" algn="l">
              <a:spcBef>
                <a:spcPts val="600"/>
              </a:spcBef>
              <a:spcAft>
                <a:spcPts val="120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00875" y="609600"/>
            <a:ext cx="7997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Back ground </a:t>
            </a:r>
            <a:endParaRPr>
              <a:latin typeface="Times New Roman"/>
              <a:ea typeface="Times New Roman"/>
              <a:cs typeface="Times New Roman"/>
              <a:sym typeface="Times New Roman"/>
            </a:endParaRPr>
          </a:p>
        </p:txBody>
      </p:sp>
      <p:sp>
        <p:nvSpPr>
          <p:cNvPr id="111" name="Google Shape;111;p17"/>
          <p:cNvSpPr/>
          <p:nvPr/>
        </p:nvSpPr>
        <p:spPr>
          <a:xfrm>
            <a:off x="3802943" y="1450850"/>
            <a:ext cx="1538100" cy="4425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Task Scheduling Algorithms</a:t>
            </a:r>
            <a:endParaRPr>
              <a:solidFill>
                <a:srgbClr val="FFFFFF"/>
              </a:solidFill>
            </a:endParaRPr>
          </a:p>
        </p:txBody>
      </p:sp>
      <p:sp>
        <p:nvSpPr>
          <p:cNvPr id="112" name="Google Shape;112;p17"/>
          <p:cNvSpPr/>
          <p:nvPr/>
        </p:nvSpPr>
        <p:spPr>
          <a:xfrm>
            <a:off x="6447215"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Dynamic Scheduling Algorithms</a:t>
            </a:r>
            <a:endParaRPr>
              <a:solidFill>
                <a:srgbClr val="FFFFFF"/>
              </a:solidFill>
            </a:endParaRPr>
          </a:p>
        </p:txBody>
      </p:sp>
      <p:sp>
        <p:nvSpPr>
          <p:cNvPr id="113" name="Google Shape;113;p17"/>
          <p:cNvSpPr/>
          <p:nvPr/>
        </p:nvSpPr>
        <p:spPr>
          <a:xfrm>
            <a:off x="2032647" y="23505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rgbClr val="FFFFFF"/>
                </a:solidFill>
                <a:latin typeface="Roboto"/>
                <a:ea typeface="Roboto"/>
                <a:cs typeface="Roboto"/>
                <a:sym typeface="Roboto"/>
              </a:rPr>
              <a:t>Static Scheduling algorithms</a:t>
            </a:r>
            <a:endParaRPr>
              <a:solidFill>
                <a:srgbClr val="FFFFFF"/>
              </a:solidFill>
            </a:endParaRPr>
          </a:p>
        </p:txBody>
      </p:sp>
      <p:sp>
        <p:nvSpPr>
          <p:cNvPr id="114" name="Google Shape;114;p17"/>
          <p:cNvSpPr/>
          <p:nvPr/>
        </p:nvSpPr>
        <p:spPr>
          <a:xfrm>
            <a:off x="1187400" y="32502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Heuristic-based algorithms</a:t>
            </a:r>
            <a:endParaRPr>
              <a:solidFill>
                <a:srgbClr val="FFFFFF"/>
              </a:solidFill>
            </a:endParaRPr>
          </a:p>
        </p:txBody>
      </p:sp>
      <p:sp>
        <p:nvSpPr>
          <p:cNvPr id="115" name="Google Shape;115;p17"/>
          <p:cNvSpPr/>
          <p:nvPr/>
        </p:nvSpPr>
        <p:spPr>
          <a:xfrm>
            <a:off x="4259601" y="3250250"/>
            <a:ext cx="16863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Guided Random Search based algorithms</a:t>
            </a:r>
            <a:endParaRPr>
              <a:solidFill>
                <a:srgbClr val="FFFFFF"/>
              </a:solidFill>
            </a:endParaRPr>
          </a:p>
        </p:txBody>
      </p:sp>
      <p:sp>
        <p:nvSpPr>
          <p:cNvPr id="116" name="Google Shape;116;p17"/>
          <p:cNvSpPr/>
          <p:nvPr/>
        </p:nvSpPr>
        <p:spPr>
          <a:xfrm>
            <a:off x="193000" y="43398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List SCheduling Algorithms</a:t>
            </a:r>
            <a:endParaRPr>
              <a:solidFill>
                <a:srgbClr val="FFFFFF"/>
              </a:solidFill>
            </a:endParaRPr>
          </a:p>
        </p:txBody>
      </p:sp>
      <p:sp>
        <p:nvSpPr>
          <p:cNvPr id="117" name="Google Shape;117;p17"/>
          <p:cNvSpPr/>
          <p:nvPr/>
        </p:nvSpPr>
        <p:spPr>
          <a:xfrm>
            <a:off x="2093143" y="43398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Cluster Scheduling Algorithms</a:t>
            </a:r>
            <a:endParaRPr>
              <a:solidFill>
                <a:srgbClr val="FFFFFF"/>
              </a:solidFill>
            </a:endParaRPr>
          </a:p>
        </p:txBody>
      </p:sp>
      <p:cxnSp>
        <p:nvCxnSpPr>
          <p:cNvPr id="118" name="Google Shape;118;p17"/>
          <p:cNvCxnSpPr>
            <a:stCxn id="111" idx="2"/>
            <a:endCxn id="112" idx="0"/>
          </p:cNvCxnSpPr>
          <p:nvPr/>
        </p:nvCxnSpPr>
        <p:spPr>
          <a:xfrm flipH="1" rot="-5400000">
            <a:off x="5665493" y="799850"/>
            <a:ext cx="457200" cy="26442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19" name="Google Shape;119;p17"/>
          <p:cNvCxnSpPr>
            <a:stCxn id="113" idx="0"/>
            <a:endCxn id="111" idx="2"/>
          </p:cNvCxnSpPr>
          <p:nvPr/>
        </p:nvCxnSpPr>
        <p:spPr>
          <a:xfrm rot="-5400000">
            <a:off x="3458247" y="1236801"/>
            <a:ext cx="457200" cy="17703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0" name="Google Shape;120;p17"/>
          <p:cNvCxnSpPr>
            <a:stCxn id="113" idx="2"/>
            <a:endCxn id="115" idx="0"/>
          </p:cNvCxnSpPr>
          <p:nvPr/>
        </p:nvCxnSpPr>
        <p:spPr>
          <a:xfrm flipH="1" rot="-5400000">
            <a:off x="3723597" y="1871151"/>
            <a:ext cx="457200" cy="23010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1" name="Google Shape;121;p17"/>
          <p:cNvCxnSpPr>
            <a:stCxn id="114" idx="0"/>
            <a:endCxn id="113" idx="2"/>
          </p:cNvCxnSpPr>
          <p:nvPr/>
        </p:nvCxnSpPr>
        <p:spPr>
          <a:xfrm rot="-5400000">
            <a:off x="2150400" y="2599103"/>
            <a:ext cx="457200" cy="8451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2" name="Google Shape;122;p17"/>
          <p:cNvCxnSpPr>
            <a:stCxn id="116" idx="0"/>
            <a:endCxn id="114" idx="2"/>
          </p:cNvCxnSpPr>
          <p:nvPr/>
        </p:nvCxnSpPr>
        <p:spPr>
          <a:xfrm rot="-5400000">
            <a:off x="1135750" y="3519053"/>
            <a:ext cx="647100" cy="9945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3" name="Google Shape;123;p17"/>
          <p:cNvCxnSpPr>
            <a:stCxn id="114" idx="2"/>
            <a:endCxn id="117" idx="0"/>
          </p:cNvCxnSpPr>
          <p:nvPr/>
        </p:nvCxnSpPr>
        <p:spPr>
          <a:xfrm flipH="1" rot="-5400000">
            <a:off x="2085750" y="3563453"/>
            <a:ext cx="647100" cy="9057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124" name="Google Shape;124;p17"/>
          <p:cNvCxnSpPr>
            <a:stCxn id="114" idx="2"/>
            <a:endCxn id="125" idx="0"/>
          </p:cNvCxnSpPr>
          <p:nvPr/>
        </p:nvCxnSpPr>
        <p:spPr>
          <a:xfrm flipH="1" rot="-5400000">
            <a:off x="3193500" y="2455703"/>
            <a:ext cx="647100" cy="31212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125" name="Google Shape;125;p17"/>
          <p:cNvSpPr/>
          <p:nvPr/>
        </p:nvSpPr>
        <p:spPr>
          <a:xfrm>
            <a:off x="4308518" y="4339853"/>
            <a:ext cx="1538100" cy="442500"/>
          </a:xfrm>
          <a:prstGeom prst="roundRect">
            <a:avLst>
              <a:gd fmla="val 50000" name="adj"/>
            </a:avLst>
          </a:prstGeom>
          <a:solidFill>
            <a:srgbClr val="307B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Duplicate Scheduling Algorithms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609600" y="609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Tools and Technologies used</a:t>
            </a:r>
            <a:endParaRPr>
              <a:latin typeface="Times New Roman"/>
              <a:ea typeface="Times New Roman"/>
              <a:cs typeface="Times New Roman"/>
              <a:sym typeface="Times New Roman"/>
            </a:endParaRPr>
          </a:p>
        </p:txBody>
      </p:sp>
      <p:sp>
        <p:nvSpPr>
          <p:cNvPr id="131" name="Google Shape;131;p18"/>
          <p:cNvSpPr txBox="1"/>
          <p:nvPr>
            <p:ph idx="1" type="body"/>
          </p:nvPr>
        </p:nvSpPr>
        <p:spPr>
          <a:xfrm>
            <a:off x="386825" y="1566050"/>
            <a:ext cx="8553300" cy="3247800"/>
          </a:xfrm>
          <a:prstGeom prst="rect">
            <a:avLst/>
          </a:prstGeom>
        </p:spPr>
        <p:txBody>
          <a:bodyPr anchorCtr="0" anchor="t" bIns="91425" lIns="91425" spcFirstLastPara="1" rIns="91425" wrap="square" tIns="91425">
            <a:normAutofit/>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Operating System - Windows</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Programming Language - Python</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Anaconda Navigator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Jupyter Notebook</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Google Colab</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Google Cloud Platform</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Methodologies - </a:t>
            </a:r>
            <a:endParaRPr>
              <a:latin typeface="Times New Roman"/>
              <a:ea typeface="Times New Roman"/>
              <a:cs typeface="Times New Roman"/>
              <a:sym typeface="Times New Roman"/>
            </a:endParaRPr>
          </a:p>
        </p:txBody>
      </p:sp>
      <p:sp>
        <p:nvSpPr>
          <p:cNvPr id="137" name="Google Shape;137;p19"/>
          <p:cNvSpPr txBox="1"/>
          <p:nvPr>
            <p:ph idx="1" type="body"/>
          </p:nvPr>
        </p:nvSpPr>
        <p:spPr>
          <a:xfrm>
            <a:off x="386825" y="1566050"/>
            <a:ext cx="8553300" cy="3247800"/>
          </a:xfrm>
          <a:prstGeom prst="rect">
            <a:avLst/>
          </a:prstGeom>
        </p:spPr>
        <p:txBody>
          <a:bodyPr anchorCtr="0" anchor="t" bIns="91425" lIns="91425" spcFirstLastPara="1" rIns="91425" wrap="square" tIns="91425">
            <a:normAutofit/>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B</a:t>
            </a:r>
            <a:r>
              <a:rPr lang="en" sz="1900">
                <a:solidFill>
                  <a:srgbClr val="000000"/>
                </a:solidFill>
                <a:latin typeface="Times New Roman"/>
                <a:ea typeface="Times New Roman"/>
                <a:cs typeface="Times New Roman"/>
                <a:sym typeface="Times New Roman"/>
              </a:rPr>
              <a:t>oth the list scheduling algorithms have two inputs - </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 sz="1900">
                <a:solidFill>
                  <a:srgbClr val="000000"/>
                </a:solidFill>
                <a:latin typeface="Times New Roman"/>
                <a:ea typeface="Times New Roman"/>
                <a:cs typeface="Times New Roman"/>
                <a:sym typeface="Times New Roman"/>
              </a:rPr>
              <a:t>Directed Acyclic graph </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rPr lang="en" sz="1900">
                <a:solidFill>
                  <a:srgbClr val="000000"/>
                </a:solidFill>
                <a:latin typeface="Times New Roman"/>
                <a:ea typeface="Times New Roman"/>
                <a:cs typeface="Times New Roman"/>
                <a:sym typeface="Times New Roman"/>
              </a:rPr>
              <a:t>Computation time matrix.</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Later, we will be calculating attributes such as immediate predecessors of a task, immediate successors of a task, actual finish time, makespan, earliest start time, downward length table etcetera based on which we decide which task will be assigned to which processor.</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Methodologies - Input Example</a:t>
            </a:r>
            <a:endParaRPr>
              <a:latin typeface="Times New Roman"/>
              <a:ea typeface="Times New Roman"/>
              <a:cs typeface="Times New Roman"/>
              <a:sym typeface="Times New Roman"/>
            </a:endParaRPr>
          </a:p>
        </p:txBody>
      </p:sp>
      <p:pic>
        <p:nvPicPr>
          <p:cNvPr id="143" name="Google Shape;143;p20"/>
          <p:cNvPicPr preferRelativeResize="0"/>
          <p:nvPr/>
        </p:nvPicPr>
        <p:blipFill>
          <a:blip r:embed="rId3">
            <a:alphaModFix/>
          </a:blip>
          <a:stretch>
            <a:fillRect/>
          </a:stretch>
        </p:blipFill>
        <p:spPr>
          <a:xfrm>
            <a:off x="1069375" y="1727000"/>
            <a:ext cx="3207530" cy="3201575"/>
          </a:xfrm>
          <a:prstGeom prst="rect">
            <a:avLst/>
          </a:prstGeom>
          <a:noFill/>
          <a:ln>
            <a:noFill/>
          </a:ln>
        </p:spPr>
      </p:pic>
      <p:pic>
        <p:nvPicPr>
          <p:cNvPr id="144" name="Google Shape;144;p20"/>
          <p:cNvPicPr preferRelativeResize="0"/>
          <p:nvPr/>
        </p:nvPicPr>
        <p:blipFill>
          <a:blip r:embed="rId4">
            <a:alphaModFix/>
          </a:blip>
          <a:stretch>
            <a:fillRect/>
          </a:stretch>
        </p:blipFill>
        <p:spPr>
          <a:xfrm>
            <a:off x="5538600" y="1727000"/>
            <a:ext cx="1649300" cy="3201575"/>
          </a:xfrm>
          <a:prstGeom prst="rect">
            <a:avLst/>
          </a:prstGeom>
          <a:noFill/>
          <a:ln>
            <a:noFill/>
          </a:ln>
        </p:spPr>
      </p:pic>
      <p:sp>
        <p:nvSpPr>
          <p:cNvPr id="145" name="Google Shape;145;p20"/>
          <p:cNvSpPr txBox="1"/>
          <p:nvPr/>
        </p:nvSpPr>
        <p:spPr>
          <a:xfrm>
            <a:off x="1677438" y="1326800"/>
            <a:ext cx="1991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Directed Acyclic Graph</a:t>
            </a:r>
            <a:endParaRPr>
              <a:latin typeface="Times New Roman"/>
              <a:ea typeface="Times New Roman"/>
              <a:cs typeface="Times New Roman"/>
              <a:sym typeface="Times New Roman"/>
            </a:endParaRPr>
          </a:p>
        </p:txBody>
      </p:sp>
      <p:sp>
        <p:nvSpPr>
          <p:cNvPr id="146" name="Google Shape;146;p20"/>
          <p:cNvSpPr txBox="1"/>
          <p:nvPr/>
        </p:nvSpPr>
        <p:spPr>
          <a:xfrm>
            <a:off x="5397050" y="1326800"/>
            <a:ext cx="24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Computation Cost Table</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286550" y="609600"/>
            <a:ext cx="86535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Me</a:t>
            </a:r>
            <a:r>
              <a:rPr lang="en">
                <a:latin typeface="Times New Roman"/>
                <a:ea typeface="Times New Roman"/>
                <a:cs typeface="Times New Roman"/>
                <a:sym typeface="Times New Roman"/>
              </a:rPr>
              <a:t>thodologies - Data Generation</a:t>
            </a:r>
            <a:endParaRPr>
              <a:latin typeface="Times New Roman"/>
              <a:ea typeface="Times New Roman"/>
              <a:cs typeface="Times New Roman"/>
              <a:sym typeface="Times New Roman"/>
            </a:endParaRPr>
          </a:p>
        </p:txBody>
      </p:sp>
      <p:sp>
        <p:nvSpPr>
          <p:cNvPr id="152" name="Google Shape;152;p21"/>
          <p:cNvSpPr txBox="1"/>
          <p:nvPr>
            <p:ph idx="1" type="body"/>
          </p:nvPr>
        </p:nvSpPr>
        <p:spPr>
          <a:xfrm>
            <a:off x="386825" y="1566050"/>
            <a:ext cx="8553300" cy="3247800"/>
          </a:xfrm>
          <a:prstGeom prst="rect">
            <a:avLst/>
          </a:prstGeom>
        </p:spPr>
        <p:txBody>
          <a:bodyPr anchorCtr="0" anchor="t" bIns="91425" lIns="91425" spcFirstLastPara="1" rIns="91425" wrap="square" tIns="91425">
            <a:normAutofit lnSpcReduction="10000"/>
          </a:bodyPr>
          <a:lstStyle/>
          <a:p>
            <a:pPr indent="-349250" lvl="0" marL="457200" rtl="0" algn="just">
              <a:lnSpc>
                <a:spcPct val="95000"/>
              </a:lnSpc>
              <a:spcBef>
                <a:spcPts val="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Number of tasks, Number of Processors, Alpha, Beta, CCR are the inputs for the data generation.</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Alpha - A parameter that determines the shape of a DAG by affecting the height and width of a DAG. The width of the </a:t>
            </a:r>
            <a:r>
              <a:rPr lang="en" sz="1900">
                <a:solidFill>
                  <a:srgbClr val="000000"/>
                </a:solidFill>
                <a:latin typeface="Times New Roman"/>
                <a:ea typeface="Times New Roman"/>
                <a:cs typeface="Times New Roman"/>
                <a:sym typeface="Times New Roman"/>
              </a:rPr>
              <a:t>graph</a:t>
            </a:r>
            <a:r>
              <a:rPr lang="en" sz="1900">
                <a:solidFill>
                  <a:srgbClr val="000000"/>
                </a:solidFill>
                <a:latin typeface="Times New Roman"/>
                <a:ea typeface="Times New Roman"/>
                <a:cs typeface="Times New Roman"/>
                <a:sym typeface="Times New Roman"/>
              </a:rPr>
              <a:t> is the maximum number of tasks that can be executed concurrently. Higher value of alpha results in higher width(higher level task parallelism) of the tree resulting in a fat DAG. </a:t>
            </a:r>
            <a:endParaRPr sz="1900">
              <a:solidFill>
                <a:srgbClr val="000000"/>
              </a:solidFill>
              <a:latin typeface="Times New Roman"/>
              <a:ea typeface="Times New Roman"/>
              <a:cs typeface="Times New Roman"/>
              <a:sym typeface="Times New Roman"/>
            </a:endParaRPr>
          </a:p>
          <a:p>
            <a:pPr indent="0" lvl="0" marL="457200" rtl="0" algn="just">
              <a:lnSpc>
                <a:spcPct val="95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a:p>
            <a:pPr indent="-349250" lvl="0" marL="457200" rtl="0" algn="just">
              <a:lnSpc>
                <a:spcPct val="95000"/>
              </a:lnSpc>
              <a:spcBef>
                <a:spcPts val="600"/>
              </a:spcBef>
              <a:spcAft>
                <a:spcPts val="0"/>
              </a:spcAft>
              <a:buClr>
                <a:srgbClr val="000000"/>
              </a:buClr>
              <a:buSzPts val="1900"/>
              <a:buFont typeface="Times New Roman"/>
              <a:buChar char="●"/>
            </a:pPr>
            <a:r>
              <a:rPr lang="en" sz="1900">
                <a:solidFill>
                  <a:srgbClr val="000000"/>
                </a:solidFill>
                <a:latin typeface="Times New Roman"/>
                <a:ea typeface="Times New Roman"/>
                <a:cs typeface="Times New Roman"/>
                <a:sym typeface="Times New Roman"/>
              </a:rPr>
              <a:t>Networkx library of python is used for the representation of graphs.</a:t>
            </a:r>
            <a:endParaRPr sz="1900">
              <a:solidFill>
                <a:srgbClr val="000000"/>
              </a:solidFill>
              <a:latin typeface="Times New Roman"/>
              <a:ea typeface="Times New Roman"/>
              <a:cs typeface="Times New Roman"/>
              <a:sym typeface="Times New Roman"/>
            </a:endParaRPr>
          </a:p>
          <a:p>
            <a:pPr indent="0" lvl="0" marL="457200" rtl="0" algn="l">
              <a:lnSpc>
                <a:spcPct val="100000"/>
              </a:lnSpc>
              <a:spcBef>
                <a:spcPts val="600"/>
              </a:spcBef>
              <a:spcAft>
                <a:spcPts val="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