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wMR02+izcPU6yozYdsvMi/2Zs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BC5068-F6FB-43CE-876A-BF89359CDE69}">
  <a:tblStyle styleId="{35BC5068-F6FB-43CE-876A-BF89359CDE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fddfa6d14_1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cfddfa6d14_1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ddfa6d14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cfddfa6d14_1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ddfa6d14_1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cfddfa6d14_1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fddfa6d14_1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cfddfa6d14_1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fddfa6d14_1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cfddfa6d14_1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fddfa6d14_1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cfddfa6d14_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fddfa6d14_1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cfddfa6d14_1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fddfa6d14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cfddfa6d14_2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ddfa6d14_1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cfddfa6d14_1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ddfa6d14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cfddfa6d14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fddfa6d14_1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cfddfa6d14_1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fddfa6d14_1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cfddfa6d14_1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ddfa6d14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cfddfa6d14_1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fddfa6d14_2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cfddfa6d14_2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6.png"/><Relationship Id="rId6" Type="http://schemas.openxmlformats.org/officeDocument/2006/relationships/image" Target="../media/image9.jpg"/><Relationship Id="rId7" Type="http://schemas.openxmlformats.org/officeDocument/2006/relationships/image" Target="../media/image11.png"/><Relationship Id="rId8"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6140919"/>
            <a:ext cx="12192000" cy="717082"/>
          </a:xfrm>
          <a:prstGeom prst="rtTriangle">
            <a:avLst/>
          </a:prstGeom>
          <a:solidFill>
            <a:srgbClr val="AFABAB">
              <a:alpha val="4117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85" name="Google Shape;85;p1"/>
          <p:cNvSpPr/>
          <p:nvPr/>
        </p:nvSpPr>
        <p:spPr>
          <a:xfrm>
            <a:off x="0" y="6256421"/>
            <a:ext cx="12192000" cy="601579"/>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86" name="Google Shape;86;p1"/>
          <p:cNvSpPr txBox="1"/>
          <p:nvPr/>
        </p:nvSpPr>
        <p:spPr>
          <a:xfrm>
            <a:off x="133684" y="6372544"/>
            <a:ext cx="1197300" cy="323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500">
                <a:solidFill>
                  <a:schemeClr val="lt1"/>
                </a:solidFill>
                <a:latin typeface="Times New Roman"/>
                <a:ea typeface="Times New Roman"/>
                <a:cs typeface="Times New Roman"/>
                <a:sym typeface="Times New Roman"/>
              </a:rPr>
              <a:t>Hello!</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rot="10800000">
            <a:off x="10850880" y="375036"/>
            <a:ext cx="1341120" cy="353834"/>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88" name="Google Shape;88;p1"/>
          <p:cNvSpPr txBox="1"/>
          <p:nvPr/>
        </p:nvSpPr>
        <p:spPr>
          <a:xfrm>
            <a:off x="10969073" y="367279"/>
            <a:ext cx="903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Project</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4626553" y="4046371"/>
            <a:ext cx="24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468175" y="736625"/>
            <a:ext cx="10220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latin typeface="Calibri"/>
                <a:ea typeface="Calibri"/>
                <a:cs typeface="Calibri"/>
                <a:sym typeface="Calibri"/>
              </a:rPr>
              <a:t>           Review Classification Using Yelp Dataset </a:t>
            </a:r>
            <a:endParaRPr b="1" sz="3000">
              <a:latin typeface="Calibri"/>
              <a:ea typeface="Calibri"/>
              <a:cs typeface="Calibri"/>
              <a:sym typeface="Calibri"/>
            </a:endParaRPr>
          </a:p>
        </p:txBody>
      </p:sp>
      <p:pic>
        <p:nvPicPr>
          <p:cNvPr id="91" name="Google Shape;91;p1"/>
          <p:cNvPicPr preferRelativeResize="0"/>
          <p:nvPr/>
        </p:nvPicPr>
        <p:blipFill>
          <a:blip r:embed="rId3">
            <a:alphaModFix/>
          </a:blip>
          <a:stretch>
            <a:fillRect/>
          </a:stretch>
        </p:blipFill>
        <p:spPr>
          <a:xfrm>
            <a:off x="3672878" y="1628163"/>
            <a:ext cx="4846248" cy="2726014"/>
          </a:xfrm>
          <a:prstGeom prst="rect">
            <a:avLst/>
          </a:prstGeom>
          <a:noFill/>
          <a:ln>
            <a:noFill/>
          </a:ln>
        </p:spPr>
      </p:pic>
      <p:sp>
        <p:nvSpPr>
          <p:cNvPr id="92" name="Google Shape;92;p1"/>
          <p:cNvSpPr txBox="1"/>
          <p:nvPr/>
        </p:nvSpPr>
        <p:spPr>
          <a:xfrm>
            <a:off x="7040950" y="4900300"/>
            <a:ext cx="4726800" cy="1416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2000">
                <a:latin typeface="Times New Roman"/>
                <a:ea typeface="Times New Roman"/>
                <a:cs typeface="Times New Roman"/>
                <a:sym typeface="Times New Roman"/>
              </a:rPr>
              <a:t>Bhavana Kurra </a:t>
            </a:r>
            <a:endParaRPr b="1" sz="2000">
              <a:latin typeface="Times New Roman"/>
              <a:ea typeface="Times New Roman"/>
              <a:cs typeface="Times New Roman"/>
              <a:sym typeface="Times New Roman"/>
            </a:endParaRPr>
          </a:p>
          <a:p>
            <a:pPr indent="0" lvl="0" marL="0" rtl="0" algn="r">
              <a:spcBef>
                <a:spcPts val="0"/>
              </a:spcBef>
              <a:spcAft>
                <a:spcPts val="0"/>
              </a:spcAft>
              <a:buNone/>
            </a:pPr>
            <a:r>
              <a:rPr b="1" lang="en-US" sz="2000">
                <a:latin typeface="Times New Roman"/>
                <a:ea typeface="Times New Roman"/>
                <a:cs typeface="Times New Roman"/>
                <a:sym typeface="Times New Roman"/>
              </a:rPr>
              <a:t>Praveen Vatambeti</a:t>
            </a:r>
            <a:endParaRPr b="1" sz="2000">
              <a:latin typeface="Times New Roman"/>
              <a:ea typeface="Times New Roman"/>
              <a:cs typeface="Times New Roman"/>
              <a:sym typeface="Times New Roman"/>
            </a:endParaRPr>
          </a:p>
          <a:p>
            <a:pPr indent="0" lvl="0" marL="0" rtl="0" algn="r">
              <a:spcBef>
                <a:spcPts val="0"/>
              </a:spcBef>
              <a:spcAft>
                <a:spcPts val="0"/>
              </a:spcAft>
              <a:buNone/>
            </a:pPr>
            <a:r>
              <a:rPr b="1" lang="en-US" sz="2000">
                <a:latin typeface="Times New Roman"/>
                <a:ea typeface="Times New Roman"/>
                <a:cs typeface="Times New Roman"/>
                <a:sym typeface="Times New Roman"/>
              </a:rPr>
              <a:t>Vijayasimha Bheemireddy</a:t>
            </a:r>
            <a:endParaRPr b="1" sz="2000">
              <a:latin typeface="Times New Roman"/>
              <a:ea typeface="Times New Roman"/>
              <a:cs typeface="Times New Roman"/>
              <a:sym typeface="Times New Roman"/>
            </a:endParaRPr>
          </a:p>
          <a:p>
            <a:pPr indent="0" lvl="0" marL="0" rtl="0" algn="r">
              <a:spcBef>
                <a:spcPts val="0"/>
              </a:spcBef>
              <a:spcAft>
                <a:spcPts val="0"/>
              </a:spcAft>
              <a:buNone/>
            </a:pPr>
            <a:r>
              <a:rPr b="1" lang="en-US" sz="2000">
                <a:latin typeface="Times New Roman"/>
                <a:ea typeface="Times New Roman"/>
                <a:cs typeface="Times New Roman"/>
                <a:sym typeface="Times New Roman"/>
              </a:rPr>
              <a:t>Navya Mogili</a:t>
            </a:r>
            <a:endParaRPr b="1" sz="2000">
              <a:latin typeface="Times New Roman"/>
              <a:ea typeface="Times New Roman"/>
              <a:cs typeface="Times New Roman"/>
              <a:sym typeface="Times New Roman"/>
            </a:endParaRPr>
          </a:p>
        </p:txBody>
      </p:sp>
      <p:sp>
        <p:nvSpPr>
          <p:cNvPr id="93" name="Google Shape;93;p1"/>
          <p:cNvSpPr txBox="1"/>
          <p:nvPr/>
        </p:nvSpPr>
        <p:spPr>
          <a:xfrm>
            <a:off x="2074225" y="4484800"/>
            <a:ext cx="849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Times New Roman"/>
                <a:ea typeface="Times New Roman"/>
                <a:cs typeface="Times New Roman"/>
                <a:sym typeface="Times New Roman"/>
              </a:rPr>
              <a:t>Video Link : https://youtu.be/G8HJPzrg5hI</a:t>
            </a:r>
            <a:endParaRPr sz="1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cfddfa6d14_1_15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97" name="Google Shape;197;gcfddfa6d14_1_15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98" name="Google Shape;198;gcfddfa6d14_1_150"/>
          <p:cNvSpPr txBox="1"/>
          <p:nvPr/>
        </p:nvSpPr>
        <p:spPr>
          <a:xfrm>
            <a:off x="133672" y="6372550"/>
            <a:ext cx="16416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199" name="Google Shape;199;gcfddfa6d14_1_15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cfddfa6d14_1_15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1" name="Google Shape;201;gcfddfa6d14_1_150"/>
          <p:cNvSpPr txBox="1"/>
          <p:nvPr/>
        </p:nvSpPr>
        <p:spPr>
          <a:xfrm>
            <a:off x="1158475" y="1398900"/>
            <a:ext cx="10632900" cy="21927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US" sz="2400">
                <a:solidFill>
                  <a:srgbClr val="333333"/>
                </a:solidFill>
                <a:latin typeface="Times New Roman"/>
                <a:ea typeface="Times New Roman"/>
                <a:cs typeface="Times New Roman"/>
                <a:sym typeface="Times New Roman"/>
              </a:rPr>
              <a:t>5. Labelling</a:t>
            </a:r>
            <a:endParaRPr b="1" sz="2400">
              <a:solidFill>
                <a:srgbClr val="333333"/>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US" sz="2200">
                <a:solidFill>
                  <a:srgbClr val="333333"/>
                </a:solidFill>
                <a:latin typeface="Times New Roman"/>
                <a:ea typeface="Times New Roman"/>
                <a:cs typeface="Times New Roman"/>
                <a:sym typeface="Times New Roman"/>
              </a:rPr>
              <a:t>We have labeled each review based on the number of stars associated with that review. In order to understand the threshold based on which we can divide the positive and negative reviews</a:t>
            </a:r>
            <a:endParaRPr sz="2200">
              <a:solidFill>
                <a:srgbClr val="333333"/>
              </a:solidFill>
              <a:latin typeface="Times New Roman"/>
              <a:ea typeface="Times New Roman"/>
              <a:cs typeface="Times New Roman"/>
              <a:sym typeface="Times New Roman"/>
            </a:endParaRPr>
          </a:p>
          <a:p>
            <a:pPr indent="0" lvl="0" marL="0" rtl="0" algn="l">
              <a:lnSpc>
                <a:spcPct val="107916"/>
              </a:lnSpc>
              <a:spcBef>
                <a:spcPts val="800"/>
              </a:spcBef>
              <a:spcAft>
                <a:spcPts val="800"/>
              </a:spcAft>
              <a:buNone/>
            </a:pPr>
            <a:r>
              <a:t/>
            </a:r>
            <a:endParaRPr b="1" sz="2000">
              <a:solidFill>
                <a:srgbClr val="333333"/>
              </a:solidFill>
              <a:latin typeface="Times New Roman"/>
              <a:ea typeface="Times New Roman"/>
              <a:cs typeface="Times New Roman"/>
              <a:sym typeface="Times New Roman"/>
            </a:endParaRPr>
          </a:p>
        </p:txBody>
      </p:sp>
      <p:sp>
        <p:nvSpPr>
          <p:cNvPr id="202" name="Google Shape;202;gcfddfa6d14_1_150"/>
          <p:cNvSpPr txBox="1"/>
          <p:nvPr/>
        </p:nvSpPr>
        <p:spPr>
          <a:xfrm>
            <a:off x="958100" y="630325"/>
            <a:ext cx="517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Data Processing Contd. #2</a:t>
            </a:r>
            <a:endParaRPr b="1" sz="2600">
              <a:latin typeface="Times New Roman"/>
              <a:ea typeface="Times New Roman"/>
              <a:cs typeface="Times New Roman"/>
              <a:sym typeface="Times New Roman"/>
            </a:endParaRPr>
          </a:p>
        </p:txBody>
      </p:sp>
      <p:pic>
        <p:nvPicPr>
          <p:cNvPr id="203" name="Google Shape;203;gcfddfa6d14_1_150"/>
          <p:cNvPicPr preferRelativeResize="0"/>
          <p:nvPr/>
        </p:nvPicPr>
        <p:blipFill>
          <a:blip r:embed="rId3">
            <a:alphaModFix/>
          </a:blip>
          <a:stretch>
            <a:fillRect/>
          </a:stretch>
        </p:blipFill>
        <p:spPr>
          <a:xfrm>
            <a:off x="3486550" y="3334115"/>
            <a:ext cx="4089936" cy="2360929"/>
          </a:xfrm>
          <a:prstGeom prst="rect">
            <a:avLst/>
          </a:prstGeom>
          <a:noFill/>
          <a:ln>
            <a:noFill/>
          </a:ln>
        </p:spPr>
      </p:pic>
      <p:grpSp>
        <p:nvGrpSpPr>
          <p:cNvPr id="204" name="Google Shape;204;gcfddfa6d14_1_150"/>
          <p:cNvGrpSpPr/>
          <p:nvPr/>
        </p:nvGrpSpPr>
        <p:grpSpPr>
          <a:xfrm>
            <a:off x="10234500" y="367375"/>
            <a:ext cx="1957500" cy="369300"/>
            <a:chOff x="10234500" y="367375"/>
            <a:chExt cx="1957500" cy="369300"/>
          </a:xfrm>
        </p:grpSpPr>
        <p:sp>
          <p:nvSpPr>
            <p:cNvPr id="205" name="Google Shape;205;gcfddfa6d14_1_150"/>
            <p:cNvSpPr/>
            <p:nvPr/>
          </p:nvSpPr>
          <p:spPr>
            <a:xfrm rot="10800000">
              <a:off x="10234500" y="375175"/>
              <a:ext cx="19575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06" name="Google Shape;206;gcfddfa6d14_1_150"/>
            <p:cNvSpPr txBox="1"/>
            <p:nvPr/>
          </p:nvSpPr>
          <p:spPr>
            <a:xfrm>
              <a:off x="10428998" y="367375"/>
              <a:ext cx="1716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Data Processing</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cfddfa6d14_1_16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12" name="Google Shape;212;gcfddfa6d14_1_16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13" name="Google Shape;213;gcfddfa6d14_1_160"/>
          <p:cNvSpPr txBox="1"/>
          <p:nvPr/>
        </p:nvSpPr>
        <p:spPr>
          <a:xfrm>
            <a:off x="-5" y="6372525"/>
            <a:ext cx="18312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  Navya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214" name="Google Shape;214;gcfddfa6d14_1_160"/>
          <p:cNvSpPr/>
          <p:nvPr/>
        </p:nvSpPr>
        <p:spPr>
          <a:xfrm rot="10800000">
            <a:off x="10474800" y="375175"/>
            <a:ext cx="17172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15" name="Google Shape;215;gcfddfa6d14_1_160"/>
          <p:cNvSpPr txBox="1"/>
          <p:nvPr/>
        </p:nvSpPr>
        <p:spPr>
          <a:xfrm>
            <a:off x="10811604" y="375025"/>
            <a:ext cx="13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Base Model</a:t>
            </a:r>
            <a:endParaRPr b="0" i="0" sz="1400" u="none" cap="none" strike="noStrike">
              <a:solidFill>
                <a:srgbClr val="000000"/>
              </a:solidFill>
              <a:latin typeface="Arial"/>
              <a:ea typeface="Arial"/>
              <a:cs typeface="Arial"/>
              <a:sym typeface="Arial"/>
            </a:endParaRPr>
          </a:p>
        </p:txBody>
      </p:sp>
      <p:sp>
        <p:nvSpPr>
          <p:cNvPr id="216" name="Google Shape;216;gcfddfa6d14_1_16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cfddfa6d14_1_16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8" name="Google Shape;218;gcfddfa6d14_1_160"/>
          <p:cNvSpPr txBox="1"/>
          <p:nvPr/>
        </p:nvSpPr>
        <p:spPr>
          <a:xfrm>
            <a:off x="442450" y="744325"/>
            <a:ext cx="742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Step 2 : Baseline Model Creation</a:t>
            </a:r>
            <a:endParaRPr b="1" sz="3000">
              <a:latin typeface="Times New Roman"/>
              <a:ea typeface="Times New Roman"/>
              <a:cs typeface="Times New Roman"/>
              <a:sym typeface="Times New Roman"/>
            </a:endParaRPr>
          </a:p>
        </p:txBody>
      </p:sp>
      <p:sp>
        <p:nvSpPr>
          <p:cNvPr id="219" name="Google Shape;219;gcfddfa6d14_1_160"/>
          <p:cNvSpPr txBox="1"/>
          <p:nvPr/>
        </p:nvSpPr>
        <p:spPr>
          <a:xfrm>
            <a:off x="444725" y="1590050"/>
            <a:ext cx="10673400" cy="189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Creation of a baseline model helps us in understanding our data which is very helpful for developing our primary model. We have created the baseline models using the machine learning libraries such as </a:t>
            </a:r>
            <a:r>
              <a:rPr b="1" lang="en-US" sz="2500">
                <a:solidFill>
                  <a:srgbClr val="F35449"/>
                </a:solidFill>
                <a:latin typeface="Times New Roman"/>
                <a:ea typeface="Times New Roman"/>
                <a:cs typeface="Times New Roman"/>
                <a:sym typeface="Times New Roman"/>
              </a:rPr>
              <a:t>sklearn</a:t>
            </a:r>
            <a:r>
              <a:rPr lang="en-US" sz="2500">
                <a:solidFill>
                  <a:schemeClr val="dk1"/>
                </a:solidFill>
                <a:latin typeface="Times New Roman"/>
                <a:ea typeface="Times New Roman"/>
                <a:cs typeface="Times New Roman"/>
                <a:sym typeface="Times New Roman"/>
              </a:rPr>
              <a:t>, </a:t>
            </a:r>
            <a:r>
              <a:rPr b="1" lang="en-US" sz="2500">
                <a:solidFill>
                  <a:srgbClr val="6AA84F"/>
                </a:solidFill>
                <a:latin typeface="Times New Roman"/>
                <a:ea typeface="Times New Roman"/>
                <a:cs typeface="Times New Roman"/>
                <a:sym typeface="Times New Roman"/>
              </a:rPr>
              <a:t>numpy</a:t>
            </a:r>
            <a:r>
              <a:rPr lang="en-US" sz="2500">
                <a:solidFill>
                  <a:schemeClr val="dk1"/>
                </a:solidFill>
                <a:latin typeface="Times New Roman"/>
                <a:ea typeface="Times New Roman"/>
                <a:cs typeface="Times New Roman"/>
                <a:sym typeface="Times New Roman"/>
              </a:rPr>
              <a:t> etc. We have implemented two modes in our baseline model:</a:t>
            </a:r>
            <a:endParaRPr sz="2500">
              <a:latin typeface="Times New Roman"/>
              <a:ea typeface="Times New Roman"/>
              <a:cs typeface="Times New Roman"/>
              <a:sym typeface="Times New Roman"/>
            </a:endParaRPr>
          </a:p>
        </p:txBody>
      </p:sp>
      <p:pic>
        <p:nvPicPr>
          <p:cNvPr id="220" name="Google Shape;220;gcfddfa6d14_1_160"/>
          <p:cNvPicPr preferRelativeResize="0"/>
          <p:nvPr/>
        </p:nvPicPr>
        <p:blipFill>
          <a:blip r:embed="rId3">
            <a:alphaModFix/>
          </a:blip>
          <a:stretch>
            <a:fillRect/>
          </a:stretch>
        </p:blipFill>
        <p:spPr>
          <a:xfrm>
            <a:off x="7296074" y="3775124"/>
            <a:ext cx="1831200" cy="1831200"/>
          </a:xfrm>
          <a:prstGeom prst="rect">
            <a:avLst/>
          </a:prstGeom>
          <a:noFill/>
          <a:ln>
            <a:noFill/>
          </a:ln>
        </p:spPr>
      </p:pic>
      <p:pic>
        <p:nvPicPr>
          <p:cNvPr id="221" name="Google Shape;221;gcfddfa6d14_1_160"/>
          <p:cNvPicPr preferRelativeResize="0"/>
          <p:nvPr/>
        </p:nvPicPr>
        <p:blipFill>
          <a:blip r:embed="rId4">
            <a:alphaModFix/>
          </a:blip>
          <a:stretch>
            <a:fillRect/>
          </a:stretch>
        </p:blipFill>
        <p:spPr>
          <a:xfrm>
            <a:off x="2641648" y="3775124"/>
            <a:ext cx="1831200" cy="1831200"/>
          </a:xfrm>
          <a:prstGeom prst="rect">
            <a:avLst/>
          </a:prstGeom>
          <a:noFill/>
          <a:ln>
            <a:noFill/>
          </a:ln>
        </p:spPr>
      </p:pic>
      <p:sp>
        <p:nvSpPr>
          <p:cNvPr id="222" name="Google Shape;222;gcfddfa6d14_1_160"/>
          <p:cNvSpPr txBox="1"/>
          <p:nvPr/>
        </p:nvSpPr>
        <p:spPr>
          <a:xfrm>
            <a:off x="2400275" y="5766838"/>
            <a:ext cx="2614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Fig 1. Logistic Regression</a:t>
            </a:r>
            <a:endParaRPr b="1" sz="1700">
              <a:latin typeface="Times New Roman"/>
              <a:ea typeface="Times New Roman"/>
              <a:cs typeface="Times New Roman"/>
              <a:sym typeface="Times New Roman"/>
            </a:endParaRPr>
          </a:p>
        </p:txBody>
      </p:sp>
      <p:sp>
        <p:nvSpPr>
          <p:cNvPr id="223" name="Google Shape;223;gcfddfa6d14_1_160"/>
          <p:cNvSpPr txBox="1"/>
          <p:nvPr/>
        </p:nvSpPr>
        <p:spPr>
          <a:xfrm>
            <a:off x="7296075" y="5739500"/>
            <a:ext cx="2614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Fig 2. </a:t>
            </a:r>
            <a:r>
              <a:rPr b="1" lang="en-US" sz="1700">
                <a:latin typeface="Times New Roman"/>
                <a:ea typeface="Times New Roman"/>
                <a:cs typeface="Times New Roman"/>
                <a:sym typeface="Times New Roman"/>
              </a:rPr>
              <a:t>Decision</a:t>
            </a:r>
            <a:r>
              <a:rPr b="1" lang="en-US" sz="1700">
                <a:latin typeface="Times New Roman"/>
                <a:ea typeface="Times New Roman"/>
                <a:cs typeface="Times New Roman"/>
                <a:sym typeface="Times New Roman"/>
              </a:rPr>
              <a:t> Tree</a:t>
            </a:r>
            <a:endParaRPr b="1"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cfddfa6d14_1_17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29" name="Google Shape;229;gcfddfa6d14_1_17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30" name="Google Shape;230;gcfddfa6d14_1_170"/>
          <p:cNvSpPr txBox="1"/>
          <p:nvPr/>
        </p:nvSpPr>
        <p:spPr>
          <a:xfrm>
            <a:off x="133672" y="6372550"/>
            <a:ext cx="1604100" cy="58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Navya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a:p>
        </p:txBody>
      </p:sp>
      <p:sp>
        <p:nvSpPr>
          <p:cNvPr id="231" name="Google Shape;231;gcfddfa6d14_1_17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32" name="Google Shape;232;gcfddfa6d14_1_170"/>
          <p:cNvSpPr txBox="1"/>
          <p:nvPr/>
        </p:nvSpPr>
        <p:spPr>
          <a:xfrm>
            <a:off x="10486274" y="375025"/>
            <a:ext cx="1705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Primary Model</a:t>
            </a:r>
            <a:endParaRPr b="0" i="0" sz="1400" u="none" cap="none" strike="noStrike">
              <a:solidFill>
                <a:srgbClr val="000000"/>
              </a:solidFill>
              <a:latin typeface="Arial"/>
              <a:ea typeface="Arial"/>
              <a:cs typeface="Arial"/>
              <a:sym typeface="Arial"/>
            </a:endParaRPr>
          </a:p>
        </p:txBody>
      </p:sp>
      <p:sp>
        <p:nvSpPr>
          <p:cNvPr id="233" name="Google Shape;233;gcfddfa6d14_1_17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cfddfa6d14_1_17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gcfddfa6d14_1_170"/>
          <p:cNvSpPr txBox="1"/>
          <p:nvPr/>
        </p:nvSpPr>
        <p:spPr>
          <a:xfrm>
            <a:off x="442450" y="744325"/>
            <a:ext cx="764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Step 3: Primary Model Creation</a:t>
            </a:r>
            <a:endParaRPr b="1" sz="3000">
              <a:latin typeface="Times New Roman"/>
              <a:ea typeface="Times New Roman"/>
              <a:cs typeface="Times New Roman"/>
              <a:sym typeface="Times New Roman"/>
            </a:endParaRPr>
          </a:p>
        </p:txBody>
      </p:sp>
      <p:sp>
        <p:nvSpPr>
          <p:cNvPr id="236" name="Google Shape;236;gcfddfa6d14_1_170"/>
          <p:cNvSpPr txBox="1"/>
          <p:nvPr/>
        </p:nvSpPr>
        <p:spPr>
          <a:xfrm>
            <a:off x="444725" y="1590050"/>
            <a:ext cx="10673400" cy="84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Based on the previously created baseline models we have chosen to implement logistic regression using the </a:t>
            </a:r>
            <a:r>
              <a:rPr b="1" lang="en-US" sz="2000">
                <a:solidFill>
                  <a:srgbClr val="00B0F0"/>
                </a:solidFill>
                <a:latin typeface="Times New Roman"/>
                <a:ea typeface="Times New Roman"/>
                <a:cs typeface="Times New Roman"/>
                <a:sym typeface="Times New Roman"/>
              </a:rPr>
              <a:t>pyspark.ml</a:t>
            </a:r>
            <a:r>
              <a:rPr lang="en-US" sz="2000">
                <a:solidFill>
                  <a:srgbClr val="00B0F0"/>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as our primary model.</a:t>
            </a:r>
            <a:endParaRPr sz="2000">
              <a:solidFill>
                <a:schemeClr val="dk1"/>
              </a:solidFill>
              <a:latin typeface="Times New Roman"/>
              <a:ea typeface="Times New Roman"/>
              <a:cs typeface="Times New Roman"/>
              <a:sym typeface="Times New Roman"/>
            </a:endParaRPr>
          </a:p>
        </p:txBody>
      </p:sp>
      <p:sp>
        <p:nvSpPr>
          <p:cNvPr id="237" name="Google Shape;237;gcfddfa6d14_1_170"/>
          <p:cNvSpPr txBox="1"/>
          <p:nvPr/>
        </p:nvSpPr>
        <p:spPr>
          <a:xfrm>
            <a:off x="547975" y="2488325"/>
            <a:ext cx="10931700" cy="1908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Creating schema and loading data into spark cluster.</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Balancing positive and negative review</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Tokenizations and count </a:t>
            </a:r>
            <a:r>
              <a:rPr lang="en-US" sz="2000">
                <a:solidFill>
                  <a:schemeClr val="dk1"/>
                </a:solidFill>
                <a:highlight>
                  <a:srgbClr val="FFFFFF"/>
                </a:highlight>
                <a:latin typeface="Times New Roman"/>
                <a:ea typeface="Times New Roman"/>
                <a:cs typeface="Times New Roman"/>
                <a:sym typeface="Times New Roman"/>
              </a:rPr>
              <a:t>Vectorization</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Training the dataset using Logistic Regression and SVM</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Finding the accuracy by both the models.</a:t>
            </a:r>
            <a:endParaRPr sz="2000">
              <a:solidFill>
                <a:schemeClr val="dk1"/>
              </a:solidFill>
              <a:highlight>
                <a:srgbClr val="FFFFFF"/>
              </a:highlight>
              <a:latin typeface="Times New Roman"/>
              <a:ea typeface="Times New Roman"/>
              <a:cs typeface="Times New Roman"/>
              <a:sym typeface="Times New Roman"/>
            </a:endParaRPr>
          </a:p>
        </p:txBody>
      </p:sp>
      <p:sp>
        <p:nvSpPr>
          <p:cNvPr id="238" name="Google Shape;238;gcfddfa6d14_1_170"/>
          <p:cNvSpPr txBox="1"/>
          <p:nvPr/>
        </p:nvSpPr>
        <p:spPr>
          <a:xfrm>
            <a:off x="547975" y="4589275"/>
            <a:ext cx="8016600" cy="1359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Clr>
                <a:schemeClr val="dk1"/>
              </a:buClr>
              <a:buSzPts val="1100"/>
              <a:buFont typeface="Arial"/>
              <a:buNone/>
            </a:pPr>
            <a:r>
              <a:rPr b="1" lang="en-US" sz="2600">
                <a:solidFill>
                  <a:schemeClr val="dk1"/>
                </a:solidFill>
                <a:latin typeface="Times New Roman"/>
                <a:ea typeface="Times New Roman"/>
                <a:cs typeface="Times New Roman"/>
                <a:sym typeface="Times New Roman"/>
              </a:rPr>
              <a:t>Step 4 -  Choosing the best model using success metrics</a:t>
            </a:r>
            <a:endParaRPr b="1" sz="26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800"/>
              </a:spcAft>
              <a:buClr>
                <a:schemeClr val="dk1"/>
              </a:buClr>
              <a:buSzPts val="1100"/>
              <a:buFont typeface="Arial"/>
              <a:buNone/>
            </a:pPr>
            <a:r>
              <a:rPr lang="en-US" sz="2000">
                <a:solidFill>
                  <a:srgbClr val="333333"/>
                </a:solidFill>
                <a:latin typeface="Times New Roman"/>
                <a:ea typeface="Times New Roman"/>
                <a:cs typeface="Times New Roman"/>
                <a:sym typeface="Times New Roman"/>
              </a:rPr>
              <a:t>We have chosen the test accuracy of the model as a success metric. The results and the best model accuracy will be discussed in the results section.</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cfddfa6d14_1_18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44" name="Google Shape;244;gcfddfa6d14_1_18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45" name="Google Shape;245;gcfddfa6d14_1_180"/>
          <p:cNvSpPr txBox="1"/>
          <p:nvPr/>
        </p:nvSpPr>
        <p:spPr>
          <a:xfrm>
            <a:off x="133672" y="6372550"/>
            <a:ext cx="16602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Bhavana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246" name="Google Shape;246;gcfddfa6d14_1_18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47" name="Google Shape;247;gcfddfa6d14_1_180"/>
          <p:cNvSpPr txBox="1"/>
          <p:nvPr/>
        </p:nvSpPr>
        <p:spPr>
          <a:xfrm>
            <a:off x="10811605" y="375025"/>
            <a:ext cx="1488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Tools Used</a:t>
            </a:r>
            <a:endParaRPr b="0" i="0" sz="1400" u="none" cap="none" strike="noStrike">
              <a:solidFill>
                <a:srgbClr val="000000"/>
              </a:solidFill>
              <a:latin typeface="Arial"/>
              <a:ea typeface="Arial"/>
              <a:cs typeface="Arial"/>
              <a:sym typeface="Arial"/>
            </a:endParaRPr>
          </a:p>
        </p:txBody>
      </p:sp>
      <p:sp>
        <p:nvSpPr>
          <p:cNvPr id="248" name="Google Shape;248;gcfddfa6d14_1_18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cfddfa6d14_1_180"/>
          <p:cNvSpPr txBox="1"/>
          <p:nvPr/>
        </p:nvSpPr>
        <p:spPr>
          <a:xfrm>
            <a:off x="442450" y="728875"/>
            <a:ext cx="978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Big Data Tools Used </a:t>
            </a:r>
            <a:endParaRPr b="1" sz="3000">
              <a:latin typeface="Times New Roman"/>
              <a:ea typeface="Times New Roman"/>
              <a:cs typeface="Times New Roman"/>
              <a:sym typeface="Times New Roman"/>
            </a:endParaRPr>
          </a:p>
        </p:txBody>
      </p:sp>
      <p:pic>
        <p:nvPicPr>
          <p:cNvPr id="250" name="Google Shape;250;gcfddfa6d14_1_180"/>
          <p:cNvPicPr preferRelativeResize="0"/>
          <p:nvPr/>
        </p:nvPicPr>
        <p:blipFill>
          <a:blip r:embed="rId3">
            <a:alphaModFix/>
          </a:blip>
          <a:stretch>
            <a:fillRect/>
          </a:stretch>
        </p:blipFill>
        <p:spPr>
          <a:xfrm>
            <a:off x="550600" y="1636573"/>
            <a:ext cx="2935950" cy="1920861"/>
          </a:xfrm>
          <a:prstGeom prst="rect">
            <a:avLst/>
          </a:prstGeom>
          <a:noFill/>
          <a:ln>
            <a:noFill/>
          </a:ln>
        </p:spPr>
      </p:pic>
      <p:pic>
        <p:nvPicPr>
          <p:cNvPr id="251" name="Google Shape;251;gcfddfa6d14_1_180"/>
          <p:cNvPicPr preferRelativeResize="0"/>
          <p:nvPr/>
        </p:nvPicPr>
        <p:blipFill rotWithShape="1">
          <a:blip r:embed="rId4">
            <a:alphaModFix/>
          </a:blip>
          <a:srcRect b="0" l="-9420" r="9420" t="0"/>
          <a:stretch/>
        </p:blipFill>
        <p:spPr>
          <a:xfrm>
            <a:off x="3680325" y="1691963"/>
            <a:ext cx="3756375" cy="1548876"/>
          </a:xfrm>
          <a:prstGeom prst="rect">
            <a:avLst/>
          </a:prstGeom>
          <a:noFill/>
          <a:ln>
            <a:noFill/>
          </a:ln>
        </p:spPr>
      </p:pic>
      <p:pic>
        <p:nvPicPr>
          <p:cNvPr id="252" name="Google Shape;252;gcfddfa6d14_1_180"/>
          <p:cNvPicPr preferRelativeResize="0"/>
          <p:nvPr/>
        </p:nvPicPr>
        <p:blipFill>
          <a:blip r:embed="rId5">
            <a:alphaModFix/>
          </a:blip>
          <a:stretch>
            <a:fillRect/>
          </a:stretch>
        </p:blipFill>
        <p:spPr>
          <a:xfrm>
            <a:off x="727575" y="3557434"/>
            <a:ext cx="2952750" cy="1552575"/>
          </a:xfrm>
          <a:prstGeom prst="rect">
            <a:avLst/>
          </a:prstGeom>
          <a:noFill/>
          <a:ln>
            <a:noFill/>
          </a:ln>
        </p:spPr>
      </p:pic>
      <p:pic>
        <p:nvPicPr>
          <p:cNvPr id="253" name="Google Shape;253;gcfddfa6d14_1_180"/>
          <p:cNvPicPr preferRelativeResize="0"/>
          <p:nvPr/>
        </p:nvPicPr>
        <p:blipFill>
          <a:blip r:embed="rId6">
            <a:alphaModFix/>
          </a:blip>
          <a:stretch>
            <a:fillRect/>
          </a:stretch>
        </p:blipFill>
        <p:spPr>
          <a:xfrm>
            <a:off x="4209687" y="3475200"/>
            <a:ext cx="3513025" cy="2002430"/>
          </a:xfrm>
          <a:prstGeom prst="rect">
            <a:avLst/>
          </a:prstGeom>
          <a:noFill/>
          <a:ln>
            <a:noFill/>
          </a:ln>
        </p:spPr>
      </p:pic>
      <p:pic>
        <p:nvPicPr>
          <p:cNvPr id="254" name="Google Shape;254;gcfddfa6d14_1_180"/>
          <p:cNvPicPr preferRelativeResize="0"/>
          <p:nvPr/>
        </p:nvPicPr>
        <p:blipFill>
          <a:blip r:embed="rId7">
            <a:alphaModFix/>
          </a:blip>
          <a:stretch>
            <a:fillRect/>
          </a:stretch>
        </p:blipFill>
        <p:spPr>
          <a:xfrm>
            <a:off x="8429050" y="1582175"/>
            <a:ext cx="2990523" cy="1552575"/>
          </a:xfrm>
          <a:prstGeom prst="rect">
            <a:avLst/>
          </a:prstGeom>
          <a:noFill/>
          <a:ln>
            <a:noFill/>
          </a:ln>
        </p:spPr>
      </p:pic>
      <p:pic>
        <p:nvPicPr>
          <p:cNvPr id="255" name="Google Shape;255;gcfddfa6d14_1_180"/>
          <p:cNvPicPr preferRelativeResize="0"/>
          <p:nvPr/>
        </p:nvPicPr>
        <p:blipFill>
          <a:blip r:embed="rId8">
            <a:alphaModFix/>
          </a:blip>
          <a:stretch>
            <a:fillRect/>
          </a:stretch>
        </p:blipFill>
        <p:spPr>
          <a:xfrm>
            <a:off x="8252075" y="3341550"/>
            <a:ext cx="3787525" cy="18493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cfddfa6d14_1_20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61" name="Google Shape;261;gcfddfa6d14_1_20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62" name="Google Shape;262;gcfddfa6d14_1_200"/>
          <p:cNvSpPr txBox="1"/>
          <p:nvPr/>
        </p:nvSpPr>
        <p:spPr>
          <a:xfrm>
            <a:off x="133672" y="6372550"/>
            <a:ext cx="16416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Bhavana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263" name="Google Shape;263;gcfddfa6d14_1_20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64" name="Google Shape;264;gcfddfa6d14_1_200"/>
          <p:cNvSpPr txBox="1"/>
          <p:nvPr/>
        </p:nvSpPr>
        <p:spPr>
          <a:xfrm>
            <a:off x="10811604" y="375025"/>
            <a:ext cx="13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
        <p:nvSpPr>
          <p:cNvPr id="265" name="Google Shape;265;gcfddfa6d14_1_200"/>
          <p:cNvSpPr txBox="1"/>
          <p:nvPr/>
        </p:nvSpPr>
        <p:spPr>
          <a:xfrm>
            <a:off x="691400" y="744325"/>
            <a:ext cx="472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Results :</a:t>
            </a:r>
            <a:endParaRPr b="1" sz="3000">
              <a:latin typeface="Times New Roman"/>
              <a:ea typeface="Times New Roman"/>
              <a:cs typeface="Times New Roman"/>
              <a:sym typeface="Times New Roman"/>
            </a:endParaRPr>
          </a:p>
        </p:txBody>
      </p:sp>
      <p:graphicFrame>
        <p:nvGraphicFramePr>
          <p:cNvPr id="266" name="Google Shape;266;gcfddfa6d14_1_200"/>
          <p:cNvGraphicFramePr/>
          <p:nvPr/>
        </p:nvGraphicFramePr>
        <p:xfrm>
          <a:off x="952500" y="3184850"/>
          <a:ext cx="3000000" cy="3000000"/>
        </p:xfrm>
        <a:graphic>
          <a:graphicData uri="http://schemas.openxmlformats.org/drawingml/2006/table">
            <a:tbl>
              <a:tblPr>
                <a:noFill/>
                <a:tableStyleId>{35BC5068-F6FB-43CE-876A-BF89359CDE69}</a:tableStyleId>
              </a:tblPr>
              <a:tblGrid>
                <a:gridCol w="4239225"/>
                <a:gridCol w="2433825"/>
                <a:gridCol w="2158025"/>
                <a:gridCol w="1455925"/>
              </a:tblGrid>
              <a:tr h="381000">
                <a:tc>
                  <a:txBody>
                    <a:bodyPr/>
                    <a:lstStyle/>
                    <a:p>
                      <a:pPr indent="0" lvl="0" marL="0" rtl="0" algn="ctr">
                        <a:spcBef>
                          <a:spcPts val="0"/>
                        </a:spcBef>
                        <a:spcAft>
                          <a:spcPts val="0"/>
                        </a:spcAft>
                        <a:buNone/>
                      </a:pPr>
                      <a:r>
                        <a:rPr b="1" lang="en-US" sz="1700">
                          <a:solidFill>
                            <a:schemeClr val="lt1"/>
                          </a:solidFill>
                        </a:rPr>
                        <a:t>Model</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Clr>
                          <a:schemeClr val="dk1"/>
                        </a:buClr>
                        <a:buSzPts val="1100"/>
                        <a:buFont typeface="Arial"/>
                        <a:buNone/>
                      </a:pPr>
                      <a:r>
                        <a:rPr b="1" lang="en-US" sz="1700">
                          <a:solidFill>
                            <a:schemeClr val="lt1"/>
                          </a:solidFill>
                        </a:rPr>
                        <a:t>Training Accuracy</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US" sz="1700">
                          <a:solidFill>
                            <a:schemeClr val="lt1"/>
                          </a:solidFill>
                        </a:rPr>
                        <a:t>Test Accuracy</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US" sz="1700">
                          <a:solidFill>
                            <a:schemeClr val="lt1"/>
                          </a:solidFill>
                        </a:rPr>
                        <a:t>F1-score</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r>
              <a:tr h="381000">
                <a:tc>
                  <a:txBody>
                    <a:bodyPr/>
                    <a:lstStyle/>
                    <a:p>
                      <a:pPr indent="0" lvl="0" marL="0" rtl="0" algn="ctr">
                        <a:lnSpc>
                          <a:spcPct val="107916"/>
                        </a:lnSpc>
                        <a:spcBef>
                          <a:spcPts val="0"/>
                        </a:spcBef>
                        <a:spcAft>
                          <a:spcPts val="800"/>
                        </a:spcAft>
                        <a:buClr>
                          <a:schemeClr val="dk1"/>
                        </a:buClr>
                        <a:buSzPts val="1100"/>
                        <a:buFont typeface="Arial"/>
                        <a:buNone/>
                      </a:pPr>
                      <a:r>
                        <a:rPr b="1" lang="en-US" sz="1600">
                          <a:solidFill>
                            <a:srgbClr val="333333"/>
                          </a:solidFill>
                          <a:latin typeface="Times New Roman"/>
                          <a:ea typeface="Times New Roman"/>
                          <a:cs typeface="Times New Roman"/>
                          <a:sym typeface="Times New Roman"/>
                        </a:rPr>
                        <a:t>Base Mode 1 (Logistic Regression)</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0.8271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0.8280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0.8274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lnSpc>
                          <a:spcPct val="107916"/>
                        </a:lnSpc>
                        <a:spcBef>
                          <a:spcPts val="0"/>
                        </a:spcBef>
                        <a:spcAft>
                          <a:spcPts val="800"/>
                        </a:spcAft>
                        <a:buClr>
                          <a:schemeClr val="dk1"/>
                        </a:buClr>
                        <a:buSzPts val="1100"/>
                        <a:buFont typeface="Arial"/>
                        <a:buNone/>
                      </a:pPr>
                      <a:r>
                        <a:rPr b="1" lang="en-US" sz="1600">
                          <a:solidFill>
                            <a:srgbClr val="333333"/>
                          </a:solidFill>
                          <a:latin typeface="Times New Roman"/>
                          <a:ea typeface="Times New Roman"/>
                          <a:cs typeface="Times New Roman"/>
                          <a:sym typeface="Times New Roman"/>
                        </a:rPr>
                        <a:t>Base Mode 2 (Decision Tree)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0.9988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0.7331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0.7332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lnSpc>
                          <a:spcPct val="107916"/>
                        </a:lnSpc>
                        <a:spcBef>
                          <a:spcPts val="0"/>
                        </a:spcBef>
                        <a:spcAft>
                          <a:spcPts val="800"/>
                        </a:spcAft>
                        <a:buClr>
                          <a:schemeClr val="dk1"/>
                        </a:buClr>
                        <a:buSzPts val="1100"/>
                        <a:buFont typeface="Arial"/>
                        <a:buNone/>
                      </a:pPr>
                      <a:r>
                        <a:rPr b="1" lang="en-US" sz="1600">
                          <a:solidFill>
                            <a:srgbClr val="333333"/>
                          </a:solidFill>
                          <a:latin typeface="Times New Roman"/>
                          <a:ea typeface="Times New Roman"/>
                          <a:cs typeface="Times New Roman"/>
                          <a:sym typeface="Times New Roman"/>
                        </a:rPr>
                        <a:t>Primary Model 1 (logistic regression)</a:t>
                      </a:r>
                      <a:r>
                        <a:rPr b="1" lang="en-US" sz="1000">
                          <a:solidFill>
                            <a:srgbClr val="333333"/>
                          </a:solidFill>
                          <a:latin typeface="Times New Roman"/>
                          <a:ea typeface="Times New Roman"/>
                          <a:cs typeface="Times New Roman"/>
                          <a:sym typeface="Times New Roman"/>
                        </a:rPr>
                        <a:t>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0.9469</a:t>
                      </a:r>
                      <a:endParaRPr b="1" sz="1650">
                        <a:solidFill>
                          <a:srgbClr val="212121"/>
                        </a:solidFill>
                        <a:highlight>
                          <a:srgbClr val="FFFFFF"/>
                        </a:highlight>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0.8913</a:t>
                      </a:r>
                      <a:endParaRPr b="1" sz="1650">
                        <a:solidFill>
                          <a:srgbClr val="212121"/>
                        </a:solidFill>
                        <a:highlight>
                          <a:srgbClr val="FFFFFF"/>
                        </a:highlight>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1650">
                          <a:solidFill>
                            <a:srgbClr val="212121"/>
                          </a:solidFill>
                          <a:highlight>
                            <a:srgbClr val="FFFFFF"/>
                          </a:highlight>
                          <a:latin typeface="Courier New"/>
                          <a:ea typeface="Courier New"/>
                          <a:cs typeface="Courier New"/>
                          <a:sym typeface="Courier New"/>
                        </a:rPr>
                        <a:t>0.9179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67" name="Google Shape;267;gcfddfa6d14_1_200"/>
          <p:cNvSpPr txBox="1"/>
          <p:nvPr/>
        </p:nvSpPr>
        <p:spPr>
          <a:xfrm>
            <a:off x="840900" y="1756550"/>
            <a:ext cx="8942700" cy="554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rPr lang="en-US" sz="2400">
                <a:solidFill>
                  <a:srgbClr val="333333"/>
                </a:solidFill>
                <a:latin typeface="Times New Roman"/>
                <a:ea typeface="Times New Roman"/>
                <a:cs typeface="Times New Roman"/>
                <a:sym typeface="Times New Roman"/>
              </a:rPr>
              <a:t>The below table summarizes the outcomes of all the models created</a:t>
            </a:r>
            <a:r>
              <a:rPr lang="en-US" sz="1600">
                <a:solidFill>
                  <a:srgbClr val="333333"/>
                </a:solidFill>
                <a:latin typeface="Times New Roman"/>
                <a:ea typeface="Times New Roman"/>
                <a:cs typeface="Times New Roman"/>
                <a:sym typeface="Times New Roman"/>
              </a:rPr>
              <a:t> - </a:t>
            </a:r>
            <a:endParaRPr sz="1600">
              <a:solidFill>
                <a:srgbClr val="333333"/>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cfddfa6d14_1_19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73" name="Google Shape;273;gcfddfa6d14_1_19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74" name="Google Shape;274;gcfddfa6d14_1_190"/>
          <p:cNvSpPr txBox="1"/>
          <p:nvPr/>
        </p:nvSpPr>
        <p:spPr>
          <a:xfrm>
            <a:off x="133672" y="6372550"/>
            <a:ext cx="15669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Bhavana</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275" name="Google Shape;275;gcfddfa6d14_1_19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76" name="Google Shape;276;gcfddfa6d14_1_190"/>
          <p:cNvSpPr txBox="1"/>
          <p:nvPr/>
        </p:nvSpPr>
        <p:spPr>
          <a:xfrm>
            <a:off x="10328235" y="367375"/>
            <a:ext cx="2200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Lessons Learnt</a:t>
            </a:r>
            <a:endParaRPr b="0" i="0" sz="1400" u="none" cap="none" strike="noStrike">
              <a:solidFill>
                <a:srgbClr val="000000"/>
              </a:solidFill>
              <a:latin typeface="Arial"/>
              <a:ea typeface="Arial"/>
              <a:cs typeface="Arial"/>
              <a:sym typeface="Arial"/>
            </a:endParaRPr>
          </a:p>
        </p:txBody>
      </p:sp>
      <p:sp>
        <p:nvSpPr>
          <p:cNvPr id="277" name="Google Shape;277;gcfddfa6d14_1_19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cfddfa6d14_1_19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9" name="Google Shape;279;gcfddfa6d14_1_190"/>
          <p:cNvSpPr txBox="1"/>
          <p:nvPr/>
        </p:nvSpPr>
        <p:spPr>
          <a:xfrm>
            <a:off x="467175" y="744325"/>
            <a:ext cx="287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Lessons Learnt:</a:t>
            </a:r>
            <a:endParaRPr b="1" sz="3000">
              <a:latin typeface="Times New Roman"/>
              <a:ea typeface="Times New Roman"/>
              <a:cs typeface="Times New Roman"/>
              <a:sym typeface="Times New Roman"/>
            </a:endParaRPr>
          </a:p>
        </p:txBody>
      </p:sp>
      <p:sp>
        <p:nvSpPr>
          <p:cNvPr id="280" name="Google Shape;280;gcfddfa6d14_1_190"/>
          <p:cNvSpPr txBox="1"/>
          <p:nvPr/>
        </p:nvSpPr>
        <p:spPr>
          <a:xfrm>
            <a:off x="616650" y="1681800"/>
            <a:ext cx="10931700" cy="35709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One should be vigilant while installing spark in a python environment since it requires a lot of installations.</a:t>
            </a:r>
            <a:endParaRPr sz="2200">
              <a:solidFill>
                <a:schemeClr val="dk1"/>
              </a:solidFill>
              <a:highlight>
                <a:srgbClr val="FFFFFF"/>
              </a:highlight>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Errors faced in the process of developing the project are time taking and not easy to understand.</a:t>
            </a:r>
            <a:endParaRPr sz="2200">
              <a:solidFill>
                <a:schemeClr val="dk1"/>
              </a:solidFill>
              <a:highlight>
                <a:srgbClr val="FFFFFF"/>
              </a:highlight>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Overfitting a model leads to wrong predictions. ​</a:t>
            </a:r>
            <a:endParaRPr sz="2200">
              <a:solidFill>
                <a:schemeClr val="dk1"/>
              </a:solidFill>
              <a:highlight>
                <a:srgbClr val="FFFFFF"/>
              </a:highlight>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highlight>
                  <a:srgbClr val="FFFFFF"/>
                </a:highlight>
                <a:latin typeface="Times New Roman"/>
                <a:ea typeface="Times New Roman"/>
                <a:cs typeface="Times New Roman"/>
                <a:sym typeface="Times New Roman"/>
              </a:rPr>
              <a:t>Sometimes, simpler machine learning models such as logistic regression works better for classification than the higher level machine learning models such as decision trees.</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cfddfa6d14_1_22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86" name="Google Shape;286;gcfddfa6d14_1_22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87" name="Google Shape;287;gcfddfa6d14_1_220"/>
          <p:cNvSpPr txBox="1"/>
          <p:nvPr/>
        </p:nvSpPr>
        <p:spPr>
          <a:xfrm>
            <a:off x="133672" y="6372550"/>
            <a:ext cx="164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Bhavana</a:t>
            </a:r>
            <a:endParaRPr b="0" i="0" sz="1400" u="none" cap="none" strike="noStrike">
              <a:solidFill>
                <a:srgbClr val="000000"/>
              </a:solidFill>
              <a:latin typeface="Arial"/>
              <a:ea typeface="Arial"/>
              <a:cs typeface="Arial"/>
              <a:sym typeface="Arial"/>
            </a:endParaRPr>
          </a:p>
        </p:txBody>
      </p:sp>
      <p:sp>
        <p:nvSpPr>
          <p:cNvPr id="288" name="Google Shape;288;gcfddfa6d14_1_220"/>
          <p:cNvSpPr/>
          <p:nvPr/>
        </p:nvSpPr>
        <p:spPr>
          <a:xfrm rot="10800000">
            <a:off x="10909800" y="375175"/>
            <a:ext cx="12822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89" name="Google Shape;289;gcfddfa6d14_1_220"/>
          <p:cNvSpPr txBox="1"/>
          <p:nvPr/>
        </p:nvSpPr>
        <p:spPr>
          <a:xfrm>
            <a:off x="11166480" y="367375"/>
            <a:ext cx="13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Code</a:t>
            </a:r>
            <a:endParaRPr b="0" i="0" sz="1400" u="none" cap="none" strike="noStrike">
              <a:solidFill>
                <a:srgbClr val="000000"/>
              </a:solidFill>
              <a:latin typeface="Arial"/>
              <a:ea typeface="Arial"/>
              <a:cs typeface="Arial"/>
              <a:sym typeface="Arial"/>
            </a:endParaRPr>
          </a:p>
        </p:txBody>
      </p:sp>
      <p:sp>
        <p:nvSpPr>
          <p:cNvPr id="290" name="Google Shape;290;gcfddfa6d14_1_220"/>
          <p:cNvSpPr txBox="1"/>
          <p:nvPr/>
        </p:nvSpPr>
        <p:spPr>
          <a:xfrm>
            <a:off x="2665651" y="2194025"/>
            <a:ext cx="68607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6000">
                <a:latin typeface="Times New Roman"/>
                <a:ea typeface="Times New Roman"/>
                <a:cs typeface="Times New Roman"/>
                <a:sym typeface="Times New Roman"/>
              </a:rPr>
              <a:t>##Code in Action##</a:t>
            </a:r>
            <a:endParaRPr b="1" i="0" sz="6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cfddfa6d14_2_191"/>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96" name="Google Shape;296;gcfddfa6d14_2_191"/>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97" name="Google Shape;297;gcfddfa6d14_2_191"/>
          <p:cNvSpPr txBox="1"/>
          <p:nvPr/>
        </p:nvSpPr>
        <p:spPr>
          <a:xfrm>
            <a:off x="133672" y="6372550"/>
            <a:ext cx="164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Bhavana</a:t>
            </a:r>
            <a:endParaRPr b="0" i="0" sz="1400" u="none" cap="none" strike="noStrike">
              <a:solidFill>
                <a:srgbClr val="000000"/>
              </a:solidFill>
              <a:latin typeface="Arial"/>
              <a:ea typeface="Arial"/>
              <a:cs typeface="Arial"/>
              <a:sym typeface="Arial"/>
            </a:endParaRPr>
          </a:p>
        </p:txBody>
      </p:sp>
      <p:sp>
        <p:nvSpPr>
          <p:cNvPr id="298" name="Google Shape;298;gcfddfa6d14_2_191"/>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299" name="Google Shape;299;gcfddfa6d14_2_191"/>
          <p:cNvSpPr txBox="1"/>
          <p:nvPr/>
        </p:nvSpPr>
        <p:spPr>
          <a:xfrm>
            <a:off x="10811605" y="375025"/>
            <a:ext cx="13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300" name="Google Shape;300;gcfddfa6d14_2_191"/>
          <p:cNvSpPr txBox="1"/>
          <p:nvPr/>
        </p:nvSpPr>
        <p:spPr>
          <a:xfrm>
            <a:off x="3442317" y="2194025"/>
            <a:ext cx="61368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6000">
                <a:latin typeface="Times New Roman"/>
                <a:ea typeface="Times New Roman"/>
                <a:cs typeface="Times New Roman"/>
                <a:sym typeface="Times New Roman"/>
              </a:rPr>
              <a:t>Thank you</a:t>
            </a:r>
            <a:endParaRPr b="1" i="0" sz="6000" u="none" cap="none" strike="noStrike">
              <a:solidFill>
                <a:srgbClr val="000000"/>
              </a:solidFill>
              <a:latin typeface="Times New Roman"/>
              <a:ea typeface="Times New Roman"/>
              <a:cs typeface="Times New Roman"/>
              <a:sym typeface="Times New Roman"/>
            </a:endParaRPr>
          </a:p>
        </p:txBody>
      </p:sp>
      <p:sp>
        <p:nvSpPr>
          <p:cNvPr id="301" name="Google Shape;301;gcfddfa6d14_2_191"/>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cfddfa6d14_1_242"/>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99" name="Google Shape;99;gcfddfa6d14_1_242"/>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00" name="Google Shape;100;gcfddfa6d14_1_242"/>
          <p:cNvSpPr txBox="1"/>
          <p:nvPr/>
        </p:nvSpPr>
        <p:spPr>
          <a:xfrm>
            <a:off x="133672" y="6372553"/>
            <a:ext cx="16140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500">
                <a:solidFill>
                  <a:schemeClr val="lt1"/>
                </a:solidFill>
                <a:latin typeface="Times New Roman"/>
                <a:ea typeface="Times New Roman"/>
                <a:cs typeface="Times New Roman"/>
                <a:sym typeface="Times New Roman"/>
              </a:rPr>
              <a:t>Vijay</a:t>
            </a:r>
            <a:endParaRPr i="0" sz="1100" u="none" cap="none" strike="noStrike">
              <a:solidFill>
                <a:srgbClr val="000000"/>
              </a:solidFill>
              <a:latin typeface="Times New Roman"/>
              <a:ea typeface="Times New Roman"/>
              <a:cs typeface="Times New Roman"/>
              <a:sym typeface="Times New Roman"/>
            </a:endParaRPr>
          </a:p>
        </p:txBody>
      </p:sp>
      <p:sp>
        <p:nvSpPr>
          <p:cNvPr id="101" name="Google Shape;101;gcfddfa6d14_1_242"/>
          <p:cNvSpPr/>
          <p:nvPr/>
        </p:nvSpPr>
        <p:spPr>
          <a:xfrm rot="10800000">
            <a:off x="10851000" y="375170"/>
            <a:ext cx="13410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02" name="Google Shape;102;gcfddfa6d14_1_242"/>
          <p:cNvSpPr txBox="1"/>
          <p:nvPr/>
        </p:nvSpPr>
        <p:spPr>
          <a:xfrm>
            <a:off x="10957650" y="375025"/>
            <a:ext cx="14691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700">
                <a:solidFill>
                  <a:schemeClr val="lt1"/>
                </a:solidFill>
                <a:latin typeface="Calibri"/>
                <a:ea typeface="Calibri"/>
                <a:cs typeface="Calibri"/>
                <a:sym typeface="Calibri"/>
              </a:rPr>
              <a:t>Introduction</a:t>
            </a:r>
            <a:endParaRPr b="0" i="0" sz="1300" u="none" cap="none" strike="noStrike">
              <a:solidFill>
                <a:srgbClr val="000000"/>
              </a:solidFill>
              <a:latin typeface="Arial"/>
              <a:ea typeface="Arial"/>
              <a:cs typeface="Arial"/>
              <a:sym typeface="Arial"/>
            </a:endParaRPr>
          </a:p>
        </p:txBody>
      </p:sp>
      <p:sp>
        <p:nvSpPr>
          <p:cNvPr id="103" name="Google Shape;103;gcfddfa6d14_1_242"/>
          <p:cNvSpPr txBox="1"/>
          <p:nvPr/>
        </p:nvSpPr>
        <p:spPr>
          <a:xfrm>
            <a:off x="355050" y="729025"/>
            <a:ext cx="10726500" cy="486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3000">
                <a:solidFill>
                  <a:schemeClr val="dk1"/>
                </a:solidFill>
                <a:latin typeface="Times New Roman"/>
                <a:ea typeface="Times New Roman"/>
                <a:cs typeface="Times New Roman"/>
                <a:sym typeface="Times New Roman"/>
              </a:rPr>
              <a:t>Introduction:</a:t>
            </a:r>
            <a:endParaRPr b="1" sz="3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3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User reviews are an integral part of web services like TripAdvisor, Amazon, and Yelp, where users can post their opinions about businesses, products and services through reviews consisting of free-form text and a numeric star rating, usually out of 5. These online reviews function as the “online word-of-mouth” and a criterion for consumers to choose between similar products. the main challenge in building a good predictor is to effectively extract useful features of the product from the text reviews and to then quantify their relative importance with respect to the rating.</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cfddfa6d14_1_1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09" name="Google Shape;109;gcfddfa6d14_1_1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10" name="Google Shape;110;gcfddfa6d14_1_10"/>
          <p:cNvSpPr txBox="1"/>
          <p:nvPr/>
        </p:nvSpPr>
        <p:spPr>
          <a:xfrm>
            <a:off x="133672" y="6372553"/>
            <a:ext cx="1614000" cy="55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500">
                <a:solidFill>
                  <a:schemeClr val="lt1"/>
                </a:solidFill>
                <a:latin typeface="Times New Roman"/>
                <a:ea typeface="Times New Roman"/>
                <a:cs typeface="Times New Roman"/>
                <a:sym typeface="Times New Roman"/>
              </a:rPr>
              <a:t>Vijay</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500">
              <a:solidFill>
                <a:schemeClr val="lt1"/>
              </a:solidFill>
              <a:latin typeface="Times New Roman"/>
              <a:ea typeface="Times New Roman"/>
              <a:cs typeface="Times New Roman"/>
              <a:sym typeface="Times New Roman"/>
            </a:endParaRPr>
          </a:p>
        </p:txBody>
      </p:sp>
      <p:sp>
        <p:nvSpPr>
          <p:cNvPr id="111" name="Google Shape;111;gcfddfa6d14_1_10"/>
          <p:cNvSpPr/>
          <p:nvPr/>
        </p:nvSpPr>
        <p:spPr>
          <a:xfrm rot="10800000">
            <a:off x="10851000" y="375170"/>
            <a:ext cx="13410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12" name="Google Shape;112;gcfddfa6d14_1_10"/>
          <p:cNvSpPr txBox="1"/>
          <p:nvPr/>
        </p:nvSpPr>
        <p:spPr>
          <a:xfrm>
            <a:off x="10957650" y="375025"/>
            <a:ext cx="11277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700">
                <a:solidFill>
                  <a:schemeClr val="lt1"/>
                </a:solidFill>
                <a:latin typeface="Calibri"/>
                <a:ea typeface="Calibri"/>
                <a:cs typeface="Calibri"/>
                <a:sym typeface="Calibri"/>
              </a:rPr>
              <a:t>Statement</a:t>
            </a:r>
            <a:endParaRPr b="0" i="0" sz="1300" u="none" cap="none" strike="noStrike">
              <a:solidFill>
                <a:srgbClr val="000000"/>
              </a:solidFill>
              <a:latin typeface="Arial"/>
              <a:ea typeface="Arial"/>
              <a:cs typeface="Arial"/>
              <a:sym typeface="Arial"/>
            </a:endParaRPr>
          </a:p>
        </p:txBody>
      </p:sp>
      <p:sp>
        <p:nvSpPr>
          <p:cNvPr id="113" name="Google Shape;113;gcfddfa6d14_1_10"/>
          <p:cNvSpPr txBox="1"/>
          <p:nvPr/>
        </p:nvSpPr>
        <p:spPr>
          <a:xfrm>
            <a:off x="499050" y="728863"/>
            <a:ext cx="11193900" cy="4245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Problem Statement:</a:t>
            </a:r>
            <a:endParaRPr b="1" sz="3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The internet has changed over the last decade that resulted in the generating of massive amounts of data. People often express their thoughts using social media. Some of the major platforms for expressing views are </a:t>
            </a:r>
            <a:r>
              <a:rPr b="1" lang="en-US" sz="2600">
                <a:solidFill>
                  <a:srgbClr val="6AA84F"/>
                </a:solidFill>
                <a:latin typeface="Times New Roman"/>
                <a:ea typeface="Times New Roman"/>
                <a:cs typeface="Times New Roman"/>
                <a:sym typeface="Times New Roman"/>
              </a:rPr>
              <a:t>Google</a:t>
            </a:r>
            <a:r>
              <a:rPr lang="en-US" sz="2600">
                <a:solidFill>
                  <a:schemeClr val="dk1"/>
                </a:solidFill>
                <a:latin typeface="Times New Roman"/>
                <a:ea typeface="Times New Roman"/>
                <a:cs typeface="Times New Roman"/>
                <a:sym typeface="Times New Roman"/>
              </a:rPr>
              <a:t>, </a:t>
            </a:r>
            <a:r>
              <a:rPr b="1" lang="en-US" sz="2600">
                <a:solidFill>
                  <a:srgbClr val="3C78D8"/>
                </a:solidFill>
                <a:latin typeface="Times New Roman"/>
                <a:ea typeface="Times New Roman"/>
                <a:cs typeface="Times New Roman"/>
                <a:sym typeface="Times New Roman"/>
              </a:rPr>
              <a:t>Facebook</a:t>
            </a:r>
            <a:r>
              <a:rPr lang="en-US" sz="2600">
                <a:solidFill>
                  <a:schemeClr val="dk1"/>
                </a:solidFill>
                <a:latin typeface="Times New Roman"/>
                <a:ea typeface="Times New Roman"/>
                <a:cs typeface="Times New Roman"/>
                <a:sym typeface="Times New Roman"/>
              </a:rPr>
              <a:t> and </a:t>
            </a:r>
            <a:r>
              <a:rPr b="1" lang="en-US" sz="2600">
                <a:solidFill>
                  <a:srgbClr val="CC0000"/>
                </a:solidFill>
                <a:latin typeface="Times New Roman"/>
                <a:ea typeface="Times New Roman"/>
                <a:cs typeface="Times New Roman"/>
                <a:sym typeface="Times New Roman"/>
              </a:rPr>
              <a:t>Pinterest</a:t>
            </a:r>
            <a:r>
              <a:rPr lang="en-US" sz="2600">
                <a:solidFill>
                  <a:schemeClr val="dk1"/>
                </a:solidFill>
                <a:latin typeface="Times New Roman"/>
                <a:ea typeface="Times New Roman"/>
                <a:cs typeface="Times New Roman"/>
                <a:sym typeface="Times New Roman"/>
              </a:rPr>
              <a:t> etc. People use these social media platforms to convey their perceptions via posts, comments and discussion forums. The technique of recognizing and classifying the reviews which are in the form of text helps businesses in understanding consumer behaviour and introducing new marketing strategies. </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cfddfa6d14_1_231"/>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19" name="Google Shape;119;gcfddfa6d14_1_231"/>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20" name="Google Shape;120;gcfddfa6d14_1_231"/>
          <p:cNvSpPr txBox="1"/>
          <p:nvPr/>
        </p:nvSpPr>
        <p:spPr>
          <a:xfrm>
            <a:off x="133672" y="6372553"/>
            <a:ext cx="1614000" cy="55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500">
                <a:solidFill>
                  <a:schemeClr val="lt1"/>
                </a:solidFill>
                <a:latin typeface="Times New Roman"/>
                <a:ea typeface="Times New Roman"/>
                <a:cs typeface="Times New Roman"/>
                <a:sym typeface="Times New Roman"/>
              </a:rPr>
              <a:t>Vijay</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500">
              <a:solidFill>
                <a:schemeClr val="lt1"/>
              </a:solidFill>
              <a:latin typeface="Times New Roman"/>
              <a:ea typeface="Times New Roman"/>
              <a:cs typeface="Times New Roman"/>
              <a:sym typeface="Times New Roman"/>
            </a:endParaRPr>
          </a:p>
        </p:txBody>
      </p:sp>
      <p:sp>
        <p:nvSpPr>
          <p:cNvPr id="121" name="Google Shape;121;gcfddfa6d14_1_231"/>
          <p:cNvSpPr/>
          <p:nvPr/>
        </p:nvSpPr>
        <p:spPr>
          <a:xfrm rot="10800000">
            <a:off x="10851000" y="375170"/>
            <a:ext cx="13410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22" name="Google Shape;122;gcfddfa6d14_1_231"/>
          <p:cNvSpPr txBox="1"/>
          <p:nvPr/>
        </p:nvSpPr>
        <p:spPr>
          <a:xfrm>
            <a:off x="10957650" y="375025"/>
            <a:ext cx="13410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700">
                <a:solidFill>
                  <a:schemeClr val="lt1"/>
                </a:solidFill>
                <a:latin typeface="Calibri"/>
                <a:ea typeface="Calibri"/>
                <a:cs typeface="Calibri"/>
                <a:sym typeface="Calibri"/>
              </a:rPr>
              <a:t>Background</a:t>
            </a:r>
            <a:endParaRPr b="0" i="0" sz="1300" u="none" cap="none" strike="noStrike">
              <a:solidFill>
                <a:srgbClr val="000000"/>
              </a:solidFill>
              <a:latin typeface="Arial"/>
              <a:ea typeface="Arial"/>
              <a:cs typeface="Arial"/>
              <a:sym typeface="Arial"/>
            </a:endParaRPr>
          </a:p>
        </p:txBody>
      </p:sp>
      <p:sp>
        <p:nvSpPr>
          <p:cNvPr id="123" name="Google Shape;123;gcfddfa6d14_1_231"/>
          <p:cNvSpPr txBox="1"/>
          <p:nvPr/>
        </p:nvSpPr>
        <p:spPr>
          <a:xfrm>
            <a:off x="499050" y="729025"/>
            <a:ext cx="11193900" cy="20148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Background</a:t>
            </a:r>
            <a:r>
              <a:rPr b="1" lang="en-US" sz="3000">
                <a:solidFill>
                  <a:schemeClr val="dk1"/>
                </a:solidFill>
                <a:latin typeface="Times New Roman"/>
                <a:ea typeface="Times New Roman"/>
                <a:cs typeface="Times New Roman"/>
                <a:sym typeface="Times New Roman"/>
              </a:rPr>
              <a:t>:</a:t>
            </a:r>
            <a:endParaRPr b="1" sz="3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3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600">
              <a:solidFill>
                <a:schemeClr val="dk1"/>
              </a:solidFill>
              <a:latin typeface="Times New Roman"/>
              <a:ea typeface="Times New Roman"/>
              <a:cs typeface="Times New Roman"/>
              <a:sym typeface="Times New Roman"/>
            </a:endParaRPr>
          </a:p>
        </p:txBody>
      </p:sp>
      <p:sp>
        <p:nvSpPr>
          <p:cNvPr id="124" name="Google Shape;124;gcfddfa6d14_1_231"/>
          <p:cNvSpPr txBox="1"/>
          <p:nvPr/>
        </p:nvSpPr>
        <p:spPr>
          <a:xfrm>
            <a:off x="499050" y="1663100"/>
            <a:ext cx="10726200" cy="288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Every organization attempts to learn about customers reactions about their products. Understanding customer needs is the key to success for any business. But it’s always challenging to learn about each type of customer because each and every customer is not the same. For the better understanding of customers, businesses segment customers based on their behaviour and understand the needs of customers belonging to each segment.</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p:nvPr/>
        </p:nvSpPr>
        <p:spPr>
          <a:xfrm>
            <a:off x="0" y="6140919"/>
            <a:ext cx="12192000" cy="717082"/>
          </a:xfrm>
          <a:prstGeom prst="rtTriangle">
            <a:avLst/>
          </a:prstGeom>
          <a:solidFill>
            <a:srgbClr val="AFABAB">
              <a:alpha val="4117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30" name="Google Shape;130;p2"/>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31" name="Google Shape;131;p2"/>
          <p:cNvSpPr txBox="1"/>
          <p:nvPr/>
        </p:nvSpPr>
        <p:spPr>
          <a:xfrm>
            <a:off x="133672" y="6372550"/>
            <a:ext cx="1604100" cy="600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500">
                <a:solidFill>
                  <a:schemeClr val="lt1"/>
                </a:solidFill>
                <a:latin typeface="Times New Roman"/>
                <a:ea typeface="Times New Roman"/>
                <a:cs typeface="Times New Roman"/>
                <a:sym typeface="Times New Roman"/>
              </a:rPr>
              <a:t>Vijay</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132" name="Google Shape;132;p2"/>
          <p:cNvSpPr/>
          <p:nvPr/>
        </p:nvSpPr>
        <p:spPr>
          <a:xfrm rot="10800000">
            <a:off x="10726800" y="375175"/>
            <a:ext cx="14652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33" name="Google Shape;133;p2"/>
          <p:cNvSpPr txBox="1"/>
          <p:nvPr/>
        </p:nvSpPr>
        <p:spPr>
          <a:xfrm>
            <a:off x="10899604" y="375175"/>
            <a:ext cx="129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Data Used</a:t>
            </a:r>
            <a:endParaRPr b="0" i="0" sz="1400" u="none" cap="none" strike="noStrike">
              <a:solidFill>
                <a:srgbClr val="000000"/>
              </a:solidFill>
              <a:latin typeface="Arial"/>
              <a:ea typeface="Arial"/>
              <a:cs typeface="Arial"/>
              <a:sym typeface="Arial"/>
            </a:endParaRPr>
          </a:p>
        </p:txBody>
      </p:sp>
      <p:sp>
        <p:nvSpPr>
          <p:cNvPr id="134" name="Google Shape;134;p2"/>
          <p:cNvSpPr txBox="1"/>
          <p:nvPr/>
        </p:nvSpPr>
        <p:spPr>
          <a:xfrm>
            <a:off x="444721" y="728875"/>
            <a:ext cx="6086400" cy="554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Data and its characteristics</a:t>
            </a:r>
            <a:endParaRPr i="0" sz="3000" u="none" cap="none" strike="noStrike">
              <a:solidFill>
                <a:srgbClr val="000000"/>
              </a:solidFill>
              <a:latin typeface="Times New Roman"/>
              <a:ea typeface="Times New Roman"/>
              <a:cs typeface="Times New Roman"/>
              <a:sym typeface="Times New Roman"/>
            </a:endParaRPr>
          </a:p>
        </p:txBody>
      </p:sp>
      <p:sp>
        <p:nvSpPr>
          <p:cNvPr id="135" name="Google Shape;135;p2"/>
          <p:cNvSpPr txBox="1"/>
          <p:nvPr/>
        </p:nvSpPr>
        <p:spPr>
          <a:xfrm>
            <a:off x="444725" y="1590050"/>
            <a:ext cx="10673400" cy="145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This dataset is a subset of Yelp's reviews data which has </a:t>
            </a:r>
            <a:r>
              <a:rPr lang="en-US" sz="2500">
                <a:solidFill>
                  <a:srgbClr val="333333"/>
                </a:solidFill>
                <a:highlight>
                  <a:srgbClr val="FFFFFF"/>
                </a:highlight>
                <a:latin typeface="Times New Roman"/>
                <a:ea typeface="Times New Roman"/>
                <a:cs typeface="Times New Roman"/>
                <a:sym typeface="Times New Roman"/>
              </a:rPr>
              <a:t>8.6M reviews</a:t>
            </a:r>
            <a:r>
              <a:rPr lang="en-US" sz="2500">
                <a:solidFill>
                  <a:schemeClr val="dk1"/>
                </a:solidFill>
                <a:latin typeface="Times New Roman"/>
                <a:ea typeface="Times New Roman"/>
                <a:cs typeface="Times New Roman"/>
                <a:sym typeface="Times New Roman"/>
              </a:rPr>
              <a:t> . It was originally put together for the Yelp Dataset Challenge which is a chance for students to conduct research or analysis on Yelp's data and share their discoveries.</a:t>
            </a:r>
            <a:endParaRPr sz="2500">
              <a:latin typeface="Times New Roman"/>
              <a:ea typeface="Times New Roman"/>
              <a:cs typeface="Times New Roman"/>
              <a:sym typeface="Times New Roman"/>
            </a:endParaRPr>
          </a:p>
        </p:txBody>
      </p:sp>
      <p:sp>
        <p:nvSpPr>
          <p:cNvPr id="136" name="Google Shape;136;p2"/>
          <p:cNvSpPr txBox="1"/>
          <p:nvPr/>
        </p:nvSpPr>
        <p:spPr>
          <a:xfrm>
            <a:off x="444725" y="3331188"/>
            <a:ext cx="11069400" cy="2679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n-US" sz="2600">
                <a:solidFill>
                  <a:schemeClr val="dk1"/>
                </a:solidFill>
                <a:latin typeface="Times New Roman"/>
                <a:ea typeface="Times New Roman"/>
                <a:cs typeface="Times New Roman"/>
                <a:sym typeface="Times New Roman"/>
              </a:rPr>
              <a:t>Success Measures:</a:t>
            </a:r>
            <a:endParaRPr b="1" sz="2600">
              <a:solidFill>
                <a:srgbClr val="333333"/>
              </a:solidFill>
              <a:highlight>
                <a:srgbClr val="FFFFFF"/>
              </a:highlight>
              <a:latin typeface="Times New Roman"/>
              <a:ea typeface="Times New Roman"/>
              <a:cs typeface="Times New Roman"/>
              <a:sym typeface="Times New Roman"/>
            </a:endParaRPr>
          </a:p>
          <a:p>
            <a:pPr indent="0" lvl="0" marL="0" rtl="0" algn="just">
              <a:lnSpc>
                <a:spcPct val="135714"/>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Evaluating the performance of the project is essential for any project. Though some algorithms might give impressive results in terms of performance , when working with data it is key to measure algorithms using metrics such as accuracy. Therefore we are using the accuracy of a model as our success metric.</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p:nvPr/>
        </p:nvSpPr>
        <p:spPr>
          <a:xfrm>
            <a:off x="0" y="6140919"/>
            <a:ext cx="12192000" cy="717082"/>
          </a:xfrm>
          <a:prstGeom prst="rtTriangle">
            <a:avLst/>
          </a:prstGeom>
          <a:solidFill>
            <a:srgbClr val="AFABAB">
              <a:alpha val="4117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42" name="Google Shape;142;p3"/>
          <p:cNvSpPr/>
          <p:nvPr/>
        </p:nvSpPr>
        <p:spPr>
          <a:xfrm>
            <a:off x="0" y="6256421"/>
            <a:ext cx="12192000" cy="601579"/>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43" name="Google Shape;143;p3"/>
          <p:cNvSpPr txBox="1"/>
          <p:nvPr/>
        </p:nvSpPr>
        <p:spPr>
          <a:xfrm>
            <a:off x="133671" y="6372550"/>
            <a:ext cx="17538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144" name="Google Shape;144;p3"/>
          <p:cNvSpPr/>
          <p:nvPr/>
        </p:nvSpPr>
        <p:spPr>
          <a:xfrm rot="10800000">
            <a:off x="10133556" y="375036"/>
            <a:ext cx="2058444" cy="353834"/>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45" name="Google Shape;145;p3"/>
          <p:cNvSpPr txBox="1"/>
          <p:nvPr/>
        </p:nvSpPr>
        <p:spPr>
          <a:xfrm>
            <a:off x="10438207" y="367300"/>
            <a:ext cx="175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Architecture</a:t>
            </a:r>
            <a:endParaRPr b="0" i="0" sz="1400" u="none" cap="none" strike="noStrike">
              <a:solidFill>
                <a:srgbClr val="000000"/>
              </a:solidFill>
              <a:latin typeface="Arial"/>
              <a:ea typeface="Arial"/>
              <a:cs typeface="Arial"/>
              <a:sym typeface="Arial"/>
            </a:endParaRPr>
          </a:p>
        </p:txBody>
      </p:sp>
      <p:sp>
        <p:nvSpPr>
          <p:cNvPr id="146" name="Google Shape;146;p3"/>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8" name="Google Shape;148;p3"/>
          <p:cNvSpPr txBox="1"/>
          <p:nvPr/>
        </p:nvSpPr>
        <p:spPr>
          <a:xfrm>
            <a:off x="373725" y="728875"/>
            <a:ext cx="274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Architecture:</a:t>
            </a:r>
            <a:endParaRPr b="1" sz="3000">
              <a:latin typeface="Times New Roman"/>
              <a:ea typeface="Times New Roman"/>
              <a:cs typeface="Times New Roman"/>
              <a:sym typeface="Times New Roman"/>
            </a:endParaRPr>
          </a:p>
        </p:txBody>
      </p:sp>
      <p:sp>
        <p:nvSpPr>
          <p:cNvPr id="149" name="Google Shape;149;p3"/>
          <p:cNvSpPr txBox="1"/>
          <p:nvPr/>
        </p:nvSpPr>
        <p:spPr>
          <a:xfrm>
            <a:off x="635350" y="1494925"/>
            <a:ext cx="10763400" cy="2163600"/>
          </a:xfrm>
          <a:prstGeom prst="rect">
            <a:avLst/>
          </a:prstGeom>
          <a:noFill/>
          <a:ln>
            <a:noFill/>
          </a:ln>
        </p:spPr>
        <p:txBody>
          <a:bodyPr anchorCtr="0" anchor="t" bIns="91425" lIns="91425" spcFirstLastPara="1" rIns="91425" wrap="square" tIns="91425">
            <a:spAutoFit/>
          </a:bodyPr>
          <a:lstStyle/>
          <a:p>
            <a:pPr indent="-355600" lvl="0" marL="457200" rtl="0" algn="just">
              <a:lnSpc>
                <a:spcPct val="135714"/>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Choosing and cleaning/processing the dataset.</a:t>
            </a:r>
            <a:endParaRPr sz="2000">
              <a:solidFill>
                <a:schemeClr val="dk1"/>
              </a:solidFill>
              <a:latin typeface="Times New Roman"/>
              <a:ea typeface="Times New Roman"/>
              <a:cs typeface="Times New Roman"/>
              <a:sym typeface="Times New Roman"/>
            </a:endParaRPr>
          </a:p>
          <a:p>
            <a:pPr indent="-355600" lvl="0" marL="457200" rtl="0" algn="just">
              <a:lnSpc>
                <a:spcPct val="135714"/>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Creation of  base models using Machine learning libraries such as </a:t>
            </a:r>
            <a:r>
              <a:rPr b="1" lang="en-US" sz="2000">
                <a:solidFill>
                  <a:srgbClr val="1155CC"/>
                </a:solidFill>
                <a:latin typeface="Times New Roman"/>
                <a:ea typeface="Times New Roman"/>
                <a:cs typeface="Times New Roman"/>
                <a:sym typeface="Times New Roman"/>
              </a:rPr>
              <a:t>sklearn</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just">
              <a:lnSpc>
                <a:spcPct val="135714"/>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Creation of a primary model using </a:t>
            </a:r>
            <a:r>
              <a:rPr b="1" lang="en-US" sz="2000">
                <a:solidFill>
                  <a:schemeClr val="accent2"/>
                </a:solidFill>
                <a:latin typeface="Times New Roman"/>
                <a:ea typeface="Times New Roman"/>
                <a:cs typeface="Times New Roman"/>
                <a:sym typeface="Times New Roman"/>
              </a:rPr>
              <a:t>pySpark</a:t>
            </a:r>
            <a:r>
              <a:rPr lang="en-US" sz="2000">
                <a:solidFill>
                  <a:schemeClr val="dk1"/>
                </a:solidFill>
                <a:latin typeface="Times New Roman"/>
                <a:ea typeface="Times New Roman"/>
                <a:cs typeface="Times New Roman"/>
                <a:sym typeface="Times New Roman"/>
              </a:rPr>
              <a:t> machine learning tools based on base models performances.</a:t>
            </a:r>
            <a:endParaRPr sz="2000">
              <a:solidFill>
                <a:schemeClr val="dk1"/>
              </a:solidFill>
              <a:latin typeface="Times New Roman"/>
              <a:ea typeface="Times New Roman"/>
              <a:cs typeface="Times New Roman"/>
              <a:sym typeface="Times New Roman"/>
            </a:endParaRPr>
          </a:p>
          <a:p>
            <a:pPr indent="-355600" lvl="0" marL="457200" rtl="0" algn="just">
              <a:lnSpc>
                <a:spcPct val="135714"/>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Choosing the best model based on the success metrics chosen.</a:t>
            </a:r>
            <a:endParaRPr sz="2200">
              <a:latin typeface="Calibri"/>
              <a:ea typeface="Calibri"/>
              <a:cs typeface="Calibri"/>
              <a:sym typeface="Calibri"/>
            </a:endParaRPr>
          </a:p>
        </p:txBody>
      </p:sp>
      <p:pic>
        <p:nvPicPr>
          <p:cNvPr id="150" name="Google Shape;150;p3"/>
          <p:cNvPicPr preferRelativeResize="0"/>
          <p:nvPr/>
        </p:nvPicPr>
        <p:blipFill>
          <a:blip r:embed="rId3">
            <a:alphaModFix/>
          </a:blip>
          <a:stretch>
            <a:fillRect/>
          </a:stretch>
        </p:blipFill>
        <p:spPr>
          <a:xfrm>
            <a:off x="1422375" y="3904452"/>
            <a:ext cx="9189338" cy="180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cfddfa6d14_1_13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56" name="Google Shape;156;gcfddfa6d14_1_13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57" name="Google Shape;157;gcfddfa6d14_1_130"/>
          <p:cNvSpPr txBox="1"/>
          <p:nvPr/>
        </p:nvSpPr>
        <p:spPr>
          <a:xfrm>
            <a:off x="133671" y="6372550"/>
            <a:ext cx="16788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sp>
        <p:nvSpPr>
          <p:cNvPr id="158" name="Google Shape;158;gcfddfa6d14_1_130"/>
          <p:cNvSpPr/>
          <p:nvPr/>
        </p:nvSpPr>
        <p:spPr>
          <a:xfrm rot="10800000">
            <a:off x="10133700" y="375170"/>
            <a:ext cx="20583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59" name="Google Shape;159;gcfddfa6d14_1_130"/>
          <p:cNvSpPr txBox="1"/>
          <p:nvPr/>
        </p:nvSpPr>
        <p:spPr>
          <a:xfrm>
            <a:off x="10811604" y="375025"/>
            <a:ext cx="1245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
            </a:r>
            <a:r>
              <a:rPr lang="en-US" sz="1800">
                <a:solidFill>
                  <a:schemeClr val="lt1"/>
                </a:solidFill>
                <a:latin typeface="Calibri"/>
                <a:ea typeface="Calibri"/>
                <a:cs typeface="Calibri"/>
                <a:sym typeface="Calibri"/>
              </a:rPr>
              <a:t>ethods</a:t>
            </a:r>
            <a:endParaRPr b="0" i="0" sz="1400" u="none" cap="none" strike="noStrike">
              <a:solidFill>
                <a:srgbClr val="000000"/>
              </a:solidFill>
              <a:latin typeface="Arial"/>
              <a:ea typeface="Arial"/>
              <a:cs typeface="Arial"/>
              <a:sym typeface="Arial"/>
            </a:endParaRPr>
          </a:p>
        </p:txBody>
      </p:sp>
      <p:sp>
        <p:nvSpPr>
          <p:cNvPr id="160" name="Google Shape;160;gcfddfa6d14_1_13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cfddfa6d14_1_130"/>
          <p:cNvSpPr txBox="1"/>
          <p:nvPr/>
        </p:nvSpPr>
        <p:spPr>
          <a:xfrm>
            <a:off x="442450" y="744325"/>
            <a:ext cx="2809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Methods:</a:t>
            </a:r>
            <a:endParaRPr b="1" sz="3000">
              <a:latin typeface="Times New Roman"/>
              <a:ea typeface="Times New Roman"/>
              <a:cs typeface="Times New Roman"/>
              <a:sym typeface="Times New Roman"/>
            </a:endParaRPr>
          </a:p>
        </p:txBody>
      </p:sp>
      <p:sp>
        <p:nvSpPr>
          <p:cNvPr id="162" name="Google Shape;162;gcfddfa6d14_1_130"/>
          <p:cNvSpPr txBox="1"/>
          <p:nvPr/>
        </p:nvSpPr>
        <p:spPr>
          <a:xfrm>
            <a:off x="579300" y="1476913"/>
            <a:ext cx="10782300" cy="44505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b="1" lang="en-US" sz="2600">
                <a:solidFill>
                  <a:srgbClr val="1C4587"/>
                </a:solidFill>
                <a:latin typeface="Times New Roman"/>
                <a:ea typeface="Times New Roman"/>
                <a:cs typeface="Times New Roman"/>
                <a:sym typeface="Times New Roman"/>
              </a:rPr>
              <a:t>Step 1 -  Data Preprocessing </a:t>
            </a:r>
            <a:endParaRPr b="1" sz="2600">
              <a:solidFill>
                <a:srgbClr val="1C4587"/>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US" sz="2600">
                <a:solidFill>
                  <a:srgbClr val="333333"/>
                </a:solidFill>
                <a:latin typeface="Times New Roman"/>
                <a:ea typeface="Times New Roman"/>
                <a:cs typeface="Times New Roman"/>
                <a:sym typeface="Times New Roman"/>
              </a:rPr>
              <a:t>The Data Preprocessing has two stages. </a:t>
            </a:r>
            <a:endParaRPr sz="2600">
              <a:solidFill>
                <a:srgbClr val="333333"/>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2600">
              <a:solidFill>
                <a:srgbClr val="333333"/>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2600">
                <a:solidFill>
                  <a:srgbClr val="333333"/>
                </a:solidFill>
                <a:latin typeface="Times New Roman"/>
                <a:ea typeface="Times New Roman"/>
                <a:cs typeface="Times New Roman"/>
                <a:sym typeface="Times New Roman"/>
              </a:rPr>
              <a:t>The first stage consists of reading the yelp dataset which has 8.6M records as chunks, selecting the necessary features for the creation of the model and storing those chunks individually. </a:t>
            </a:r>
            <a:endParaRPr sz="2600">
              <a:solidFill>
                <a:srgbClr val="333333"/>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Clr>
                <a:schemeClr val="dk1"/>
              </a:buClr>
              <a:buSzPts val="1100"/>
              <a:buFont typeface="Arial"/>
              <a:buNone/>
            </a:pPr>
            <a:r>
              <a:rPr lang="en-US" sz="2600">
                <a:solidFill>
                  <a:srgbClr val="333333"/>
                </a:solidFill>
                <a:latin typeface="Times New Roman"/>
                <a:ea typeface="Times New Roman"/>
                <a:cs typeface="Times New Roman"/>
                <a:sym typeface="Times New Roman"/>
              </a:rPr>
              <a:t>The second data processing stage has multiple steps such as lower case conversion, removal of punctuations, removal of stop words, </a:t>
            </a:r>
            <a:r>
              <a:rPr b="1" lang="en-US" sz="2600">
                <a:solidFill>
                  <a:srgbClr val="674EA7"/>
                </a:solidFill>
                <a:latin typeface="Times New Roman"/>
                <a:ea typeface="Times New Roman"/>
                <a:cs typeface="Times New Roman"/>
                <a:sym typeface="Times New Roman"/>
              </a:rPr>
              <a:t>lemmatization</a:t>
            </a:r>
            <a:r>
              <a:rPr lang="en-US" sz="2600">
                <a:solidFill>
                  <a:srgbClr val="333333"/>
                </a:solidFill>
                <a:latin typeface="Times New Roman"/>
                <a:ea typeface="Times New Roman"/>
                <a:cs typeface="Times New Roman"/>
                <a:sym typeface="Times New Roman"/>
              </a:rPr>
              <a:t> and </a:t>
            </a:r>
            <a:r>
              <a:rPr b="1" lang="en-US" sz="2600">
                <a:solidFill>
                  <a:srgbClr val="6AA84F"/>
                </a:solidFill>
                <a:latin typeface="Times New Roman"/>
                <a:ea typeface="Times New Roman"/>
                <a:cs typeface="Times New Roman"/>
                <a:sym typeface="Times New Roman"/>
              </a:rPr>
              <a:t>labelling</a:t>
            </a:r>
            <a:r>
              <a:rPr lang="en-US" sz="2600">
                <a:solidFill>
                  <a:srgbClr val="333333"/>
                </a:solidFill>
                <a:latin typeface="Times New Roman"/>
                <a:ea typeface="Times New Roman"/>
                <a:cs typeface="Times New Roman"/>
                <a:sym typeface="Times New Roman"/>
              </a:rPr>
              <a:t>.</a:t>
            </a:r>
            <a:endParaRPr sz="2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cfddfa6d14_1_140"/>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68" name="Google Shape;168;gcfddfa6d14_1_140"/>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69" name="Google Shape;169;gcfddfa6d14_1_140"/>
          <p:cNvSpPr txBox="1"/>
          <p:nvPr/>
        </p:nvSpPr>
        <p:spPr>
          <a:xfrm>
            <a:off x="133671" y="6372550"/>
            <a:ext cx="17163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grpSp>
        <p:nvGrpSpPr>
          <p:cNvPr id="170" name="Google Shape;170;gcfddfa6d14_1_140"/>
          <p:cNvGrpSpPr/>
          <p:nvPr/>
        </p:nvGrpSpPr>
        <p:grpSpPr>
          <a:xfrm>
            <a:off x="10234500" y="367375"/>
            <a:ext cx="1957500" cy="369300"/>
            <a:chOff x="10234500" y="367375"/>
            <a:chExt cx="1957500" cy="369300"/>
          </a:xfrm>
        </p:grpSpPr>
        <p:sp>
          <p:nvSpPr>
            <p:cNvPr id="171" name="Google Shape;171;gcfddfa6d14_1_140"/>
            <p:cNvSpPr/>
            <p:nvPr/>
          </p:nvSpPr>
          <p:spPr>
            <a:xfrm rot="10800000">
              <a:off x="10234500" y="375175"/>
              <a:ext cx="19575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72" name="Google Shape;172;gcfddfa6d14_1_140"/>
            <p:cNvSpPr txBox="1"/>
            <p:nvPr/>
          </p:nvSpPr>
          <p:spPr>
            <a:xfrm>
              <a:off x="10428998" y="367375"/>
              <a:ext cx="1716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Data Processing</a:t>
              </a:r>
              <a:endParaRPr b="0" i="0" sz="1400" u="none" cap="none" strike="noStrike">
                <a:solidFill>
                  <a:srgbClr val="000000"/>
                </a:solidFill>
                <a:latin typeface="Arial"/>
                <a:ea typeface="Arial"/>
                <a:cs typeface="Arial"/>
                <a:sym typeface="Arial"/>
              </a:endParaRPr>
            </a:p>
          </p:txBody>
        </p:sp>
      </p:grpSp>
      <p:sp>
        <p:nvSpPr>
          <p:cNvPr id="173" name="Google Shape;173;gcfddfa6d14_1_140"/>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cfddfa6d14_1_140"/>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gcfddfa6d14_1_140"/>
          <p:cNvSpPr txBox="1"/>
          <p:nvPr/>
        </p:nvSpPr>
        <p:spPr>
          <a:xfrm>
            <a:off x="958100" y="630325"/>
            <a:ext cx="517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Data Processing Contd. #1</a:t>
            </a:r>
            <a:endParaRPr b="1" sz="2600">
              <a:latin typeface="Times New Roman"/>
              <a:ea typeface="Times New Roman"/>
              <a:cs typeface="Times New Roman"/>
              <a:sym typeface="Times New Roman"/>
            </a:endParaRPr>
          </a:p>
        </p:txBody>
      </p:sp>
      <p:sp>
        <p:nvSpPr>
          <p:cNvPr id="176" name="Google Shape;176;gcfddfa6d14_1_140"/>
          <p:cNvSpPr txBox="1"/>
          <p:nvPr/>
        </p:nvSpPr>
        <p:spPr>
          <a:xfrm>
            <a:off x="1139800" y="1489638"/>
            <a:ext cx="10632900" cy="4256400"/>
          </a:xfrm>
          <a:prstGeom prst="rect">
            <a:avLst/>
          </a:prstGeom>
          <a:noFill/>
          <a:ln>
            <a:noFill/>
          </a:ln>
        </p:spPr>
        <p:txBody>
          <a:bodyPr anchorCtr="0" anchor="t" bIns="91425" lIns="91425" spcFirstLastPara="1" rIns="91425" wrap="square" tIns="91425">
            <a:spAutoFit/>
          </a:bodyPr>
          <a:lstStyle/>
          <a:p>
            <a:pPr indent="-381000" lvl="0" marL="457200" rtl="0" algn="l">
              <a:lnSpc>
                <a:spcPct val="107916"/>
              </a:lnSpc>
              <a:spcBef>
                <a:spcPts val="0"/>
              </a:spcBef>
              <a:spcAft>
                <a:spcPts val="0"/>
              </a:spcAft>
              <a:buClr>
                <a:srgbClr val="333333"/>
              </a:buClr>
              <a:buSzPts val="2400"/>
              <a:buFont typeface="Times New Roman"/>
              <a:buAutoNum type="arabicPeriod"/>
            </a:pPr>
            <a:r>
              <a:rPr b="1" lang="en-US" sz="2400">
                <a:solidFill>
                  <a:srgbClr val="333333"/>
                </a:solidFill>
                <a:latin typeface="Times New Roman"/>
                <a:ea typeface="Times New Roman"/>
                <a:cs typeface="Times New Roman"/>
                <a:sym typeface="Times New Roman"/>
              </a:rPr>
              <a:t>Lower case conversion </a:t>
            </a:r>
            <a:endParaRPr b="1" sz="2400">
              <a:solidFill>
                <a:srgbClr val="333333"/>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Clr>
                <a:schemeClr val="dk1"/>
              </a:buClr>
              <a:buSzPts val="1100"/>
              <a:buFont typeface="Arial"/>
              <a:buNone/>
            </a:pPr>
            <a:r>
              <a:rPr lang="en-US" sz="2400">
                <a:solidFill>
                  <a:srgbClr val="333333"/>
                </a:solidFill>
                <a:latin typeface="Times New Roman"/>
                <a:ea typeface="Times New Roman"/>
                <a:cs typeface="Times New Roman"/>
                <a:sym typeface="Times New Roman"/>
              </a:rPr>
              <a:t>Conversion of the text into lower case in order to  avoid the computer treating the same words written in different cases as different entities.</a:t>
            </a:r>
            <a:endParaRPr sz="2400">
              <a:solidFill>
                <a:srgbClr val="333333"/>
              </a:solidFill>
              <a:latin typeface="Times New Roman"/>
              <a:ea typeface="Times New Roman"/>
              <a:cs typeface="Times New Roman"/>
              <a:sym typeface="Times New Roman"/>
            </a:endParaRPr>
          </a:p>
          <a:p>
            <a:pPr indent="-381000" lvl="0" marL="457200" rtl="0" algn="l">
              <a:lnSpc>
                <a:spcPct val="107916"/>
              </a:lnSpc>
              <a:spcBef>
                <a:spcPts val="800"/>
              </a:spcBef>
              <a:spcAft>
                <a:spcPts val="0"/>
              </a:spcAft>
              <a:buClr>
                <a:srgbClr val="333333"/>
              </a:buClr>
              <a:buSzPts val="2400"/>
              <a:buFont typeface="Times New Roman"/>
              <a:buAutoNum type="arabicPeriod"/>
            </a:pPr>
            <a:r>
              <a:rPr b="1" lang="en-US" sz="2400">
                <a:solidFill>
                  <a:srgbClr val="333333"/>
                </a:solidFill>
                <a:latin typeface="Times New Roman"/>
                <a:ea typeface="Times New Roman"/>
                <a:cs typeface="Times New Roman"/>
                <a:sym typeface="Times New Roman"/>
              </a:rPr>
              <a:t>Removal of punctuations</a:t>
            </a:r>
            <a:endParaRPr b="1" sz="2400">
              <a:solidFill>
                <a:srgbClr val="333333"/>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Clr>
                <a:schemeClr val="dk1"/>
              </a:buClr>
              <a:buSzPts val="1100"/>
              <a:buFont typeface="Arial"/>
              <a:buNone/>
            </a:pPr>
            <a:r>
              <a:rPr lang="en-US" sz="2400">
                <a:solidFill>
                  <a:srgbClr val="333333"/>
                </a:solidFill>
                <a:latin typeface="Times New Roman"/>
                <a:ea typeface="Times New Roman"/>
                <a:cs typeface="Times New Roman"/>
                <a:sym typeface="Times New Roman"/>
              </a:rPr>
              <a:t>Removing the punctuations in order to get rid of the computer treating the same words with different punctuations as different entities. </a:t>
            </a:r>
            <a:endParaRPr sz="2400">
              <a:solidFill>
                <a:srgbClr val="333333"/>
              </a:solidFill>
              <a:latin typeface="Times New Roman"/>
              <a:ea typeface="Times New Roman"/>
              <a:cs typeface="Times New Roman"/>
              <a:sym typeface="Times New Roman"/>
            </a:endParaRPr>
          </a:p>
          <a:p>
            <a:pPr indent="-381000" lvl="0" marL="457200" rtl="0" algn="l">
              <a:lnSpc>
                <a:spcPct val="107916"/>
              </a:lnSpc>
              <a:spcBef>
                <a:spcPts val="800"/>
              </a:spcBef>
              <a:spcAft>
                <a:spcPts val="0"/>
              </a:spcAft>
              <a:buClr>
                <a:srgbClr val="333333"/>
              </a:buClr>
              <a:buSzPts val="2400"/>
              <a:buFont typeface="Times New Roman"/>
              <a:buAutoNum type="arabicPeriod"/>
            </a:pPr>
            <a:r>
              <a:rPr b="1" lang="en-US" sz="2400">
                <a:solidFill>
                  <a:srgbClr val="333333"/>
                </a:solidFill>
                <a:latin typeface="Times New Roman"/>
                <a:ea typeface="Times New Roman"/>
                <a:cs typeface="Times New Roman"/>
                <a:sym typeface="Times New Roman"/>
              </a:rPr>
              <a:t>Removal of stop words</a:t>
            </a:r>
            <a:endParaRPr b="1" sz="2400">
              <a:solidFill>
                <a:srgbClr val="333333"/>
              </a:solidFill>
              <a:latin typeface="Times New Roman"/>
              <a:ea typeface="Times New Roman"/>
              <a:cs typeface="Times New Roman"/>
              <a:sym typeface="Times New Roman"/>
            </a:endParaRPr>
          </a:p>
          <a:p>
            <a:pPr indent="0" lvl="0" marL="457200" rtl="0" algn="l">
              <a:lnSpc>
                <a:spcPct val="107916"/>
              </a:lnSpc>
              <a:spcBef>
                <a:spcPts val="800"/>
              </a:spcBef>
              <a:spcAft>
                <a:spcPts val="800"/>
              </a:spcAft>
              <a:buNone/>
            </a:pPr>
            <a:r>
              <a:rPr lang="en-US" sz="2400">
                <a:solidFill>
                  <a:srgbClr val="333333"/>
                </a:solidFill>
                <a:latin typeface="Times New Roman"/>
                <a:ea typeface="Times New Roman"/>
                <a:cs typeface="Times New Roman"/>
                <a:sym typeface="Times New Roman"/>
              </a:rPr>
              <a:t>Stop words are a collection of words that do not add much meaning to the sentences but occur frequently in a language. </a:t>
            </a:r>
            <a:endParaRPr b="1" sz="2400">
              <a:solidFill>
                <a:srgbClr val="33333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cfddfa6d14_2_205"/>
          <p:cNvSpPr/>
          <p:nvPr/>
        </p:nvSpPr>
        <p:spPr>
          <a:xfrm>
            <a:off x="0" y="6140919"/>
            <a:ext cx="12192000" cy="717000"/>
          </a:xfrm>
          <a:prstGeom prst="rtTriangle">
            <a:avLst/>
          </a:prstGeom>
          <a:solidFill>
            <a:srgbClr val="AFABAB">
              <a:alpha val="411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82" name="Google Shape;182;gcfddfa6d14_2_205"/>
          <p:cNvSpPr/>
          <p:nvPr/>
        </p:nvSpPr>
        <p:spPr>
          <a:xfrm>
            <a:off x="0" y="6256421"/>
            <a:ext cx="12192000" cy="601500"/>
          </a:xfrm>
          <a:prstGeom prst="rtTriangle">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83" name="Google Shape;183;gcfddfa6d14_2_205"/>
          <p:cNvSpPr txBox="1"/>
          <p:nvPr/>
        </p:nvSpPr>
        <p:spPr>
          <a:xfrm>
            <a:off x="133671" y="6372550"/>
            <a:ext cx="17163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lt1"/>
                </a:solidFill>
                <a:latin typeface="Calibri"/>
                <a:ea typeface="Calibri"/>
                <a:cs typeface="Calibri"/>
                <a:sym typeface="Calibri"/>
              </a:rPr>
              <a:t>Praveen</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grpSp>
        <p:nvGrpSpPr>
          <p:cNvPr id="184" name="Google Shape;184;gcfddfa6d14_2_205"/>
          <p:cNvGrpSpPr/>
          <p:nvPr/>
        </p:nvGrpSpPr>
        <p:grpSpPr>
          <a:xfrm>
            <a:off x="10234500" y="367375"/>
            <a:ext cx="1957500" cy="369300"/>
            <a:chOff x="10234500" y="367375"/>
            <a:chExt cx="1957500" cy="369300"/>
          </a:xfrm>
        </p:grpSpPr>
        <p:sp>
          <p:nvSpPr>
            <p:cNvPr id="185" name="Google Shape;185;gcfddfa6d14_2_205"/>
            <p:cNvSpPr/>
            <p:nvPr/>
          </p:nvSpPr>
          <p:spPr>
            <a:xfrm rot="10800000">
              <a:off x="10234500" y="375175"/>
              <a:ext cx="1957500" cy="353700"/>
            </a:xfrm>
            <a:prstGeom prst="homePlate">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B0F0"/>
                </a:solidFill>
                <a:highlight>
                  <a:srgbClr val="AFABAB"/>
                </a:highlight>
                <a:latin typeface="Calibri"/>
                <a:ea typeface="Calibri"/>
                <a:cs typeface="Calibri"/>
                <a:sym typeface="Calibri"/>
              </a:endParaRPr>
            </a:p>
          </p:txBody>
        </p:sp>
        <p:sp>
          <p:nvSpPr>
            <p:cNvPr id="186" name="Google Shape;186;gcfddfa6d14_2_205"/>
            <p:cNvSpPr txBox="1"/>
            <p:nvPr/>
          </p:nvSpPr>
          <p:spPr>
            <a:xfrm>
              <a:off x="10428998" y="367375"/>
              <a:ext cx="1716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Data Processing</a:t>
              </a:r>
              <a:endParaRPr b="0" i="0" sz="1400" u="none" cap="none" strike="noStrike">
                <a:solidFill>
                  <a:srgbClr val="000000"/>
                </a:solidFill>
                <a:latin typeface="Arial"/>
                <a:ea typeface="Arial"/>
                <a:cs typeface="Arial"/>
                <a:sym typeface="Arial"/>
              </a:endParaRPr>
            </a:p>
          </p:txBody>
        </p:sp>
      </p:grpSp>
      <p:sp>
        <p:nvSpPr>
          <p:cNvPr id="187" name="Google Shape;187;gcfddfa6d14_2_205"/>
          <p:cNvSpPr txBox="1"/>
          <p:nvPr/>
        </p:nvSpPr>
        <p:spPr>
          <a:xfrm>
            <a:off x="3486547" y="3167390"/>
            <a:ext cx="9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cfddfa6d14_2_205"/>
          <p:cNvSpPr txBox="1"/>
          <p:nvPr/>
        </p:nvSpPr>
        <p:spPr>
          <a:xfrm>
            <a:off x="6751529" y="2104373"/>
            <a:ext cx="395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gcfddfa6d14_2_205"/>
          <p:cNvSpPr txBox="1"/>
          <p:nvPr/>
        </p:nvSpPr>
        <p:spPr>
          <a:xfrm>
            <a:off x="958100" y="630325"/>
            <a:ext cx="517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Data Processing Contd. #1</a:t>
            </a:r>
            <a:endParaRPr b="1" sz="2600">
              <a:latin typeface="Times New Roman"/>
              <a:ea typeface="Times New Roman"/>
              <a:cs typeface="Times New Roman"/>
              <a:sym typeface="Times New Roman"/>
            </a:endParaRPr>
          </a:p>
        </p:txBody>
      </p:sp>
      <p:sp>
        <p:nvSpPr>
          <p:cNvPr id="190" name="Google Shape;190;gcfddfa6d14_2_205"/>
          <p:cNvSpPr txBox="1"/>
          <p:nvPr/>
        </p:nvSpPr>
        <p:spPr>
          <a:xfrm>
            <a:off x="1158475" y="1398900"/>
            <a:ext cx="10632900" cy="19179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b="1" lang="en-US" sz="2500">
                <a:solidFill>
                  <a:srgbClr val="333333"/>
                </a:solidFill>
                <a:latin typeface="Times New Roman"/>
                <a:ea typeface="Times New Roman"/>
                <a:cs typeface="Times New Roman"/>
                <a:sym typeface="Times New Roman"/>
              </a:rPr>
              <a:t> </a:t>
            </a:r>
            <a:r>
              <a:rPr b="1" lang="en-US" sz="2500">
                <a:solidFill>
                  <a:srgbClr val="333333"/>
                </a:solidFill>
                <a:latin typeface="Times New Roman"/>
                <a:ea typeface="Times New Roman"/>
                <a:cs typeface="Times New Roman"/>
                <a:sym typeface="Times New Roman"/>
              </a:rPr>
              <a:t>4. Lemmatization - nltk, pattern</a:t>
            </a:r>
            <a:endParaRPr b="1" sz="2500">
              <a:solidFill>
                <a:srgbClr val="333333"/>
              </a:solidFill>
              <a:latin typeface="Times New Roman"/>
              <a:ea typeface="Times New Roman"/>
              <a:cs typeface="Times New Roman"/>
              <a:sym typeface="Times New Roman"/>
            </a:endParaRPr>
          </a:p>
          <a:p>
            <a:pPr indent="0" lvl="0" marL="457200" rtl="0" algn="l">
              <a:lnSpc>
                <a:spcPct val="107916"/>
              </a:lnSpc>
              <a:spcBef>
                <a:spcPts val="800"/>
              </a:spcBef>
              <a:spcAft>
                <a:spcPts val="800"/>
              </a:spcAft>
              <a:buNone/>
            </a:pPr>
            <a:r>
              <a:rPr lang="en-US" sz="2500">
                <a:solidFill>
                  <a:srgbClr val="333333"/>
                </a:solidFill>
                <a:latin typeface="Times New Roman"/>
                <a:ea typeface="Times New Roman"/>
                <a:cs typeface="Times New Roman"/>
                <a:sym typeface="Times New Roman"/>
              </a:rPr>
              <a:t>Lemmatization is the process of  reducing a word into its root word</a:t>
            </a:r>
            <a:r>
              <a:rPr lang="en-US" sz="2500">
                <a:solidFill>
                  <a:srgbClr val="333333"/>
                </a:solidFill>
                <a:latin typeface="Times New Roman"/>
                <a:ea typeface="Times New Roman"/>
                <a:cs typeface="Times New Roman"/>
                <a:sym typeface="Times New Roman"/>
              </a:rPr>
              <a:t> normally aiming to remove </a:t>
            </a:r>
            <a:r>
              <a:rPr b="1" lang="en-US" sz="2500">
                <a:solidFill>
                  <a:srgbClr val="674EA7"/>
                </a:solidFill>
                <a:latin typeface="Times New Roman"/>
                <a:ea typeface="Times New Roman"/>
                <a:cs typeface="Times New Roman"/>
                <a:sym typeface="Times New Roman"/>
              </a:rPr>
              <a:t>inflectional endings</a:t>
            </a:r>
            <a:r>
              <a:rPr lang="en-US" sz="2500">
                <a:solidFill>
                  <a:srgbClr val="333333"/>
                </a:solidFill>
                <a:latin typeface="Times New Roman"/>
                <a:ea typeface="Times New Roman"/>
                <a:cs typeface="Times New Roman"/>
                <a:sym typeface="Times New Roman"/>
              </a:rPr>
              <a:t> only and to return the base or </a:t>
            </a:r>
            <a:r>
              <a:rPr b="1" lang="en-US" sz="2500">
                <a:solidFill>
                  <a:schemeClr val="accent2"/>
                </a:solidFill>
                <a:latin typeface="Times New Roman"/>
                <a:ea typeface="Times New Roman"/>
                <a:cs typeface="Times New Roman"/>
                <a:sym typeface="Times New Roman"/>
              </a:rPr>
              <a:t>dictionary form</a:t>
            </a:r>
            <a:r>
              <a:rPr b="1" lang="en-US" sz="2500">
                <a:solidFill>
                  <a:srgbClr val="674EA7"/>
                </a:solidFill>
                <a:latin typeface="Times New Roman"/>
                <a:ea typeface="Times New Roman"/>
                <a:cs typeface="Times New Roman"/>
                <a:sym typeface="Times New Roman"/>
              </a:rPr>
              <a:t> </a:t>
            </a:r>
            <a:r>
              <a:rPr lang="en-US" sz="2500">
                <a:solidFill>
                  <a:srgbClr val="333333"/>
                </a:solidFill>
                <a:latin typeface="Times New Roman"/>
                <a:ea typeface="Times New Roman"/>
                <a:cs typeface="Times New Roman"/>
                <a:sym typeface="Times New Roman"/>
              </a:rPr>
              <a:t>of a word.</a:t>
            </a:r>
            <a:endParaRPr b="1" sz="2500">
              <a:solidFill>
                <a:srgbClr val="333333"/>
              </a:solidFill>
              <a:latin typeface="Times New Roman"/>
              <a:ea typeface="Times New Roman"/>
              <a:cs typeface="Times New Roman"/>
              <a:sym typeface="Times New Roman"/>
            </a:endParaRPr>
          </a:p>
        </p:txBody>
      </p:sp>
      <p:pic>
        <p:nvPicPr>
          <p:cNvPr id="191" name="Google Shape;191;gcfddfa6d14_2_205"/>
          <p:cNvPicPr preferRelativeResize="0"/>
          <p:nvPr/>
        </p:nvPicPr>
        <p:blipFill>
          <a:blip r:embed="rId3">
            <a:alphaModFix/>
          </a:blip>
          <a:stretch>
            <a:fillRect/>
          </a:stretch>
        </p:blipFill>
        <p:spPr>
          <a:xfrm>
            <a:off x="1480350" y="3798403"/>
            <a:ext cx="8458200" cy="20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2021-03-21T17:51:23Z</dcterms:created>
  <dc:creator>Praveen Vatambeti</dc:creator>
</cp:coreProperties>
</file>