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8" r:id="rId3"/>
    <p:sldId id="267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E9D6-8294-4286-896A-2707F058641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ffman2.idre.ucla.edu/getting-star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81965"/>
            <a:ext cx="10058400" cy="1437228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Using the Hoffman2 cluster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28 2017</a:t>
            </a:r>
          </a:p>
        </p:txBody>
      </p:sp>
    </p:spTree>
    <p:extLst>
      <p:ext uri="{BB962C8B-B14F-4D97-AF65-F5344CB8AC3E}">
        <p14:creationId xmlns:p14="http://schemas.microsoft.com/office/powerpoint/2010/main" val="32141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Interactive sessions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Useful for doing more intensive computations</a:t>
            </a:r>
          </a:p>
          <a:p>
            <a:r>
              <a:rPr lang="en-US" dirty="0" smtClean="0"/>
              <a:t>To request a compute node for interactive use, use the ‘</a:t>
            </a:r>
            <a:r>
              <a:rPr lang="en-US" dirty="0" err="1" smtClean="0"/>
              <a:t>qrsh</a:t>
            </a:r>
            <a:r>
              <a:rPr lang="en-US" dirty="0" smtClean="0"/>
              <a:t>’ command: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qrsh</a:t>
            </a:r>
            <a:r>
              <a:rPr lang="en-US" dirty="0" smtClean="0"/>
              <a:t> -l </a:t>
            </a:r>
            <a:r>
              <a:rPr lang="en-US" dirty="0" err="1" smtClean="0"/>
              <a:t>h_rt</a:t>
            </a:r>
            <a:r>
              <a:rPr lang="en-US" dirty="0" smtClean="0"/>
              <a:t>=8:00:00,h_data=4G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 smtClean="0"/>
              <a:t>h_rt</a:t>
            </a:r>
            <a:r>
              <a:rPr lang="en-US" b="1" dirty="0" smtClean="0"/>
              <a:t>: </a:t>
            </a:r>
            <a:r>
              <a:rPr lang="en-US" dirty="0" smtClean="0"/>
              <a:t>Requested running time (8 hours).</a:t>
            </a:r>
          </a:p>
          <a:p>
            <a:pPr marL="0" indent="0" algn="just">
              <a:buNone/>
            </a:pPr>
            <a:r>
              <a:rPr lang="en-US" b="1" dirty="0" err="1" smtClean="0"/>
              <a:t>h_data</a:t>
            </a:r>
            <a:r>
              <a:rPr lang="en-US" b="1" dirty="0" smtClean="0"/>
              <a:t>: </a:t>
            </a:r>
            <a:r>
              <a:rPr lang="en-US" dirty="0" smtClean="0"/>
              <a:t>Requested memory (4GB).</a:t>
            </a:r>
          </a:p>
          <a:p>
            <a:pPr marL="0" indent="0" algn="just">
              <a:buNone/>
            </a:pPr>
            <a:r>
              <a:rPr lang="en-US" b="1" dirty="0" smtClean="0"/>
              <a:t> </a:t>
            </a:r>
          </a:p>
          <a:p>
            <a:pPr marL="0" indent="0" algn="just">
              <a:buNone/>
            </a:pPr>
            <a:r>
              <a:rPr lang="en-US" i="1" dirty="0" smtClean="0"/>
              <a:t>“Any </a:t>
            </a:r>
            <a:r>
              <a:rPr lang="en-US" i="1" dirty="0"/>
              <a:t>job, started in an interactive session, attempting to use more memory than what had been requested with </a:t>
            </a:r>
            <a:r>
              <a:rPr lang="en-US" i="1" dirty="0" err="1"/>
              <a:t>h_data</a:t>
            </a:r>
            <a:r>
              <a:rPr lang="en-US" i="1" dirty="0"/>
              <a:t> will be automatically terminated by the scheduler</a:t>
            </a:r>
            <a:r>
              <a:rPr lang="en-US" i="1" dirty="0" smtClean="0"/>
              <a:t>.”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600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Submitting jobs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995" cy="4351338"/>
          </a:xfrm>
        </p:spPr>
        <p:txBody>
          <a:bodyPr/>
          <a:lstStyle/>
          <a:p>
            <a:r>
              <a:rPr lang="en-US" dirty="0" smtClean="0"/>
              <a:t>Very useful for heavy computations</a:t>
            </a:r>
          </a:p>
          <a:p>
            <a:r>
              <a:rPr lang="en-US" dirty="0" smtClean="0"/>
              <a:t>To submit a job to Hoffman2, use the ‘</a:t>
            </a:r>
            <a:r>
              <a:rPr lang="en-US" dirty="0" err="1" smtClean="0"/>
              <a:t>qsub</a:t>
            </a:r>
            <a:r>
              <a:rPr lang="en-US" dirty="0" smtClean="0"/>
              <a:t>’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qsub</a:t>
            </a:r>
            <a:r>
              <a:rPr lang="en-US" dirty="0" smtClean="0"/>
              <a:t> -N job1 -l </a:t>
            </a:r>
            <a:r>
              <a:rPr lang="en-US" dirty="0" err="1" smtClean="0"/>
              <a:t>h_data</a:t>
            </a:r>
            <a:r>
              <a:rPr lang="en-US" dirty="0" smtClean="0"/>
              <a:t>=8G,h_rt=23:00:00 -m </a:t>
            </a:r>
            <a:r>
              <a:rPr lang="en-US" dirty="0" err="1" smtClean="0"/>
              <a:t>bea</a:t>
            </a:r>
            <a:r>
              <a:rPr lang="en-US" dirty="0" smtClean="0"/>
              <a:t> thejob.sh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-N job1</a:t>
            </a:r>
            <a:r>
              <a:rPr lang="en-US" dirty="0" smtClean="0"/>
              <a:t>: Name the job ‘job1’. Can see the name when you type ‘</a:t>
            </a:r>
            <a:r>
              <a:rPr lang="en-US" dirty="0" err="1" smtClean="0"/>
              <a:t>myjobs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-m </a:t>
            </a:r>
            <a:r>
              <a:rPr lang="en-US" b="1" dirty="0" err="1" smtClean="0"/>
              <a:t>bea</a:t>
            </a:r>
            <a:r>
              <a:rPr lang="en-US" b="1" dirty="0" smtClean="0"/>
              <a:t>: </a:t>
            </a:r>
            <a:r>
              <a:rPr lang="en-US" dirty="0" smtClean="0"/>
              <a:t>Define mailing rules. Email me when job ‘</a:t>
            </a:r>
            <a:r>
              <a:rPr lang="en-US" b="1" dirty="0" err="1" smtClean="0"/>
              <a:t>b</a:t>
            </a:r>
            <a:r>
              <a:rPr lang="en-US" dirty="0" err="1" smtClean="0"/>
              <a:t>’egins</a:t>
            </a:r>
            <a:r>
              <a:rPr lang="en-US" dirty="0" smtClean="0"/>
              <a:t>, ‘</a:t>
            </a:r>
            <a:r>
              <a:rPr lang="en-US" b="1" dirty="0" err="1" smtClean="0"/>
              <a:t>e</a:t>
            </a:r>
            <a:r>
              <a:rPr lang="en-US" dirty="0" err="1" smtClean="0"/>
              <a:t>’nds</a:t>
            </a:r>
            <a:r>
              <a:rPr lang="en-US" dirty="0" smtClean="0"/>
              <a:t>, and if the job is ‘</a:t>
            </a:r>
            <a:r>
              <a:rPr lang="en-US" b="1" dirty="0" err="1" smtClean="0"/>
              <a:t>a</a:t>
            </a:r>
            <a:r>
              <a:rPr lang="en-US" dirty="0" err="1" smtClean="0"/>
              <a:t>’borted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 Example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Say you have an R script, ‘</a:t>
            </a:r>
            <a:r>
              <a:rPr lang="en-US" dirty="0" err="1" smtClean="0"/>
              <a:t>example.R</a:t>
            </a:r>
            <a:r>
              <a:rPr lang="en-US" dirty="0" smtClean="0"/>
              <a:t>’, that you want to 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shell script, say ‘submit_r_job.sh’, with the following text:</a:t>
            </a:r>
          </a:p>
          <a:p>
            <a:pPr marL="0" indent="0">
              <a:buNone/>
            </a:pPr>
            <a:r>
              <a:rPr lang="en-US" sz="1800" dirty="0"/>
              <a:t>#!/</a:t>
            </a:r>
            <a:r>
              <a:rPr lang="en-US" sz="1800" dirty="0" smtClean="0"/>
              <a:t>bin/bash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 /u/local/Modules/default/init/modules.sh</a:t>
            </a:r>
          </a:p>
          <a:p>
            <a:pPr marL="0" indent="0">
              <a:buNone/>
            </a:pPr>
            <a:r>
              <a:rPr lang="en-US" sz="1800" dirty="0"/>
              <a:t>module load R</a:t>
            </a:r>
          </a:p>
          <a:p>
            <a:pPr marL="0" indent="0">
              <a:buNone/>
            </a:pPr>
            <a:r>
              <a:rPr lang="en-US" sz="1800" dirty="0"/>
              <a:t>R CMD BATCH ~/</a:t>
            </a:r>
            <a:r>
              <a:rPr lang="en-US" sz="1800" dirty="0" err="1"/>
              <a:t>toy_example</a:t>
            </a:r>
            <a:r>
              <a:rPr lang="en-US" sz="1800" dirty="0"/>
              <a:t>/</a:t>
            </a:r>
            <a:r>
              <a:rPr lang="en-US" sz="1800" dirty="0" err="1"/>
              <a:t>example_r_job.R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Submit this shell script to Hoffman2: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 smtClean="0"/>
              <a:t>qsub</a:t>
            </a:r>
            <a:r>
              <a:rPr lang="en-US" sz="2000" dirty="0" smtClean="0"/>
              <a:t> </a:t>
            </a:r>
            <a:r>
              <a:rPr lang="en-US" sz="2000" dirty="0" smtClean="0"/>
              <a:t>-</a:t>
            </a:r>
            <a:r>
              <a:rPr lang="en-US" sz="2000" dirty="0" smtClean="0"/>
              <a:t>l </a:t>
            </a:r>
            <a:r>
              <a:rPr lang="en-US" sz="2000" dirty="0" err="1" smtClean="0"/>
              <a:t>h_data</a:t>
            </a:r>
            <a:r>
              <a:rPr lang="en-US" sz="2000" dirty="0" smtClean="0"/>
              <a:t>=4G,h_rt=1:00:00 </a:t>
            </a:r>
            <a:r>
              <a:rPr lang="en-US" sz="2000" dirty="0" smtClean="0"/>
              <a:t>submit_r_job.sh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Hoffman2?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UCLA’s supercomputing cluster</a:t>
            </a:r>
          </a:p>
          <a:p>
            <a:r>
              <a:rPr lang="en-US" sz="2400" dirty="0" smtClean="0"/>
              <a:t>Largest and most powerful cluster in the UC system</a:t>
            </a:r>
          </a:p>
          <a:p>
            <a:r>
              <a:rPr lang="en-US" sz="2400" dirty="0" smtClean="0"/>
              <a:t>Vital if you have huge data and/or heavy-duty computation</a:t>
            </a:r>
          </a:p>
          <a:p>
            <a:r>
              <a:rPr lang="en-US" sz="2400" dirty="0" smtClean="0"/>
              <a:t>Managed </a:t>
            </a:r>
            <a:r>
              <a:rPr lang="en-US" sz="2400" dirty="0"/>
              <a:t>and operated by the IDRE Research Technology </a:t>
            </a:r>
            <a:r>
              <a:rPr lang="en-US" sz="2400" dirty="0" smtClean="0"/>
              <a:t>Group</a:t>
            </a:r>
          </a:p>
          <a:p>
            <a:r>
              <a:rPr lang="en-US" sz="2400" dirty="0"/>
              <a:t>1,200+ 64-bit nodes and 13,340 cores, </a:t>
            </a:r>
            <a:r>
              <a:rPr lang="en-US" sz="2400" dirty="0" smtClean="0"/>
              <a:t>over </a:t>
            </a:r>
            <a:r>
              <a:rPr lang="en-US" sz="2400" dirty="0"/>
              <a:t>50TB of </a:t>
            </a:r>
            <a:r>
              <a:rPr lang="en-US" sz="2400" dirty="0" smtClean="0"/>
              <a:t>memory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2" y="127844"/>
            <a:ext cx="9607951" cy="786556"/>
          </a:xfrm>
        </p:spPr>
        <p:txBody>
          <a:bodyPr>
            <a:normAutofit/>
          </a:bodyPr>
          <a:lstStyle/>
          <a:p>
            <a:r>
              <a:rPr lang="en-US" b="1" dirty="0" smtClean="0"/>
              <a:t>Website: </a:t>
            </a:r>
            <a:r>
              <a:rPr lang="en-US" dirty="0" smtClean="0"/>
              <a:t>https://idre.ucla.edu/hoffman2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1" y="1163256"/>
            <a:ext cx="10966228" cy="4897960"/>
          </a:xfrm>
        </p:spPr>
      </p:pic>
    </p:spTree>
    <p:extLst>
      <p:ext uri="{BB962C8B-B14F-4D97-AF65-F5344CB8AC3E}">
        <p14:creationId xmlns:p14="http://schemas.microsoft.com/office/powerpoint/2010/main" val="142297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get a Hoffman2 account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register with UCLA IDRE (</a:t>
            </a:r>
            <a:r>
              <a:rPr lang="en-US" dirty="0" smtClean="0">
                <a:hlinkClick r:id="rId2"/>
              </a:rPr>
              <a:t>https://www.hoffman2.idre.ucla.edu/getting-started/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a faculty sponsor (usually your advisor)</a:t>
            </a:r>
          </a:p>
          <a:p>
            <a:endParaRPr lang="en-US" dirty="0" smtClean="0"/>
          </a:p>
          <a:p>
            <a:r>
              <a:rPr lang="en-US" dirty="0" smtClean="0"/>
              <a:t>IDRE gives workshops fairly frequently on using Hoffman (check their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5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Connecting to Hoffman2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Unix, Linux, Mac users: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ssh</a:t>
            </a:r>
            <a:r>
              <a:rPr lang="en-US" dirty="0" smtClean="0"/>
              <a:t>’ command in the terminal to log in:</a:t>
            </a:r>
          </a:p>
          <a:p>
            <a:pPr marL="0" indent="0">
              <a:buNone/>
            </a:pP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i="1" dirty="0" smtClean="0"/>
              <a:t>login-id@hoffman2.idre.ucla.edu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Windows users</a:t>
            </a:r>
            <a:endParaRPr lang="en-US" b="1" dirty="0"/>
          </a:p>
          <a:p>
            <a:r>
              <a:rPr lang="en-US" dirty="0" smtClean="0"/>
              <a:t>Can use an SSH client like “</a:t>
            </a:r>
            <a:r>
              <a:rPr lang="en-US" dirty="0" err="1" smtClean="0"/>
              <a:t>MobaXterm</a:t>
            </a:r>
            <a:r>
              <a:rPr lang="en-US" dirty="0" smtClean="0"/>
              <a:t>”, “</a:t>
            </a:r>
            <a:r>
              <a:rPr lang="en-US" dirty="0" err="1" smtClean="0"/>
              <a:t>PuTTY</a:t>
            </a:r>
            <a:r>
              <a:rPr lang="en-US" dirty="0" smtClean="0"/>
              <a:t>”, etc.</a:t>
            </a:r>
          </a:p>
          <a:p>
            <a:r>
              <a:rPr lang="en-US" dirty="0" smtClean="0"/>
              <a:t>Can use remote desktop “</a:t>
            </a:r>
            <a:r>
              <a:rPr lang="en-US" dirty="0" err="1" smtClean="0"/>
              <a:t>NoMachine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See Hoffman site 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Hoffman2 (basics)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Every user has a home directory with 20GB storage for general use</a:t>
            </a:r>
            <a:endParaRPr lang="en-US" dirty="0"/>
          </a:p>
          <a:p>
            <a:r>
              <a:rPr lang="en-US" dirty="0" smtClean="0"/>
              <a:t>Type ‘</a:t>
            </a:r>
            <a:r>
              <a:rPr lang="en-US" dirty="0" err="1" smtClean="0"/>
              <a:t>myquota</a:t>
            </a:r>
            <a:r>
              <a:rPr lang="en-US" dirty="0" smtClean="0"/>
              <a:t>’ to see how much storage you have remaining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You also have more storage for temporary use</a:t>
            </a:r>
          </a:p>
          <a:p>
            <a:r>
              <a:rPr lang="en-US" dirty="0" smtClean="0"/>
              <a:t>2TB in ‘/u/scratch’; keep for 7 days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Hoffman2 (basics)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you log onto Hoffman2, you are assigned a ‘login node’ where you can maneuver around, organize files,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Do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b="1" dirty="0" smtClean="0"/>
              <a:t> do computations on the login node (you will get some angry emails from IDRE)!</a:t>
            </a:r>
          </a:p>
          <a:p>
            <a:r>
              <a:rPr lang="en-US" dirty="0" smtClean="0"/>
              <a:t>You can request an interactive session using the ‘</a:t>
            </a:r>
            <a:r>
              <a:rPr lang="en-US" dirty="0" err="1" smtClean="0"/>
              <a:t>qrsh</a:t>
            </a:r>
            <a:r>
              <a:rPr lang="en-US" dirty="0" smtClean="0"/>
              <a:t>’ command to request a compute node for interactive use (example soon).</a:t>
            </a:r>
          </a:p>
          <a:p>
            <a:endParaRPr lang="en-US" dirty="0" smtClean="0"/>
          </a:p>
          <a:p>
            <a:r>
              <a:rPr lang="en-US" dirty="0" smtClean="0"/>
              <a:t>Alternatively, whenever you submit a job to the scheduler, it is automatically executed on the compute nodes (example soon).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R on Hoffman2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version of R are available on Hoffman2</a:t>
            </a:r>
          </a:p>
          <a:p>
            <a:r>
              <a:rPr lang="en-US" dirty="0" smtClean="0"/>
              <a:t>Type ‘module avail R’ to see which versions are available</a:t>
            </a:r>
          </a:p>
          <a:p>
            <a:r>
              <a:rPr lang="en-US" dirty="0" smtClean="0"/>
              <a:t>To load a specific version (say 3.2.1), type ‘module load R/3.2.1’. Otherwise, typing ‘module load R’ will load the default version of R (currently 3.2.3).</a:t>
            </a:r>
          </a:p>
          <a:p>
            <a:r>
              <a:rPr lang="en-US" dirty="0" smtClean="0"/>
              <a:t>Type ‘R’ into the terminal to open R (remember, don’t do computations in the login nodes)!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Python on Hoffman2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version of Python are available on Hoffman2</a:t>
            </a:r>
          </a:p>
          <a:p>
            <a:r>
              <a:rPr lang="en-US" dirty="0" smtClean="0"/>
              <a:t>Type ‘module avail python ’ to see which versions are available</a:t>
            </a:r>
          </a:p>
          <a:p>
            <a:r>
              <a:rPr lang="en-US" dirty="0" smtClean="0"/>
              <a:t>Type ‘python’ into the terminal to open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618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the Hoffman2 cluster</vt:lpstr>
      <vt:lpstr>What is Hoffman2?</vt:lpstr>
      <vt:lpstr>Website: https://idre.ucla.edu/hoffman2</vt:lpstr>
      <vt:lpstr>How to get a Hoffman2 account</vt:lpstr>
      <vt:lpstr>Connecting to Hoffman2</vt:lpstr>
      <vt:lpstr>Using Hoffman2 (basics)</vt:lpstr>
      <vt:lpstr>Using Hoffman2 (basics)</vt:lpstr>
      <vt:lpstr>Using R on Hoffman2</vt:lpstr>
      <vt:lpstr>Using Python on Hoffman2</vt:lpstr>
      <vt:lpstr>Interactive sessions</vt:lpstr>
      <vt:lpstr>Submitting jobs</vt:lpstr>
      <vt:lpstr>Submitting jobs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in R</dc:title>
  <dc:creator>Levon Demirdjian</dc:creator>
  <cp:lastModifiedBy>Levon Demirdjian</cp:lastModifiedBy>
  <cp:revision>29</cp:revision>
  <dcterms:created xsi:type="dcterms:W3CDTF">2016-12-01T03:42:32Z</dcterms:created>
  <dcterms:modified xsi:type="dcterms:W3CDTF">2017-11-28T19:44:05Z</dcterms:modified>
</cp:coreProperties>
</file>