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256" r:id="rId5"/>
    <p:sldId id="257" r:id="rId6"/>
    <p:sldId id="261" r:id="rId7"/>
    <p:sldId id="283" r:id="rId8"/>
    <p:sldId id="264" r:id="rId9"/>
    <p:sldId id="266" r:id="rId10"/>
    <p:sldId id="286" r:id="rId11"/>
    <p:sldId id="287" r:id="rId12"/>
    <p:sldId id="288" r:id="rId13"/>
    <p:sldId id="312" r:id="rId14"/>
    <p:sldId id="289" r:id="rId15"/>
    <p:sldId id="293" r:id="rId16"/>
    <p:sldId id="294" r:id="rId17"/>
    <p:sldId id="295" r:id="rId18"/>
    <p:sldId id="297" r:id="rId19"/>
    <p:sldId id="298" r:id="rId20"/>
    <p:sldId id="300" r:id="rId21"/>
    <p:sldId id="302" r:id="rId22"/>
    <p:sldId id="304" r:id="rId23"/>
    <p:sldId id="291" r:id="rId24"/>
    <p:sldId id="292" r:id="rId25"/>
    <p:sldId id="305" r:id="rId26"/>
    <p:sldId id="284" r:id="rId27"/>
    <p:sldId id="306" r:id="rId28"/>
    <p:sldId id="309" r:id="rId29"/>
    <p:sldId id="307" r:id="rId30"/>
    <p:sldId id="310" r:id="rId31"/>
    <p:sldId id="308" r:id="rId32"/>
    <p:sldId id="311" r:id="rId33"/>
    <p:sldId id="269" r:id="rId34"/>
  </p:sldIdLst>
  <p:sldSz cx="12192000" cy="6858000"/>
  <p:notesSz cx="6858000" cy="914400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1"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8-24T23:01:55.006"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8-24T23:01:55.006"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8/25/2022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1"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8" y="-3755"/>
            <a:ext cx="13796711"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1"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1" spc="300" dirty="0">
                <a:solidFill>
                  <a:schemeClr val="bg1"/>
                </a:solidFill>
                <a:latin typeface="+mn-lt"/>
                <a:cs typeface="Arial" panose="020B0604020202020204" pitchFamily="34" charset="0"/>
              </a:defRPr>
            </a:lvl1pPr>
          </a:lstStyle>
          <a:p>
            <a:pPr marL="228589" lvl="0" indent="-228589"/>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7" y="1517715"/>
            <a:ext cx="5184437" cy="4659248"/>
          </a:xfrm>
        </p:spPr>
        <p:txBody>
          <a:bodyPr>
            <a:normAutofit/>
          </a:bodyPr>
          <a:lstStyle>
            <a:lvl1pPr marL="457177" indent="-457177">
              <a:buFont typeface="Arial" panose="020B0604020202020204" pitchFamily="34" charset="0"/>
              <a:buChar char="•"/>
              <a:defRPr sz="2000">
                <a:solidFill>
                  <a:schemeClr val="bg1"/>
                </a:solidFill>
              </a:defRPr>
            </a:lvl1pPr>
            <a:lvl2pPr marL="800060" indent="-342882">
              <a:buFont typeface="Arial" panose="020B0604020202020204" pitchFamily="34" charset="0"/>
              <a:buChar char="•"/>
              <a:defRPr sz="1801">
                <a:solidFill>
                  <a:schemeClr val="bg1"/>
                </a:solidFill>
              </a:defRPr>
            </a:lvl2pPr>
            <a:lvl3pPr marL="1257237" indent="-342882">
              <a:buFont typeface="Arial" panose="020B0604020202020204" pitchFamily="34" charset="0"/>
              <a:buChar char="•"/>
              <a:defRPr sz="1600">
                <a:solidFill>
                  <a:schemeClr val="bg1"/>
                </a:solidFill>
              </a:defRPr>
            </a:lvl3pPr>
            <a:lvl4pPr marL="1657268" indent="-285737">
              <a:buFont typeface="Arial" panose="020B0604020202020204" pitchFamily="34" charset="0"/>
              <a:buChar char="•"/>
              <a:defRPr sz="1401">
                <a:solidFill>
                  <a:schemeClr val="bg1"/>
                </a:solidFill>
              </a:defRPr>
            </a:lvl4pPr>
            <a:lvl5pPr marL="2114446" indent="-285737">
              <a:buFont typeface="Arial" panose="020B0604020202020204" pitchFamily="34" charset="0"/>
              <a:buChar char="•"/>
              <a:defRPr sz="1401">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4" y="1517715"/>
            <a:ext cx="5184437" cy="4659248"/>
          </a:xfrm>
        </p:spPr>
        <p:txBody>
          <a:bodyPr>
            <a:normAutofit/>
          </a:bodyPr>
          <a:lstStyle>
            <a:lvl1pPr>
              <a:defRPr sz="2000">
                <a:solidFill>
                  <a:schemeClr val="bg1"/>
                </a:solidFill>
              </a:defRPr>
            </a:lvl1pPr>
            <a:lvl2pPr>
              <a:defRPr sz="1801">
                <a:solidFill>
                  <a:schemeClr val="bg1"/>
                </a:solidFill>
              </a:defRPr>
            </a:lvl2pPr>
            <a:lvl3pPr>
              <a:defRPr sz="1600">
                <a:solidFill>
                  <a:schemeClr val="bg1"/>
                </a:solidFill>
              </a:defRPr>
            </a:lvl3pPr>
            <a:lvl4pPr>
              <a:defRPr sz="1401">
                <a:solidFill>
                  <a:schemeClr val="bg1"/>
                </a:solidFill>
              </a:defRPr>
            </a:lvl4pPr>
            <a:lvl5pPr>
              <a:defRPr sz="1401">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7" y="2096721"/>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6" y="2096721"/>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53" y="2096721"/>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72" y="2096721"/>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8" y="2096721"/>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8" y="4240093"/>
            <a:ext cx="1776140" cy="1463040"/>
          </a:xfrm>
        </p:spPr>
        <p:txBody>
          <a:bodyPr lIns="0" tIns="0" rIns="0" bIns="0">
            <a:noAutofit/>
          </a:bodyPr>
          <a:lstStyle>
            <a:lvl1pPr marL="0" indent="0" algn="ctr">
              <a:lnSpc>
                <a:spcPct val="100000"/>
              </a:lnSpc>
              <a:spcBef>
                <a:spcPts val="601"/>
              </a:spcBef>
              <a:spcAft>
                <a:spcPts val="4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5" y="4240093"/>
            <a:ext cx="1776140" cy="1463040"/>
          </a:xfrm>
        </p:spPr>
        <p:txBody>
          <a:bodyPr lIns="0" tIns="0" rIns="0" bIns="0">
            <a:noAutofit/>
          </a:bodyPr>
          <a:lstStyle>
            <a:lvl1pPr marL="0" indent="0" algn="ctr">
              <a:lnSpc>
                <a:spcPct val="100000"/>
              </a:lnSpc>
              <a:spcBef>
                <a:spcPts val="601"/>
              </a:spcBef>
              <a:spcAft>
                <a:spcPts val="4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4" y="4240093"/>
            <a:ext cx="1776140" cy="1463040"/>
          </a:xfrm>
        </p:spPr>
        <p:txBody>
          <a:bodyPr lIns="0" tIns="0" rIns="0" bIns="0">
            <a:noAutofit/>
          </a:bodyPr>
          <a:lstStyle>
            <a:lvl1pPr marL="0" indent="0" algn="ctr">
              <a:lnSpc>
                <a:spcPct val="100000"/>
              </a:lnSpc>
              <a:spcBef>
                <a:spcPts val="601"/>
              </a:spcBef>
              <a:spcAft>
                <a:spcPts val="4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51" y="4240093"/>
            <a:ext cx="1776140" cy="1463040"/>
          </a:xfrm>
        </p:spPr>
        <p:txBody>
          <a:bodyPr lIns="0" tIns="0" rIns="0" bIns="0">
            <a:noAutofit/>
          </a:bodyPr>
          <a:lstStyle>
            <a:lvl1pPr marL="0" indent="0" algn="ctr">
              <a:lnSpc>
                <a:spcPct val="100000"/>
              </a:lnSpc>
              <a:spcBef>
                <a:spcPts val="601"/>
              </a:spcBef>
              <a:spcAft>
                <a:spcPts val="4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9" y="4240093"/>
            <a:ext cx="1776140" cy="1463040"/>
          </a:xfrm>
        </p:spPr>
        <p:txBody>
          <a:bodyPr lIns="0" tIns="0" rIns="0" bIns="0">
            <a:noAutofit/>
          </a:bodyPr>
          <a:lstStyle>
            <a:lvl1pPr marL="0" indent="0" algn="ctr">
              <a:lnSpc>
                <a:spcPct val="100000"/>
              </a:lnSpc>
              <a:spcBef>
                <a:spcPts val="601"/>
              </a:spcBef>
              <a:spcAft>
                <a:spcPts val="4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6" y="3825021"/>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4" y="3825021"/>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2" y="3825021"/>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10" y="3825021"/>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7" y="3825021"/>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3" y="4240093"/>
            <a:ext cx="3293307" cy="1463040"/>
          </a:xfrm>
        </p:spPr>
        <p:txBody>
          <a:bodyPr lIns="0" tIns="0" rIns="0" bIns="0">
            <a:noAutofit/>
          </a:bodyPr>
          <a:lstStyle>
            <a:lvl1pPr marL="0" indent="0" algn="l">
              <a:lnSpc>
                <a:spcPct val="100000"/>
              </a:lnSpc>
              <a:spcBef>
                <a:spcPts val="601"/>
              </a:spcBef>
              <a:spcAft>
                <a:spcPts val="4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9"/>
            <a:ext cx="12192003" cy="2289897"/>
          </a:xfrm>
        </p:spPr>
        <p:txBody>
          <a:bodyPr anchor="ctr">
            <a:normAutofit/>
          </a:bodyPr>
          <a:lstStyle>
            <a:lvl1pPr marL="0" indent="0" algn="ctr">
              <a:buNone/>
              <a:defRPr sz="1401">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7" cy="1463040"/>
          </a:xfrm>
        </p:spPr>
        <p:txBody>
          <a:bodyPr lIns="0" tIns="0" rIns="0" bIns="0">
            <a:noAutofit/>
          </a:bodyPr>
          <a:lstStyle>
            <a:lvl1pPr marL="0" indent="0" algn="l">
              <a:lnSpc>
                <a:spcPct val="100000"/>
              </a:lnSpc>
              <a:spcBef>
                <a:spcPts val="601"/>
              </a:spcBef>
              <a:spcAft>
                <a:spcPts val="4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7" cy="1463040"/>
          </a:xfrm>
        </p:spPr>
        <p:txBody>
          <a:bodyPr lIns="0" tIns="0" rIns="0" bIns="0">
            <a:noAutofit/>
          </a:bodyPr>
          <a:lstStyle>
            <a:lvl1pPr marL="0" indent="0" algn="l">
              <a:lnSpc>
                <a:spcPct val="100000"/>
              </a:lnSpc>
              <a:spcBef>
                <a:spcPts val="601"/>
              </a:spcBef>
              <a:spcAft>
                <a:spcPts val="4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7" y="4240093"/>
            <a:ext cx="9402007" cy="1463040"/>
          </a:xfrm>
        </p:spPr>
        <p:txBody>
          <a:bodyPr lIns="0" tIns="0" rIns="0" bIns="0">
            <a:noAutofit/>
          </a:bodyPr>
          <a:lstStyle>
            <a:lvl1pPr marL="0" indent="0" algn="l">
              <a:lnSpc>
                <a:spcPct val="100000"/>
              </a:lnSpc>
              <a:spcBef>
                <a:spcPts val="300"/>
              </a:spcBef>
              <a:spcAft>
                <a:spcPts val="300"/>
              </a:spcAft>
              <a:buNone/>
              <a:defRPr sz="1401">
                <a:solidFill>
                  <a:schemeClr val="bg1"/>
                </a:solidFill>
                <a:latin typeface="+mn-lt"/>
                <a:cs typeface="Arial" panose="020B0604020202020204" pitchFamily="34" charset="0"/>
              </a:defRPr>
            </a:lvl1pPr>
            <a:lvl2pPr>
              <a:lnSpc>
                <a:spcPct val="100000"/>
              </a:lnSpc>
              <a:spcBef>
                <a:spcPts val="601"/>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1"/>
              </a:spcBef>
              <a:spcAft>
                <a:spcPts val="400"/>
              </a:spcAft>
              <a:defRPr sz="1401">
                <a:solidFill>
                  <a:schemeClr val="bg1"/>
                </a:solidFill>
                <a:latin typeface="Arial" panose="020B0604020202020204" pitchFamily="34" charset="0"/>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9"/>
            <a:ext cx="12192003" cy="2289897"/>
          </a:xfrm>
        </p:spPr>
        <p:txBody>
          <a:bodyPr anchor="ctr">
            <a:normAutofit/>
          </a:bodyPr>
          <a:lstStyle>
            <a:lvl1pPr marL="0" indent="0" algn="ctr">
              <a:buNone/>
              <a:defRPr sz="1401">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92" y="1444653"/>
            <a:ext cx="7548513" cy="4579079"/>
          </a:xfrm>
        </p:spPr>
        <p:txBody>
          <a:bodyPr>
            <a:normAutofit/>
          </a:bodyPr>
          <a:lstStyle>
            <a:lvl1pPr marL="0" indent="0">
              <a:buNone/>
              <a:defRPr sz="2400">
                <a:solidFill>
                  <a:schemeClr val="bg1"/>
                </a:solidFill>
              </a:defRPr>
            </a:lvl1pPr>
            <a:lvl2pPr marL="457177" indent="0">
              <a:buNone/>
              <a:defRPr sz="2800"/>
            </a:lvl2pPr>
            <a:lvl3pPr marL="914354" indent="0">
              <a:buNone/>
              <a:defRPr sz="2400"/>
            </a:lvl3pPr>
            <a:lvl4pPr marL="1371531"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70" y="1444653"/>
            <a:ext cx="3365063" cy="4579079"/>
          </a:xfrm>
        </p:spPr>
        <p:txBody>
          <a:bodyPr/>
          <a:lstStyle>
            <a:lvl1pPr marL="0" indent="0">
              <a:buFont typeface="Arial" panose="020B0604020202020204" pitchFamily="34" charset="0"/>
              <a:buNone/>
              <a:defRPr sz="1600">
                <a:solidFill>
                  <a:schemeClr val="bg1"/>
                </a:solidFill>
              </a:defRPr>
            </a:lvl1pPr>
            <a:lvl2pPr marL="457177" indent="0">
              <a:buNone/>
              <a:defRPr sz="1401"/>
            </a:lvl2pPr>
            <a:lvl3pPr marL="914354" indent="0">
              <a:buNone/>
              <a:defRPr sz="1200"/>
            </a:lvl3pPr>
            <a:lvl4pPr marL="1371531" indent="0">
              <a:buNone/>
              <a:defRPr sz="1001"/>
            </a:lvl4pPr>
            <a:lvl5pPr marL="1828709" indent="0">
              <a:buNone/>
              <a:defRPr sz="1001"/>
            </a:lvl5pPr>
            <a:lvl6pPr marL="2285886" indent="0">
              <a:buNone/>
              <a:defRPr sz="1001"/>
            </a:lvl6pPr>
            <a:lvl7pPr marL="2743063" indent="0">
              <a:buNone/>
              <a:defRPr sz="1001"/>
            </a:lvl7pPr>
            <a:lvl8pPr marL="3200240" indent="0">
              <a:buNone/>
              <a:defRPr sz="1001"/>
            </a:lvl8pPr>
            <a:lvl9pPr marL="3657417" indent="0">
              <a:buNone/>
              <a:defRPr sz="1001"/>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70" y="1444653"/>
            <a:ext cx="3365063" cy="4579079"/>
          </a:xfrm>
        </p:spPr>
        <p:txBody>
          <a:bodyPr/>
          <a:lstStyle>
            <a:lvl1pPr marL="0" indent="0">
              <a:buFont typeface="Arial" panose="020B0604020202020204" pitchFamily="34" charset="0"/>
              <a:buNone/>
              <a:defRPr sz="1600">
                <a:solidFill>
                  <a:schemeClr val="bg1"/>
                </a:solidFill>
              </a:defRPr>
            </a:lvl1pPr>
            <a:lvl2pPr marL="457177" indent="0">
              <a:buNone/>
              <a:defRPr sz="1401"/>
            </a:lvl2pPr>
            <a:lvl3pPr marL="914354" indent="0">
              <a:buNone/>
              <a:defRPr sz="1200"/>
            </a:lvl3pPr>
            <a:lvl4pPr marL="1371531" indent="0">
              <a:buNone/>
              <a:defRPr sz="1001"/>
            </a:lvl4pPr>
            <a:lvl5pPr marL="1828709" indent="0">
              <a:buNone/>
              <a:defRPr sz="1001"/>
            </a:lvl5pPr>
            <a:lvl6pPr marL="2285886" indent="0">
              <a:buNone/>
              <a:defRPr sz="1001"/>
            </a:lvl6pPr>
            <a:lvl7pPr marL="2743063" indent="0">
              <a:buNone/>
              <a:defRPr sz="1001"/>
            </a:lvl7pPr>
            <a:lvl8pPr marL="3200240" indent="0">
              <a:buNone/>
              <a:defRPr sz="1001"/>
            </a:lvl8pPr>
            <a:lvl9pPr marL="3657417" indent="0">
              <a:buNone/>
              <a:defRPr sz="1001"/>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3" y="1444653"/>
            <a:ext cx="7694311" cy="4579079"/>
          </a:xfrm>
        </p:spPr>
        <p:txBody>
          <a:bodyPr>
            <a:normAutofit/>
          </a:bodyPr>
          <a:lstStyle>
            <a:lvl1pPr>
              <a:defRPr sz="2400">
                <a:solidFill>
                  <a:schemeClr val="bg1"/>
                </a:solidFill>
              </a:defRPr>
            </a:lvl1pPr>
            <a:lvl2pPr>
              <a:defRPr sz="2000">
                <a:solidFill>
                  <a:schemeClr val="bg1"/>
                </a:solidFill>
              </a:defRPr>
            </a:lvl2pPr>
            <a:lvl3pPr>
              <a:defRPr sz="1801">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92"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8" y="0"/>
            <a:ext cx="12208299"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2"/>
            <a:ext cx="6858000" cy="12192003"/>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2"/>
            <a:ext cx="6858000" cy="12192003"/>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5" y="1"/>
            <a:ext cx="6881967"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6" y="2807208"/>
            <a:ext cx="4945599" cy="1243584"/>
          </a:xfrm>
        </p:spPr>
        <p:txBody>
          <a:bodyPr vert="horz" lIns="91440" tIns="45720" rIns="91440" bIns="45720" rtlCol="0" anchor="ctr">
            <a:noAutofit/>
          </a:bodyPr>
          <a:lstStyle>
            <a:lvl1pPr>
              <a:defRPr lang="en-GB" sz="5401"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8" y="0"/>
            <a:ext cx="12208299"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2"/>
            <a:ext cx="6858000" cy="12192003"/>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2"/>
            <a:ext cx="6858000" cy="12192003"/>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6" y="3429000"/>
            <a:ext cx="4945599" cy="1243584"/>
          </a:xfrm>
        </p:spPr>
        <p:txBody>
          <a:bodyPr vert="horz" lIns="91440" tIns="45720" rIns="91440" bIns="45720" rtlCol="0" anchor="ctr">
            <a:noAutofit/>
          </a:bodyPr>
          <a:lstStyle>
            <a:lvl1pPr>
              <a:defRPr lang="en-GB" sz="5401"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7" y="-1215855"/>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0"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2" y="-465960"/>
            <a:ext cx="8639119" cy="5739763"/>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3"/>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10" y="-2626803"/>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1" y="-10650"/>
            <a:ext cx="6326155"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6" y="1404396"/>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9" y="1088099"/>
            <a:ext cx="5072180" cy="4843503"/>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7" y="5665755"/>
            <a:ext cx="877779"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70" y="5841411"/>
            <a:ext cx="2372348" cy="1186175"/>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6" y="-917357"/>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62" y="-497211"/>
            <a:ext cx="818399" cy="986163"/>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1" y="4754881"/>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589" lvl="0" indent="-228589"/>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4"/>
            <a:ext cx="7781544" cy="859055"/>
          </a:xfrm>
        </p:spPr>
        <p:txBody>
          <a:bodyPr vert="horz" lIns="91440" tIns="45720" rIns="91440" bIns="45720" rtlCol="0" anchor="b">
            <a:normAutofit/>
          </a:bodyPr>
          <a:lstStyle>
            <a:lvl1pPr>
              <a:defRPr lang="en-GB" sz="5401"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7" y="-2473494"/>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11" y="-2626803"/>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81" y="2057402"/>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7" y="5665755"/>
            <a:ext cx="877779"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70" y="5841411"/>
            <a:ext cx="2372348" cy="1186175"/>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8" y="6257997"/>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4"/>
            <a:ext cx="7781544" cy="859055"/>
          </a:xfrm>
        </p:spPr>
        <p:txBody>
          <a:bodyPr vert="horz" lIns="91440" tIns="45720" rIns="91440" bIns="45720" rtlCol="0" anchor="b">
            <a:normAutofit/>
          </a:bodyPr>
          <a:lstStyle>
            <a:lvl1pPr>
              <a:defRPr lang="en-GB" sz="5401"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1" y="4754881"/>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589" lvl="0" indent="-228589"/>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7" y="-2473494"/>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11" y="-2626803"/>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400" y="914401"/>
            <a:ext cx="1944915" cy="1944915"/>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5" y="923310"/>
            <a:ext cx="1005115" cy="2859313"/>
          </a:xfrm>
          <a:prstGeom prst="rect">
            <a:avLst/>
          </a:prstGeom>
        </p:spPr>
        <p:txBody>
          <a:bodyPr vert="horz" lIns="91440" tIns="45721" rIns="91440" bIns="45721"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404" y="3200405"/>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5" y="1625386"/>
            <a:ext cx="6718300" cy="4093243"/>
          </a:xfrm>
        </p:spPr>
        <p:txBody>
          <a:bodyPr>
            <a:noAutofit/>
          </a:bodyPr>
          <a:lstStyle>
            <a:lvl1pPr>
              <a:lnSpc>
                <a:spcPct val="100000"/>
              </a:lnSpc>
              <a:spcBef>
                <a:spcPts val="601"/>
              </a:spcBef>
              <a:spcAft>
                <a:spcPts val="400"/>
              </a:spcAft>
              <a:defRPr sz="1600">
                <a:solidFill>
                  <a:schemeClr val="bg1"/>
                </a:solidFill>
                <a:latin typeface="+mn-lt"/>
                <a:cs typeface="Arial" panose="020B0604020202020204" pitchFamily="34" charset="0"/>
              </a:defRPr>
            </a:lvl1pPr>
            <a:lvl2pPr>
              <a:lnSpc>
                <a:spcPct val="100000"/>
              </a:lnSpc>
              <a:spcBef>
                <a:spcPts val="601"/>
              </a:spcBef>
              <a:spcAft>
                <a:spcPts val="400"/>
              </a:spcAft>
              <a:defRPr sz="1401">
                <a:solidFill>
                  <a:schemeClr val="bg1"/>
                </a:solidFill>
                <a:latin typeface="+mn-lt"/>
                <a:cs typeface="Arial" panose="020B0604020202020204" pitchFamily="34" charset="0"/>
              </a:defRPr>
            </a:lvl2pPr>
            <a:lvl3pPr>
              <a:lnSpc>
                <a:spcPct val="100000"/>
              </a:lnSpc>
              <a:spcBef>
                <a:spcPts val="601"/>
              </a:spcBef>
              <a:spcAft>
                <a:spcPts val="400"/>
              </a:spcAft>
              <a:defRPr sz="1200">
                <a:solidFill>
                  <a:schemeClr val="bg1"/>
                </a:solidFill>
                <a:latin typeface="+mn-lt"/>
                <a:cs typeface="Arial" panose="020B0604020202020204" pitchFamily="34" charset="0"/>
              </a:defRPr>
            </a:lvl3pPr>
            <a:lvl4pPr>
              <a:defRPr sz="1401">
                <a:solidFill>
                  <a:schemeClr val="bg1"/>
                </a:solidFill>
                <a:latin typeface="Arial" panose="020B0604020202020204" pitchFamily="34" charset="0"/>
                <a:cs typeface="Arial" panose="020B0604020202020204" pitchFamily="34" charset="0"/>
              </a:defRPr>
            </a:lvl4pPr>
            <a:lvl5pPr>
              <a:defRPr sz="1401">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1"/>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7" y="1825625"/>
            <a:ext cx="11215235" cy="435133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4"/>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5" y="4"/>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3" y="542927"/>
            <a:ext cx="11214100" cy="535531"/>
          </a:xfrm>
        </p:spPr>
        <p:txBody>
          <a:bodyPr vert="horz" wrap="square" lIns="91440" tIns="45720" rIns="91440" bIns="45720" rtlCol="0" anchor="t">
            <a:spAutoFit/>
          </a:bodyPr>
          <a:lstStyle>
            <a:lvl1pPr>
              <a:defRPr lang="en-GB" sz="3200" b="1" spc="-71"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92"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11"/>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908"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9"/>
            <a:ext cx="406400" cy="365125"/>
          </a:xfrm>
        </p:spPr>
        <p:txBody>
          <a:bodyPr/>
          <a:lstStyle>
            <a:lvl1pPr>
              <a:defRPr sz="1001">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1"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177" indent="0">
              <a:buNone/>
              <a:defRPr sz="2000" b="1"/>
            </a:lvl2pPr>
            <a:lvl3pPr marL="914354" indent="0">
              <a:buNone/>
              <a:defRPr sz="1801"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3"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177" indent="0">
              <a:buNone/>
              <a:defRPr sz="2000" b="1"/>
            </a:lvl2pPr>
            <a:lvl3pPr marL="914354" indent="0">
              <a:buNone/>
              <a:defRPr sz="1801" b="1"/>
            </a:lvl3pPr>
            <a:lvl4pPr marL="1371531"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1" y="2505075"/>
            <a:ext cx="5157787" cy="3684588"/>
          </a:xfrm>
        </p:spPr>
        <p:txBody>
          <a:bodyPr>
            <a:normAutofit/>
          </a:bodyPr>
          <a:lstStyle>
            <a:lvl1pPr>
              <a:defRPr sz="1801">
                <a:solidFill>
                  <a:schemeClr val="bg1"/>
                </a:solidFill>
              </a:defRPr>
            </a:lvl1pPr>
            <a:lvl2pPr>
              <a:defRPr sz="1600">
                <a:solidFill>
                  <a:schemeClr val="bg1"/>
                </a:solidFill>
              </a:defRPr>
            </a:lvl2pPr>
            <a:lvl3pPr>
              <a:defRPr sz="1401">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5" y="2505075"/>
            <a:ext cx="5183188" cy="3684588"/>
          </a:xfrm>
        </p:spPr>
        <p:txBody>
          <a:bodyPr>
            <a:normAutofit/>
          </a:bodyPr>
          <a:lstStyle>
            <a:lvl1pPr>
              <a:defRPr sz="1801">
                <a:solidFill>
                  <a:schemeClr val="bg1"/>
                </a:solidFill>
              </a:defRPr>
            </a:lvl1pPr>
            <a:lvl2pPr>
              <a:defRPr sz="1600">
                <a:solidFill>
                  <a:schemeClr val="bg1"/>
                </a:solidFill>
              </a:defRPr>
            </a:lvl2pPr>
            <a:lvl3pPr>
              <a:defRPr sz="1401">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9"/>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9"/>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3"/>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4"/>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5" y="4"/>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4"/>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908"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1"/>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1"/>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3" y="542928"/>
            <a:ext cx="11214100" cy="535533"/>
          </a:xfrm>
          <a:prstGeom prst="rect">
            <a:avLst/>
          </a:prstGeom>
        </p:spPr>
        <p:txBody>
          <a:bodyPr vert="horz" wrap="square" lIns="91440" tIns="45721" rIns="91440" bIns="45721"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sz="3200"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92"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11"/>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1908"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3" y="5448302"/>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8"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9"/>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z="1001" noProof="0" smtClean="0"/>
              <a:pPr/>
              <a:t>‹#›</a:t>
            </a:fld>
            <a:endParaRPr lang="en-US" sz="1001"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1"/>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767" indent="-228589" algn="l" defTabSz="914354"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2943" indent="-228589" algn="l" defTabSz="914354"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121" indent="-228589" algn="l" defTabSz="914354" rtl="0" eaLnBrk="1" latinLnBrk="0" hangingPunct="1">
        <a:lnSpc>
          <a:spcPct val="90000"/>
        </a:lnSpc>
        <a:spcBef>
          <a:spcPts val="500"/>
        </a:spcBef>
        <a:buClr>
          <a:schemeClr val="accent2"/>
        </a:buClr>
        <a:buFont typeface="Arial" panose="020B0604020202020204" pitchFamily="34" charset="0"/>
        <a:buChar char="•"/>
        <a:defRPr sz="1801"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Clr>
          <a:schemeClr val="accent2"/>
        </a:buClr>
        <a:buFont typeface="Arial" panose="020B0604020202020204" pitchFamily="34" charset="0"/>
        <a:buChar char="•"/>
        <a:defRPr sz="1801" kern="1200">
          <a:solidFill>
            <a:schemeClr val="tx1"/>
          </a:solidFill>
          <a:latin typeface="+mn-lt"/>
          <a:ea typeface="+mn-ea"/>
          <a:cs typeface="+mn-cs"/>
        </a:defRPr>
      </a:lvl5pPr>
      <a:lvl6pPr marL="2514476"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007"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063" algn="l" defTabSz="914354" rtl="0" eaLnBrk="1" latinLnBrk="0" hangingPunct="1">
        <a:defRPr sz="1801" kern="1200">
          <a:solidFill>
            <a:schemeClr val="tx1"/>
          </a:solidFill>
          <a:latin typeface="+mn-lt"/>
          <a:ea typeface="+mn-ea"/>
          <a:cs typeface="+mn-cs"/>
        </a:defRPr>
      </a:lvl7pPr>
      <a:lvl8pPr marL="3200240" algn="l" defTabSz="914354" rtl="0" eaLnBrk="1" latinLnBrk="0" hangingPunct="1">
        <a:defRPr sz="1801" kern="1200">
          <a:solidFill>
            <a:schemeClr val="tx1"/>
          </a:solidFill>
          <a:latin typeface="+mn-lt"/>
          <a:ea typeface="+mn-ea"/>
          <a:cs typeface="+mn-cs"/>
        </a:defRPr>
      </a:lvl8pPr>
      <a:lvl9pPr marL="3657417" algn="l" defTabSz="914354" rtl="0" eaLnBrk="1" latinLnBrk="0" hangingPunct="1">
        <a:defRPr sz="180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3600" cap="all" dirty="0">
                <a:latin typeface="Times New Roman" panose="02020603050405020304" pitchFamily="18" charset="0"/>
                <a:cs typeface="Times New Roman" panose="02020603050405020304" pitchFamily="18" charset="0"/>
              </a:rPr>
              <a:t>“Comparative Analysis on      Machine Learning Approaches for Signature Detection from Documents”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7183860" y="3888698"/>
            <a:ext cx="4882896" cy="2778945"/>
          </a:xfrm>
        </p:spPr>
        <p:txBody>
          <a:bodyPr>
            <a:normAutofit/>
          </a:bodyPr>
          <a:lstStyle/>
          <a:p>
            <a:r>
              <a:rPr lang="en-US" sz="2000" b="1" dirty="0" smtClean="0">
                <a:latin typeface="Times New Roman" panose="02020603050405020304" pitchFamily="18" charset="0"/>
                <a:cs typeface="Times New Roman" panose="02020603050405020304" pitchFamily="18" charset="0"/>
              </a:rPr>
              <a:t>Presented </a:t>
            </a:r>
            <a:r>
              <a:rPr lang="en-US" sz="2000" b="1" dirty="0" smtClean="0">
                <a:latin typeface="Times New Roman" panose="02020603050405020304" pitchFamily="18" charset="0"/>
                <a:cs typeface="Times New Roman" panose="02020603050405020304" pitchFamily="18" charset="0"/>
              </a:rPr>
              <a:t>By:</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NITHIN KUMAR D R </a:t>
            </a:r>
          </a:p>
          <a:p>
            <a:r>
              <a:rPr lang="en-US" sz="2000" b="1" dirty="0" smtClean="0">
                <a:latin typeface="Times New Roman" panose="02020603050405020304" pitchFamily="18" charset="0"/>
                <a:cs typeface="Times New Roman" panose="02020603050405020304" pitchFamily="18" charset="0"/>
              </a:rPr>
              <a:t>      (20MSC27)</a:t>
            </a:r>
          </a:p>
          <a:p>
            <a:r>
              <a:rPr lang="en-US" sz="2000" b="1" dirty="0" smtClean="0">
                <a:latin typeface="Times New Roman" panose="02020603050405020304" pitchFamily="18" charset="0"/>
                <a:cs typeface="Times New Roman" panose="02020603050405020304" pitchFamily="18" charset="0"/>
              </a:rPr>
              <a:t>      VIJAY S N</a:t>
            </a:r>
          </a:p>
          <a:p>
            <a:r>
              <a:rPr lang="en-US" sz="2000" b="1" dirty="0" smtClean="0">
                <a:latin typeface="Times New Roman" panose="02020603050405020304" pitchFamily="18" charset="0"/>
                <a:cs typeface="Times New Roman" panose="02020603050405020304" pitchFamily="18" charset="0"/>
              </a:rPr>
              <a:t>      (20MSC53)</a:t>
            </a: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DOS </a:t>
            </a:r>
            <a:r>
              <a:rPr lang="en-US" sz="2000" b="1" dirty="0" smtClean="0">
                <a:latin typeface="Times New Roman" panose="02020603050405020304" pitchFamily="18" charset="0"/>
                <a:cs typeface="Times New Roman" panose="02020603050405020304" pitchFamily="18" charset="0"/>
              </a:rPr>
              <a:t>in Computer Science, </a:t>
            </a: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Manasagangotri</a:t>
            </a:r>
            <a:r>
              <a:rPr lang="en-US" sz="2000" b="1" dirty="0" smtClean="0">
                <a:latin typeface="Times New Roman" panose="02020603050405020304" pitchFamily="18" charset="0"/>
                <a:cs typeface="Times New Roman" panose="02020603050405020304" pitchFamily="18" charset="0"/>
              </a:rPr>
              <a:t>, UOM    </a:t>
            </a: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3" y="542927"/>
            <a:ext cx="11214100" cy="784830"/>
          </a:xfrm>
        </p:spPr>
        <p:txBody>
          <a:bodyPr/>
          <a:lstStyle/>
          <a:p>
            <a:r>
              <a:rPr lang="en-US" sz="5000" dirty="0" smtClean="0">
                <a:latin typeface="Times New Roman" panose="02020603050405020304" pitchFamily="18" charset="0"/>
                <a:cs typeface="Times New Roman" panose="02020603050405020304" pitchFamily="18" charset="0"/>
              </a:rPr>
              <a:t>Dataset</a:t>
            </a:r>
            <a:endParaRPr lang="en-US" sz="5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3" name="Picture 2"/>
          <p:cNvPicPr>
            <a:picLocks noChangeAspect="1"/>
          </p:cNvPicPr>
          <p:nvPr/>
        </p:nvPicPr>
        <p:blipFill>
          <a:blip r:embed="rId2"/>
          <a:stretch>
            <a:fillRect/>
          </a:stretch>
        </p:blipFill>
        <p:spPr>
          <a:xfrm>
            <a:off x="2861699" y="1398097"/>
            <a:ext cx="4534293" cy="4202604"/>
          </a:xfrm>
          <a:prstGeom prst="rect">
            <a:avLst/>
          </a:prstGeom>
        </p:spPr>
      </p:pic>
      <p:sp>
        <p:nvSpPr>
          <p:cNvPr id="6" name="TextBox 5"/>
          <p:cNvSpPr txBox="1"/>
          <p:nvPr/>
        </p:nvSpPr>
        <p:spPr>
          <a:xfrm>
            <a:off x="2861698" y="5750169"/>
            <a:ext cx="4602971" cy="400110"/>
          </a:xfrm>
          <a:prstGeom prst="rect">
            <a:avLst/>
          </a:prstGeom>
          <a:solidFill>
            <a:schemeClr val="bg1"/>
          </a:solid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Various types of documents we used</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15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Methodology</a:t>
            </a:r>
          </a:p>
        </p:txBody>
      </p:sp>
      <p:sp>
        <p:nvSpPr>
          <p:cNvPr id="7" name="TextBox 6"/>
          <p:cNvSpPr txBox="1"/>
          <p:nvPr/>
        </p:nvSpPr>
        <p:spPr>
          <a:xfrm>
            <a:off x="483937" y="1367007"/>
            <a:ext cx="10714791" cy="4293483"/>
          </a:xfrm>
          <a:prstGeom prst="rect">
            <a:avLst/>
          </a:prstGeom>
          <a:noFill/>
        </p:spPr>
        <p:txBody>
          <a:bodyPr wrap="square" rtlCol="0">
            <a:spAutoFit/>
          </a:bodyPr>
          <a:lstStyle/>
          <a:p>
            <a:pPr>
              <a:lnSpc>
                <a:spcPct val="150000"/>
              </a:lnSpc>
              <a:buClr>
                <a:schemeClr val="bg1"/>
              </a:buClr>
            </a:pPr>
            <a:r>
              <a:rPr lang="en-US" sz="2600" dirty="0" smtClean="0">
                <a:solidFill>
                  <a:schemeClr val="bg1"/>
                </a:solidFill>
                <a:latin typeface="Times New Roman" panose="02020603050405020304" pitchFamily="18" charset="0"/>
                <a:cs typeface="Times New Roman" panose="02020603050405020304" pitchFamily="18" charset="0"/>
              </a:rPr>
              <a:t>In </a:t>
            </a:r>
            <a:r>
              <a:rPr lang="en-US" sz="2600" dirty="0">
                <a:solidFill>
                  <a:schemeClr val="bg1"/>
                </a:solidFill>
                <a:latin typeface="Times New Roman" panose="02020603050405020304" pitchFamily="18" charset="0"/>
                <a:cs typeface="Times New Roman" panose="02020603050405020304" pitchFamily="18" charset="0"/>
              </a:rPr>
              <a:t>this project, we proposed various </a:t>
            </a:r>
            <a:r>
              <a:rPr lang="en-US" sz="2600" dirty="0" smtClean="0">
                <a:solidFill>
                  <a:schemeClr val="bg1"/>
                </a:solidFill>
                <a:latin typeface="Times New Roman" panose="02020603050405020304" pitchFamily="18" charset="0"/>
                <a:cs typeface="Times New Roman" panose="02020603050405020304" pitchFamily="18" charset="0"/>
              </a:rPr>
              <a:t>machine learning approaches to </a:t>
            </a:r>
            <a:r>
              <a:rPr lang="en-US" sz="2600" dirty="0">
                <a:solidFill>
                  <a:schemeClr val="bg1"/>
                </a:solidFill>
                <a:latin typeface="Times New Roman" panose="02020603050405020304" pitchFamily="18" charset="0"/>
                <a:cs typeface="Times New Roman" panose="02020603050405020304" pitchFamily="18" charset="0"/>
              </a:rPr>
              <a:t>detect the handwritten signature in document </a:t>
            </a:r>
            <a:r>
              <a:rPr lang="en-US" sz="2600" dirty="0" smtClean="0">
                <a:solidFill>
                  <a:schemeClr val="bg1"/>
                </a:solidFill>
                <a:latin typeface="Times New Roman" panose="02020603050405020304" pitchFamily="18" charset="0"/>
                <a:cs typeface="Times New Roman" panose="02020603050405020304" pitchFamily="18" charset="0"/>
              </a:rPr>
              <a:t>images, they are</a:t>
            </a:r>
          </a:p>
          <a:p>
            <a:pPr marL="457200" indent="-457200">
              <a:lnSpc>
                <a:spcPct val="150000"/>
              </a:lnSpc>
              <a:buClr>
                <a:schemeClr val="bg1"/>
              </a:buClr>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Connected component analysis, </a:t>
            </a:r>
            <a:endParaRPr lang="en-IN" sz="2600" dirty="0" smtClean="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Clr>
                <a:schemeClr val="bg1"/>
              </a:buClr>
              <a:buFont typeface="Wingdings" panose="05000000000000000000" pitchFamily="2" charset="2"/>
              <a:buChar char="Ø"/>
            </a:pPr>
            <a:r>
              <a:rPr lang="en-IN" sz="2600" dirty="0" smtClean="0">
                <a:solidFill>
                  <a:schemeClr val="bg1"/>
                </a:solidFill>
                <a:latin typeface="Times New Roman" panose="02020603050405020304" pitchFamily="18" charset="0"/>
                <a:cs typeface="Times New Roman" panose="02020603050405020304" pitchFamily="18" charset="0"/>
              </a:rPr>
              <a:t>Signature </a:t>
            </a:r>
            <a:r>
              <a:rPr lang="en-IN" sz="2600" dirty="0">
                <a:solidFill>
                  <a:schemeClr val="bg1"/>
                </a:solidFill>
                <a:latin typeface="Times New Roman" panose="02020603050405020304" pitchFamily="18" charset="0"/>
                <a:cs typeface="Times New Roman" panose="02020603050405020304" pitchFamily="18" charset="0"/>
              </a:rPr>
              <a:t>Extraction using Contour Height &amp; Contour width </a:t>
            </a:r>
            <a:r>
              <a:rPr lang="en-IN" sz="2600" dirty="0" smtClean="0">
                <a:solidFill>
                  <a:schemeClr val="bg1"/>
                </a:solidFill>
                <a:latin typeface="Times New Roman" panose="02020603050405020304" pitchFamily="18" charset="0"/>
                <a:cs typeface="Times New Roman" panose="02020603050405020304" pitchFamily="18" charset="0"/>
              </a:rPr>
              <a:t>Heuristic</a:t>
            </a:r>
          </a:p>
          <a:p>
            <a:pPr marL="457200" indent="-457200">
              <a:lnSpc>
                <a:spcPct val="150000"/>
              </a:lnSpc>
              <a:buClr>
                <a:schemeClr val="bg1"/>
              </a:buClr>
              <a:buFont typeface="Wingdings" panose="05000000000000000000" pitchFamily="2" charset="2"/>
              <a:buChar char="Ø"/>
            </a:pPr>
            <a:r>
              <a:rPr lang="en-IN" sz="2600" dirty="0" smtClean="0">
                <a:solidFill>
                  <a:schemeClr val="bg1"/>
                </a:solidFill>
                <a:latin typeface="Times New Roman" panose="02020603050405020304" pitchFamily="18" charset="0"/>
                <a:cs typeface="Times New Roman" panose="02020603050405020304" pitchFamily="18" charset="0"/>
              </a:rPr>
              <a:t>Detecting signatures through HSV </a:t>
            </a:r>
            <a:r>
              <a:rPr lang="en-IN" sz="2600" dirty="0" err="1" smtClean="0">
                <a:solidFill>
                  <a:schemeClr val="bg1"/>
                </a:solidFill>
                <a:latin typeface="Times New Roman" panose="02020603050405020304" pitchFamily="18" charset="0"/>
                <a:cs typeface="Times New Roman" panose="02020603050405020304" pitchFamily="18" charset="0"/>
              </a:rPr>
              <a:t>Color</a:t>
            </a:r>
            <a:r>
              <a:rPr lang="en-IN" sz="2600" dirty="0" smtClean="0">
                <a:solidFill>
                  <a:schemeClr val="bg1"/>
                </a:solidFill>
                <a:latin typeface="Times New Roman" panose="02020603050405020304" pitchFamily="18" charset="0"/>
                <a:cs typeface="Times New Roman" panose="02020603050405020304" pitchFamily="18" charset="0"/>
              </a:rPr>
              <a:t> Space.</a:t>
            </a:r>
          </a:p>
          <a:p>
            <a:pPr marL="457200" indent="-457200">
              <a:lnSpc>
                <a:spcPct val="150000"/>
              </a:lnSpc>
              <a:buClr>
                <a:schemeClr val="bg1"/>
              </a:buClr>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SIFT feature matching </a:t>
            </a:r>
            <a:endParaRPr lang="en-IN" sz="2600" dirty="0" smtClean="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Clr>
                <a:schemeClr val="bg1"/>
              </a:buClr>
              <a:buFont typeface="Wingdings" panose="05000000000000000000" pitchFamily="2" charset="2"/>
              <a:buChar char="Ø"/>
            </a:pPr>
            <a:r>
              <a:rPr lang="en-IN" sz="2600" dirty="0" smtClean="0">
                <a:solidFill>
                  <a:schemeClr val="bg1"/>
                </a:solidFill>
                <a:latin typeface="Times New Roman" panose="02020603050405020304" pitchFamily="18" charset="0"/>
                <a:cs typeface="Times New Roman" panose="02020603050405020304" pitchFamily="18" charset="0"/>
              </a:rPr>
              <a:t>Template </a:t>
            </a:r>
            <a:r>
              <a:rPr lang="en-IN" sz="2600" dirty="0">
                <a:solidFill>
                  <a:schemeClr val="bg1"/>
                </a:solidFill>
                <a:latin typeface="Times New Roman" panose="02020603050405020304" pitchFamily="18" charset="0"/>
                <a:cs typeface="Times New Roman" panose="02020603050405020304" pitchFamily="18" charset="0"/>
              </a:rPr>
              <a:t>matching </a:t>
            </a:r>
          </a:p>
        </p:txBody>
      </p:sp>
    </p:spTree>
    <p:extLst>
      <p:ext uri="{BB962C8B-B14F-4D97-AF65-F5344CB8AC3E}">
        <p14:creationId xmlns:p14="http://schemas.microsoft.com/office/powerpoint/2010/main" val="23128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Methodology</a:t>
            </a:r>
          </a:p>
        </p:txBody>
      </p:sp>
      <p:sp>
        <p:nvSpPr>
          <p:cNvPr id="7" name="TextBox 6"/>
          <p:cNvSpPr txBox="1"/>
          <p:nvPr/>
        </p:nvSpPr>
        <p:spPr>
          <a:xfrm>
            <a:off x="483937" y="1367007"/>
            <a:ext cx="10714791" cy="3693319"/>
          </a:xfrm>
          <a:prstGeom prst="rect">
            <a:avLst/>
          </a:prstGeom>
          <a:noFill/>
        </p:spPr>
        <p:txBody>
          <a:bodyPr wrap="square" rtlCol="0">
            <a:spAutoFit/>
          </a:bodyPr>
          <a:lstStyle/>
          <a:p>
            <a:pPr marL="457200" indent="-457200">
              <a:lnSpc>
                <a:spcPct val="150000"/>
              </a:lnSpc>
              <a:buClr>
                <a:schemeClr val="bg1"/>
              </a:buClr>
              <a:buFont typeface="Wingdings" panose="05000000000000000000" pitchFamily="2" charset="2"/>
              <a:buChar char="Ø"/>
            </a:pPr>
            <a:r>
              <a:rPr lang="en-IN" sz="2600" dirty="0" smtClean="0">
                <a:solidFill>
                  <a:schemeClr val="bg1"/>
                </a:solidFill>
                <a:latin typeface="Times New Roman" panose="02020603050405020304" pitchFamily="18" charset="0"/>
                <a:cs typeface="Times New Roman" panose="02020603050405020304" pitchFamily="18" charset="0"/>
              </a:rPr>
              <a:t>We do a comparative analysis between Connected component analysis, Signature Extraction using Contour Height &amp; Contour width Heuristic Detecting signatures through HSV Colour Space</a:t>
            </a:r>
            <a:r>
              <a:rPr lang="en-IN" sz="2600" dirty="0" smtClean="0">
                <a:solidFill>
                  <a:schemeClr val="bg1"/>
                </a:solidFill>
                <a:latin typeface="Times New Roman" panose="02020603050405020304" pitchFamily="18" charset="0"/>
                <a:cs typeface="Times New Roman" panose="02020603050405020304" pitchFamily="18" charset="0"/>
              </a:rPr>
              <a:t>.</a:t>
            </a:r>
          </a:p>
          <a:p>
            <a:pPr marL="457200" indent="-457200">
              <a:lnSpc>
                <a:spcPct val="150000"/>
              </a:lnSpc>
              <a:buClr>
                <a:schemeClr val="bg1"/>
              </a:buClr>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To locate the signature in a document using SIFT feature matching and Template matching, from that we got to know which detects the signature between them.</a:t>
            </a:r>
            <a:endParaRPr lang="en-IN" sz="26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06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Methodology</a:t>
            </a:r>
          </a:p>
        </p:txBody>
      </p:sp>
      <p:sp>
        <p:nvSpPr>
          <p:cNvPr id="7" name="Title 4">
            <a:extLst>
              <a:ext uri="{FF2B5EF4-FFF2-40B4-BE49-F238E27FC236}">
                <a16:creationId xmlns:a16="http://schemas.microsoft.com/office/drawing/2014/main" id="{201323FB-427E-4A8D-B473-AB0657D8D23B}"/>
              </a:ext>
            </a:extLst>
          </p:cNvPr>
          <p:cNvSpPr txBox="1">
            <a:spLocks/>
          </p:cNvSpPr>
          <p:nvPr/>
        </p:nvSpPr>
        <p:spPr>
          <a:xfrm>
            <a:off x="444503" y="1447802"/>
            <a:ext cx="11214100" cy="535531"/>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 1. Connected </a:t>
            </a:r>
            <a:r>
              <a:rPr lang="en-IN" dirty="0">
                <a:latin typeface="Times New Roman" panose="02020603050405020304" pitchFamily="18" charset="0"/>
                <a:cs typeface="Times New Roman" panose="02020603050405020304" pitchFamily="18" charset="0"/>
              </a:rPr>
              <a:t>components Method:</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75082" y="1748701"/>
            <a:ext cx="7631362" cy="3877985"/>
          </a:xfrm>
          <a:prstGeom prst="rect">
            <a:avLst/>
          </a:prstGeom>
          <a:noFill/>
        </p:spPr>
        <p:txBody>
          <a:bodyPr wrap="square" rtlCol="0">
            <a:spAutoFit/>
          </a:bodyPr>
          <a:lstStyle/>
          <a:p>
            <a:pPr>
              <a:lnSpc>
                <a:spcPct val="150000"/>
              </a:lnSpc>
              <a:buClr>
                <a:schemeClr val="bg1"/>
              </a:buClr>
            </a:pPr>
            <a:r>
              <a:rPr lang="en-US" sz="3200" dirty="0" smtClean="0">
                <a:solidFill>
                  <a:schemeClr val="bg1"/>
                </a:solidFill>
                <a:latin typeface="Times New Roman" panose="02020603050405020304" pitchFamily="18" charset="0"/>
                <a:cs typeface="Times New Roman" panose="02020603050405020304" pitchFamily="18" charset="0"/>
              </a:rPr>
              <a:t>Preprocessing:</a:t>
            </a:r>
          </a:p>
          <a:p>
            <a:pPr marL="457200" indent="-457200" algn="just">
              <a:lnSpc>
                <a:spcPct val="150000"/>
              </a:lnSpc>
              <a:buClr>
                <a:schemeClr val="bg1"/>
              </a:buClr>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At </a:t>
            </a:r>
            <a:r>
              <a:rPr lang="en-US" sz="2200" dirty="0" smtClean="0">
                <a:solidFill>
                  <a:schemeClr val="bg1"/>
                </a:solidFill>
                <a:latin typeface="Times New Roman" panose="02020603050405020304" pitchFamily="18" charset="0"/>
                <a:cs typeface="Times New Roman" panose="02020603050405020304" pitchFamily="18" charset="0"/>
              </a:rPr>
              <a:t>first, </a:t>
            </a:r>
            <a:r>
              <a:rPr lang="en-US" sz="2200" dirty="0">
                <a:solidFill>
                  <a:schemeClr val="bg1"/>
                </a:solidFill>
                <a:latin typeface="Times New Roman" panose="02020603050405020304" pitchFamily="18" charset="0"/>
                <a:cs typeface="Times New Roman" panose="02020603050405020304" pitchFamily="18" charset="0"/>
              </a:rPr>
              <a:t>we read the image </a:t>
            </a:r>
            <a:r>
              <a:rPr lang="en-US" sz="2200" dirty="0" smtClean="0">
                <a:solidFill>
                  <a:schemeClr val="bg1"/>
                </a:solidFill>
                <a:latin typeface="Times New Roman" panose="02020603050405020304" pitchFamily="18" charset="0"/>
                <a:cs typeface="Times New Roman" panose="02020603050405020304" pitchFamily="18" charset="0"/>
              </a:rPr>
              <a:t>and then </a:t>
            </a:r>
            <a:r>
              <a:rPr lang="en-US" sz="2200" dirty="0">
                <a:solidFill>
                  <a:schemeClr val="bg1"/>
                </a:solidFill>
                <a:latin typeface="Times New Roman" panose="02020603050405020304" pitchFamily="18" charset="0"/>
                <a:cs typeface="Times New Roman" panose="02020603050405020304" pitchFamily="18" charset="0"/>
              </a:rPr>
              <a:t>resize it to 1280 X </a:t>
            </a:r>
            <a:r>
              <a:rPr lang="en-US" sz="2200" dirty="0" smtClean="0">
                <a:solidFill>
                  <a:schemeClr val="bg1"/>
                </a:solidFill>
                <a:latin typeface="Times New Roman" panose="02020603050405020304" pitchFamily="18" charset="0"/>
                <a:cs typeface="Times New Roman" panose="02020603050405020304" pitchFamily="18" charset="0"/>
              </a:rPr>
              <a:t>1280, to remove noise and enhance this image we </a:t>
            </a:r>
            <a:r>
              <a:rPr lang="en-US" sz="2200" dirty="0" smtClean="0">
                <a:solidFill>
                  <a:schemeClr val="bg1"/>
                </a:solidFill>
                <a:latin typeface="Times New Roman" panose="02020603050405020304" pitchFamily="18" charset="0"/>
                <a:cs typeface="Times New Roman" panose="02020603050405020304" pitchFamily="18" charset="0"/>
              </a:rPr>
              <a:t>used the Otsu </a:t>
            </a:r>
            <a:r>
              <a:rPr lang="en-US" sz="2200" dirty="0">
                <a:solidFill>
                  <a:schemeClr val="bg1"/>
                </a:solidFill>
                <a:latin typeface="Times New Roman" panose="02020603050405020304" pitchFamily="18" charset="0"/>
                <a:cs typeface="Times New Roman" panose="02020603050405020304" pitchFamily="18" charset="0"/>
              </a:rPr>
              <a:t>method. If there </a:t>
            </a:r>
            <a:r>
              <a:rPr lang="en-US" sz="2200" dirty="0" smtClean="0">
                <a:solidFill>
                  <a:schemeClr val="bg1"/>
                </a:solidFill>
                <a:latin typeface="Times New Roman" panose="02020603050405020304" pitchFamily="18" charset="0"/>
                <a:cs typeface="Times New Roman" panose="02020603050405020304" pitchFamily="18" charset="0"/>
              </a:rPr>
              <a:t>are </a:t>
            </a:r>
            <a:r>
              <a:rPr lang="en-US" sz="2200" dirty="0">
                <a:solidFill>
                  <a:schemeClr val="bg1"/>
                </a:solidFill>
                <a:latin typeface="Times New Roman" panose="02020603050405020304" pitchFamily="18" charset="0"/>
                <a:cs typeface="Times New Roman" panose="02020603050405020304" pitchFamily="18" charset="0"/>
              </a:rPr>
              <a:t>any lines or tables in </a:t>
            </a:r>
            <a:r>
              <a:rPr lang="en-US" sz="2200" dirty="0" smtClean="0">
                <a:solidFill>
                  <a:schemeClr val="bg1"/>
                </a:solidFill>
                <a:latin typeface="Times New Roman" panose="02020603050405020304" pitchFamily="18" charset="0"/>
                <a:cs typeface="Times New Roman" panose="02020603050405020304" pitchFamily="18" charset="0"/>
              </a:rPr>
              <a:t>the image </a:t>
            </a:r>
            <a:r>
              <a:rPr lang="en-US" sz="2200" dirty="0">
                <a:solidFill>
                  <a:schemeClr val="bg1"/>
                </a:solidFill>
                <a:latin typeface="Times New Roman" panose="02020603050405020304" pitchFamily="18" charset="0"/>
                <a:cs typeface="Times New Roman" panose="02020603050405020304" pitchFamily="18" charset="0"/>
              </a:rPr>
              <a:t>we remove them by applying morphological open using </a:t>
            </a:r>
            <a:r>
              <a:rPr lang="en-US" sz="2200" dirty="0" smtClean="0">
                <a:solidFill>
                  <a:schemeClr val="bg1"/>
                </a:solidFill>
                <a:latin typeface="Times New Roman" panose="02020603050405020304" pitchFamily="18" charset="0"/>
                <a:cs typeface="Times New Roman" panose="02020603050405020304" pitchFamily="18" charset="0"/>
              </a:rPr>
              <a:t>a horizontal </a:t>
            </a:r>
            <a:r>
              <a:rPr lang="en-US" sz="2200" dirty="0">
                <a:solidFill>
                  <a:schemeClr val="bg1"/>
                </a:solidFill>
                <a:latin typeface="Times New Roman" panose="02020603050405020304" pitchFamily="18" charset="0"/>
                <a:cs typeface="Times New Roman" panose="02020603050405020304" pitchFamily="18" charset="0"/>
              </a:rPr>
              <a:t>and vertical kernel. After </a:t>
            </a:r>
            <a:r>
              <a:rPr lang="en-US" sz="2200" dirty="0" smtClean="0">
                <a:solidFill>
                  <a:schemeClr val="bg1"/>
                </a:solidFill>
                <a:latin typeface="Times New Roman" panose="02020603050405020304" pitchFamily="18" charset="0"/>
                <a:cs typeface="Times New Roman" panose="02020603050405020304" pitchFamily="18" charset="0"/>
              </a:rPr>
              <a:t>this, </a:t>
            </a:r>
            <a:r>
              <a:rPr lang="en-US" sz="2200" dirty="0">
                <a:solidFill>
                  <a:schemeClr val="bg1"/>
                </a:solidFill>
                <a:latin typeface="Times New Roman" panose="02020603050405020304" pitchFamily="18" charset="0"/>
                <a:cs typeface="Times New Roman" panose="02020603050405020304" pitchFamily="18" charset="0"/>
              </a:rPr>
              <a:t>the document is free from </a:t>
            </a:r>
            <a:r>
              <a:rPr lang="en-US" sz="2200" dirty="0" smtClean="0">
                <a:solidFill>
                  <a:schemeClr val="bg1"/>
                </a:solidFill>
                <a:latin typeface="Times New Roman" panose="02020603050405020304" pitchFamily="18" charset="0"/>
                <a:cs typeface="Times New Roman" panose="02020603050405020304" pitchFamily="18" charset="0"/>
              </a:rPr>
              <a:t>noise.</a:t>
            </a:r>
            <a:endParaRPr lang="en-IN" sz="2200"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8382287" y="1640378"/>
            <a:ext cx="3452159" cy="4305673"/>
          </a:xfrm>
          <a:prstGeom prst="rect">
            <a:avLst/>
          </a:prstGeom>
        </p:spPr>
      </p:pic>
    </p:spTree>
    <p:extLst>
      <p:ext uri="{BB962C8B-B14F-4D97-AF65-F5344CB8AC3E}">
        <p14:creationId xmlns:p14="http://schemas.microsoft.com/office/powerpoint/2010/main" val="152822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a:t>
            </a:r>
            <a:r>
              <a:rPr lang="en-US" sz="5000" dirty="0" smtClean="0">
                <a:latin typeface="Times New Roman" panose="02020603050405020304" pitchFamily="18" charset="0"/>
                <a:cs typeface="Times New Roman" panose="02020603050405020304" pitchFamily="18" charset="0"/>
              </a:rPr>
              <a:t>Methodology</a:t>
            </a:r>
            <a:endParaRPr lang="en-US" sz="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26019" y="1158103"/>
            <a:ext cx="7631362" cy="4555093"/>
          </a:xfrm>
          <a:prstGeom prst="rect">
            <a:avLst/>
          </a:prstGeom>
          <a:noFill/>
        </p:spPr>
        <p:txBody>
          <a:bodyPr wrap="square" rtlCol="0">
            <a:spAutoFit/>
          </a:bodyPr>
          <a:lstStyle/>
          <a:p>
            <a:pPr>
              <a:lnSpc>
                <a:spcPct val="150000"/>
              </a:lnSpc>
              <a:buClr>
                <a:schemeClr val="bg1"/>
              </a:buClr>
            </a:pPr>
            <a:r>
              <a:rPr lang="en-US" sz="3200" dirty="0">
                <a:solidFill>
                  <a:schemeClr val="bg1"/>
                </a:solidFill>
                <a:latin typeface="Times New Roman" panose="02020603050405020304" pitchFamily="18" charset="0"/>
                <a:cs typeface="Times New Roman" panose="02020603050405020304" pitchFamily="18" charset="0"/>
              </a:rPr>
              <a:t>Connected Component Analysis:</a:t>
            </a:r>
            <a:endParaRPr lang="en-US" sz="32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To </a:t>
            </a:r>
            <a:r>
              <a:rPr lang="en-US" sz="2200" dirty="0">
                <a:solidFill>
                  <a:schemeClr val="bg1"/>
                </a:solidFill>
                <a:latin typeface="Times New Roman" panose="02020603050405020304" pitchFamily="18" charset="0"/>
                <a:cs typeface="Times New Roman" panose="02020603050405020304" pitchFamily="18" charset="0"/>
              </a:rPr>
              <a:t>store all </a:t>
            </a:r>
            <a:r>
              <a:rPr lang="en-US" sz="2200" dirty="0" smtClean="0">
                <a:solidFill>
                  <a:schemeClr val="bg1"/>
                </a:solidFill>
                <a:latin typeface="Times New Roman" panose="02020603050405020304" pitchFamily="18" charset="0"/>
                <a:cs typeface="Times New Roman" panose="02020603050405020304" pitchFamily="18" charset="0"/>
              </a:rPr>
              <a:t>the </a:t>
            </a:r>
            <a:r>
              <a:rPr lang="en-US" sz="2200" dirty="0">
                <a:solidFill>
                  <a:schemeClr val="bg1"/>
                </a:solidFill>
                <a:latin typeface="Times New Roman" panose="02020603050405020304" pitchFamily="18" charset="0"/>
                <a:cs typeface="Times New Roman" panose="02020603050405020304" pitchFamily="18" charset="0"/>
              </a:rPr>
              <a:t>features </a:t>
            </a:r>
            <a:r>
              <a:rPr lang="en-US" sz="2200" dirty="0" smtClean="0">
                <a:solidFill>
                  <a:schemeClr val="bg1"/>
                </a:solidFill>
                <a:latin typeface="Times New Roman" panose="02020603050405020304" pitchFamily="18" charset="0"/>
                <a:cs typeface="Times New Roman" panose="02020603050405020304" pitchFamily="18" charset="0"/>
              </a:rPr>
              <a:t>of signature, blob’s </a:t>
            </a:r>
            <a:r>
              <a:rPr lang="en-US" sz="2200" dirty="0">
                <a:solidFill>
                  <a:schemeClr val="bg1"/>
                </a:solidFill>
                <a:latin typeface="Times New Roman" panose="02020603050405020304" pitchFamily="18" charset="0"/>
                <a:cs typeface="Times New Roman" panose="02020603050405020304" pitchFamily="18" charset="0"/>
              </a:rPr>
              <a:t>were created. Since our intension is to extract signature from the document, it is necessary to separate foreground from </a:t>
            </a:r>
            <a:r>
              <a:rPr lang="en-US" sz="2200" dirty="0" smtClean="0">
                <a:solidFill>
                  <a:schemeClr val="bg1"/>
                </a:solidFill>
                <a:latin typeface="Times New Roman" panose="02020603050405020304" pitchFamily="18" charset="0"/>
                <a:cs typeface="Times New Roman" panose="02020603050405020304" pitchFamily="18" charset="0"/>
              </a:rPr>
              <a:t>background</a:t>
            </a:r>
            <a:r>
              <a:rPr lang="en-IN" sz="2200" dirty="0" smtClean="0">
                <a:solidFill>
                  <a:schemeClr val="bg1"/>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IN" sz="2200" dirty="0" smtClean="0">
                <a:solidFill>
                  <a:schemeClr val="bg1"/>
                </a:solidFill>
                <a:latin typeface="Times New Roman" panose="02020603050405020304" pitchFamily="18" charset="0"/>
                <a:cs typeface="Times New Roman" panose="02020603050405020304" pitchFamily="18" charset="0"/>
              </a:rPr>
              <a:t>Using </a:t>
            </a:r>
            <a:r>
              <a:rPr lang="en-IN" sz="2200" dirty="0">
                <a:solidFill>
                  <a:schemeClr val="bg1"/>
                </a:solidFill>
                <a:latin typeface="Times New Roman" panose="02020603050405020304" pitchFamily="18" charset="0"/>
                <a:cs typeface="Times New Roman" panose="02020603050405020304" pitchFamily="18" charset="0"/>
              </a:rPr>
              <a:t>connected component analysis any discontinuity present in the signature is </a:t>
            </a:r>
            <a:r>
              <a:rPr lang="en-IN" sz="2200" dirty="0" smtClean="0">
                <a:solidFill>
                  <a:schemeClr val="bg1"/>
                </a:solidFill>
                <a:latin typeface="Times New Roman" panose="02020603050405020304" pitchFamily="18" charset="0"/>
                <a:cs typeface="Times New Roman" panose="02020603050405020304" pitchFamily="18" charset="0"/>
              </a:rPr>
              <a:t>filled. </a:t>
            </a:r>
          </a:p>
          <a:p>
            <a:pPr marL="342900" indent="-3429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Normally area of the signature is more when compared with all the blobs and these small blobs are removed using region props</a:t>
            </a:r>
          </a:p>
          <a:p>
            <a:pPr marL="342900" indent="-342900" algn="just">
              <a:buFont typeface="Wingdings" panose="05000000000000000000" pitchFamily="2" charset="2"/>
              <a:buChar char="Ø"/>
            </a:pPr>
            <a:r>
              <a:rPr lang="en-IN" sz="2200" dirty="0" smtClean="0">
                <a:solidFill>
                  <a:schemeClr val="bg1"/>
                </a:solidFill>
                <a:latin typeface="Times New Roman" panose="02020603050405020304" pitchFamily="18" charset="0"/>
                <a:cs typeface="Times New Roman" panose="02020603050405020304" pitchFamily="18" charset="0"/>
              </a:rPr>
              <a:t>In </a:t>
            </a:r>
            <a:r>
              <a:rPr lang="en-IN" sz="2200" dirty="0">
                <a:solidFill>
                  <a:schemeClr val="bg1"/>
                </a:solidFill>
                <a:latin typeface="Times New Roman" panose="02020603050405020304" pitchFamily="18" charset="0"/>
                <a:cs typeface="Times New Roman" panose="02020603050405020304" pitchFamily="18" charset="0"/>
              </a:rPr>
              <a:t>order to eliminate smaller areas called blobs, region props are used which is performed by fixing some threshold values and finally the area </a:t>
            </a:r>
            <a:r>
              <a:rPr lang="en-IN" sz="2200" dirty="0" err="1">
                <a:solidFill>
                  <a:schemeClr val="bg1"/>
                </a:solidFill>
                <a:latin typeface="Times New Roman" panose="02020603050405020304" pitchFamily="18" charset="0"/>
                <a:cs typeface="Times New Roman" panose="02020603050405020304" pitchFamily="18" charset="0"/>
              </a:rPr>
              <a:t>i.e</a:t>
            </a:r>
            <a:r>
              <a:rPr lang="en-IN" sz="2200" dirty="0">
                <a:solidFill>
                  <a:schemeClr val="bg1"/>
                </a:solidFill>
                <a:latin typeface="Times New Roman" panose="02020603050405020304" pitchFamily="18" charset="0"/>
                <a:cs typeface="Times New Roman" panose="02020603050405020304" pitchFamily="18" charset="0"/>
              </a:rPr>
              <a:t>, a blob which is left in the documents is considered as a signature. </a:t>
            </a:r>
            <a:endParaRPr lang="en-IN" sz="2200" dirty="0" smtClean="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8382287" y="1640378"/>
            <a:ext cx="3452159" cy="4305673"/>
          </a:xfrm>
          <a:prstGeom prst="rect">
            <a:avLst/>
          </a:prstGeom>
        </p:spPr>
      </p:pic>
    </p:spTree>
    <p:extLst>
      <p:ext uri="{BB962C8B-B14F-4D97-AF65-F5344CB8AC3E}">
        <p14:creationId xmlns:p14="http://schemas.microsoft.com/office/powerpoint/2010/main" val="226300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a:t>
            </a:r>
            <a:r>
              <a:rPr lang="en-US" sz="5000" dirty="0" smtClean="0">
                <a:latin typeface="Times New Roman" panose="02020603050405020304" pitchFamily="18" charset="0"/>
                <a:cs typeface="Times New Roman" panose="02020603050405020304" pitchFamily="18" charset="0"/>
              </a:rPr>
              <a:t>Methodology</a:t>
            </a:r>
            <a:endParaRPr lang="en-US" sz="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44503" y="2125111"/>
            <a:ext cx="7631362" cy="3200876"/>
          </a:xfrm>
          <a:prstGeom prst="rect">
            <a:avLst/>
          </a:prstGeom>
          <a:noFill/>
        </p:spPr>
        <p:txBody>
          <a:bodyPr wrap="square" rtlCol="0">
            <a:spAutoFit/>
          </a:bodyPr>
          <a:lstStyle/>
          <a:p>
            <a:pPr>
              <a:lnSpc>
                <a:spcPct val="150000"/>
              </a:lnSpc>
              <a:buClr>
                <a:schemeClr val="bg1"/>
              </a:buClr>
            </a:pPr>
            <a:r>
              <a:rPr lang="en-US" sz="3200" dirty="0" smtClean="0">
                <a:solidFill>
                  <a:schemeClr val="bg1"/>
                </a:solidFill>
                <a:latin typeface="Times New Roman" panose="02020603050405020304" pitchFamily="18" charset="0"/>
                <a:cs typeface="Times New Roman" panose="02020603050405020304" pitchFamily="18" charset="0"/>
              </a:rPr>
              <a:t>Preprocessing:</a:t>
            </a:r>
          </a:p>
          <a:p>
            <a:pPr marL="342900" indent="-3429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First we read the image then resize it to 1280X1280. </a:t>
            </a:r>
            <a:endParaRPr lang="en-IN" sz="22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200" dirty="0" smtClean="0">
                <a:solidFill>
                  <a:schemeClr val="bg1"/>
                </a:solidFill>
                <a:latin typeface="Times New Roman" panose="02020603050405020304" pitchFamily="18" charset="0"/>
                <a:cs typeface="Times New Roman" panose="02020603050405020304" pitchFamily="18" charset="0"/>
              </a:rPr>
              <a:t>Since </a:t>
            </a:r>
            <a:r>
              <a:rPr lang="en-IN" sz="2200" dirty="0">
                <a:solidFill>
                  <a:schemeClr val="bg1"/>
                </a:solidFill>
                <a:latin typeface="Times New Roman" panose="02020603050405020304" pitchFamily="18" charset="0"/>
                <a:cs typeface="Times New Roman" panose="02020603050405020304" pitchFamily="18" charset="0"/>
              </a:rPr>
              <a:t>the document is real-time which has different background like marginal noise clutter noise, rule noise and other background noise. </a:t>
            </a:r>
            <a:endParaRPr lang="en-IN" sz="22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200" dirty="0" smtClean="0">
                <a:solidFill>
                  <a:schemeClr val="bg1"/>
                </a:solidFill>
                <a:latin typeface="Times New Roman" panose="02020603050405020304" pitchFamily="18" charset="0"/>
                <a:cs typeface="Times New Roman" panose="02020603050405020304" pitchFamily="18" charset="0"/>
              </a:rPr>
              <a:t>To </a:t>
            </a:r>
            <a:r>
              <a:rPr lang="en-IN" sz="2200" dirty="0">
                <a:solidFill>
                  <a:schemeClr val="bg1"/>
                </a:solidFill>
                <a:latin typeface="Times New Roman" panose="02020603050405020304" pitchFamily="18" charset="0"/>
                <a:cs typeface="Times New Roman" panose="02020603050405020304" pitchFamily="18" charset="0"/>
              </a:rPr>
              <a:t>reduce that kind of noise in image we use Otsu method then if there is any table or lines we remove them using </a:t>
            </a:r>
            <a:r>
              <a:rPr lang="en-IN" sz="2200" dirty="0" err="1">
                <a:solidFill>
                  <a:schemeClr val="bg1"/>
                </a:solidFill>
                <a:latin typeface="Times New Roman" panose="02020603050405020304" pitchFamily="18" charset="0"/>
                <a:cs typeface="Times New Roman" panose="02020603050405020304" pitchFamily="18" charset="0"/>
              </a:rPr>
              <a:t>hough</a:t>
            </a:r>
            <a:r>
              <a:rPr lang="en-IN" sz="2200" dirty="0">
                <a:solidFill>
                  <a:schemeClr val="bg1"/>
                </a:solidFill>
                <a:latin typeface="Times New Roman" panose="02020603050405020304" pitchFamily="18" charset="0"/>
                <a:cs typeface="Times New Roman" panose="02020603050405020304" pitchFamily="18" charset="0"/>
              </a:rPr>
              <a:t> transforms</a:t>
            </a:r>
          </a:p>
        </p:txBody>
      </p:sp>
      <p:pic>
        <p:nvPicPr>
          <p:cNvPr id="3" name="Picture 2"/>
          <p:cNvPicPr>
            <a:picLocks noChangeAspect="1"/>
          </p:cNvPicPr>
          <p:nvPr/>
        </p:nvPicPr>
        <p:blipFill>
          <a:blip r:embed="rId2"/>
          <a:stretch>
            <a:fillRect/>
          </a:stretch>
        </p:blipFill>
        <p:spPr>
          <a:xfrm>
            <a:off x="8154735" y="2426531"/>
            <a:ext cx="3848433" cy="3520745"/>
          </a:xfrm>
          <a:prstGeom prst="rect">
            <a:avLst/>
          </a:prstGeom>
        </p:spPr>
      </p:pic>
      <p:sp>
        <p:nvSpPr>
          <p:cNvPr id="10" name="Title 4">
            <a:extLst>
              <a:ext uri="{FF2B5EF4-FFF2-40B4-BE49-F238E27FC236}">
                <a16:creationId xmlns:a16="http://schemas.microsoft.com/office/drawing/2014/main" id="{201323FB-427E-4A8D-B473-AB0657D8D23B}"/>
              </a:ext>
            </a:extLst>
          </p:cNvPr>
          <p:cNvSpPr txBox="1">
            <a:spLocks/>
          </p:cNvSpPr>
          <p:nvPr/>
        </p:nvSpPr>
        <p:spPr>
          <a:xfrm>
            <a:off x="444503" y="1447802"/>
            <a:ext cx="11214100" cy="978729"/>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2. Signature </a:t>
            </a:r>
            <a:r>
              <a:rPr lang="en-IN" dirty="0">
                <a:latin typeface="Times New Roman" panose="02020603050405020304" pitchFamily="18" charset="0"/>
                <a:cs typeface="Times New Roman" panose="02020603050405020304" pitchFamily="18" charset="0"/>
              </a:rPr>
              <a:t>extraction using Contour Height and Contour Width Heuristic method: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1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a:t>
            </a:r>
            <a:r>
              <a:rPr lang="en-US" sz="5000" dirty="0" smtClean="0">
                <a:latin typeface="Times New Roman" panose="02020603050405020304" pitchFamily="18" charset="0"/>
                <a:cs typeface="Times New Roman" panose="02020603050405020304" pitchFamily="18" charset="0"/>
              </a:rPr>
              <a:t>Methodology</a:t>
            </a:r>
            <a:endParaRPr lang="en-US" sz="5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44503" y="1389303"/>
            <a:ext cx="7631362" cy="3200876"/>
          </a:xfrm>
          <a:prstGeom prst="rect">
            <a:avLst/>
          </a:prstGeom>
          <a:noFill/>
        </p:spPr>
        <p:txBody>
          <a:bodyPr wrap="square" rtlCol="0">
            <a:spAutoFit/>
          </a:bodyPr>
          <a:lstStyle/>
          <a:p>
            <a:pPr>
              <a:lnSpc>
                <a:spcPct val="150000"/>
              </a:lnSpc>
              <a:buClr>
                <a:schemeClr val="bg1"/>
              </a:buClr>
            </a:pPr>
            <a:r>
              <a:rPr lang="en-US" sz="3200" dirty="0" smtClean="0">
                <a:solidFill>
                  <a:schemeClr val="bg1"/>
                </a:solidFill>
                <a:latin typeface="Times New Roman" panose="02020603050405020304" pitchFamily="18" charset="0"/>
                <a:cs typeface="Times New Roman" panose="02020603050405020304" pitchFamily="18" charset="0"/>
              </a:rPr>
              <a:t>Contour height and width heuristic</a:t>
            </a:r>
            <a:r>
              <a:rPr lang="en-US" sz="3200" dirty="0" smtClean="0">
                <a:solidFill>
                  <a:schemeClr val="bg1"/>
                </a:solidFill>
                <a:latin typeface="Times New Roman" panose="02020603050405020304" pitchFamily="18" charset="0"/>
                <a:cs typeface="Times New Roman" panose="02020603050405020304" pitchFamily="18" charset="0"/>
              </a:rPr>
              <a:t>:</a:t>
            </a:r>
            <a:endParaRPr lang="en-US" sz="32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In this phase, first we apply Contour height </a:t>
            </a:r>
            <a:r>
              <a:rPr lang="en-IN" sz="2200" dirty="0" smtClean="0">
                <a:solidFill>
                  <a:schemeClr val="bg1"/>
                </a:solidFill>
                <a:latin typeface="Times New Roman" panose="02020603050405020304" pitchFamily="18" charset="0"/>
                <a:cs typeface="Times New Roman" panose="02020603050405020304" pitchFamily="18" charset="0"/>
              </a:rPr>
              <a:t>heuristic, </a:t>
            </a:r>
            <a:r>
              <a:rPr lang="en-IN" sz="2200" dirty="0">
                <a:solidFill>
                  <a:schemeClr val="bg1"/>
                </a:solidFill>
                <a:latin typeface="Times New Roman" panose="02020603050405020304" pitchFamily="18" charset="0"/>
                <a:cs typeface="Times New Roman" panose="02020603050405020304" pitchFamily="18" charset="0"/>
              </a:rPr>
              <a:t>h</a:t>
            </a:r>
            <a:r>
              <a:rPr lang="en-IN" sz="2200" dirty="0" smtClean="0">
                <a:solidFill>
                  <a:schemeClr val="bg1"/>
                </a:solidFill>
                <a:latin typeface="Times New Roman" panose="02020603050405020304" pitchFamily="18" charset="0"/>
                <a:cs typeface="Times New Roman" panose="02020603050405020304" pitchFamily="18" charset="0"/>
              </a:rPr>
              <a:t>ere </a:t>
            </a:r>
            <a:r>
              <a:rPr lang="en-IN" sz="2200" dirty="0">
                <a:solidFill>
                  <a:schemeClr val="bg1"/>
                </a:solidFill>
                <a:latin typeface="Times New Roman" panose="02020603050405020304" pitchFamily="18" charset="0"/>
                <a:cs typeface="Times New Roman" panose="02020603050405020304" pitchFamily="18" charset="0"/>
              </a:rPr>
              <a:t>we Create a blank image of the same dimension of the original image. By finding the average height from all the contour heights we draw those which are above the average on the blank image. </a:t>
            </a:r>
            <a:r>
              <a:rPr lang="en-IN" sz="2200" dirty="0" smtClean="0">
                <a:solidFill>
                  <a:schemeClr val="bg1"/>
                </a:solidFill>
                <a:latin typeface="Times New Roman" panose="02020603050405020304" pitchFamily="18" charset="0"/>
                <a:cs typeface="Times New Roman" panose="02020603050405020304" pitchFamily="18" charset="0"/>
              </a:rPr>
              <a:t>We </a:t>
            </a:r>
            <a:r>
              <a:rPr lang="en-IN" sz="2200" dirty="0">
                <a:solidFill>
                  <a:schemeClr val="bg1"/>
                </a:solidFill>
                <a:latin typeface="Times New Roman" panose="02020603050405020304" pitchFamily="18" charset="0"/>
                <a:cs typeface="Times New Roman" panose="02020603050405020304" pitchFamily="18" charset="0"/>
              </a:rPr>
              <a:t>got the signature contours along with </a:t>
            </a:r>
            <a:r>
              <a:rPr lang="en-IN" sz="2200" dirty="0" smtClean="0">
                <a:solidFill>
                  <a:schemeClr val="bg1"/>
                </a:solidFill>
                <a:latin typeface="Times New Roman" panose="02020603050405020304" pitchFamily="18" charset="0"/>
                <a:cs typeface="Times New Roman" panose="02020603050405020304" pitchFamily="18" charset="0"/>
              </a:rPr>
              <a:t>noise.</a:t>
            </a:r>
          </a:p>
          <a:p>
            <a:pPr marL="342900" indent="-3429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we apply Contour </a:t>
            </a:r>
            <a:r>
              <a:rPr lang="en-IN" sz="2200" dirty="0" smtClean="0">
                <a:solidFill>
                  <a:schemeClr val="bg1"/>
                </a:solidFill>
                <a:latin typeface="Times New Roman" panose="02020603050405020304" pitchFamily="18" charset="0"/>
                <a:cs typeface="Times New Roman" panose="02020603050405020304" pitchFamily="18" charset="0"/>
              </a:rPr>
              <a:t>width to extract only signature, </a:t>
            </a:r>
            <a:r>
              <a:rPr lang="en-IN" sz="2200" dirty="0">
                <a:solidFill>
                  <a:schemeClr val="bg1"/>
                </a:solidFill>
                <a:latin typeface="Times New Roman" panose="02020603050405020304" pitchFamily="18" charset="0"/>
                <a:cs typeface="Times New Roman" panose="02020603050405020304" pitchFamily="18" charset="0"/>
              </a:rPr>
              <a:t>here also we create a blank </a:t>
            </a:r>
            <a:r>
              <a:rPr lang="en-IN" sz="2200" dirty="0" smtClean="0">
                <a:solidFill>
                  <a:schemeClr val="bg1"/>
                </a:solidFill>
                <a:latin typeface="Times New Roman" panose="02020603050405020304" pitchFamily="18" charset="0"/>
                <a:cs typeface="Times New Roman" panose="02020603050405020304" pitchFamily="18" charset="0"/>
              </a:rPr>
              <a:t>image and copy </a:t>
            </a:r>
            <a:r>
              <a:rPr lang="en-IN" sz="2200" dirty="0">
                <a:solidFill>
                  <a:schemeClr val="bg1"/>
                </a:solidFill>
                <a:latin typeface="Times New Roman" panose="02020603050405020304" pitchFamily="18" charset="0"/>
                <a:cs typeface="Times New Roman" panose="02020603050405020304" pitchFamily="18" charset="0"/>
              </a:rPr>
              <a:t>the signature to a blank image. </a:t>
            </a:r>
          </a:p>
        </p:txBody>
      </p:sp>
      <p:pic>
        <p:nvPicPr>
          <p:cNvPr id="3" name="Picture 2"/>
          <p:cNvPicPr>
            <a:picLocks noChangeAspect="1"/>
          </p:cNvPicPr>
          <p:nvPr/>
        </p:nvPicPr>
        <p:blipFill>
          <a:blip r:embed="rId2"/>
          <a:stretch>
            <a:fillRect/>
          </a:stretch>
        </p:blipFill>
        <p:spPr>
          <a:xfrm>
            <a:off x="8075865" y="2225159"/>
            <a:ext cx="3848433" cy="3520745"/>
          </a:xfrm>
          <a:prstGeom prst="rect">
            <a:avLst/>
          </a:prstGeom>
        </p:spPr>
      </p:pic>
    </p:spTree>
    <p:extLst>
      <p:ext uri="{BB962C8B-B14F-4D97-AF65-F5344CB8AC3E}">
        <p14:creationId xmlns:p14="http://schemas.microsoft.com/office/powerpoint/2010/main" val="315452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a:t>
            </a:r>
            <a:r>
              <a:rPr lang="en-US" sz="5000" dirty="0" smtClean="0">
                <a:latin typeface="Times New Roman" panose="02020603050405020304" pitchFamily="18" charset="0"/>
                <a:cs typeface="Times New Roman" panose="02020603050405020304" pitchFamily="18" charset="0"/>
              </a:rPr>
              <a:t>Methodology</a:t>
            </a:r>
            <a:endParaRPr lang="en-US" sz="5000" dirty="0">
              <a:latin typeface="Times New Roman" panose="02020603050405020304" pitchFamily="18" charset="0"/>
              <a:cs typeface="Times New Roman" panose="02020603050405020304" pitchFamily="18" charset="0"/>
            </a:endParaRPr>
          </a:p>
        </p:txBody>
      </p:sp>
      <p:sp>
        <p:nvSpPr>
          <p:cNvPr id="10" name="Title 4">
            <a:extLst>
              <a:ext uri="{FF2B5EF4-FFF2-40B4-BE49-F238E27FC236}">
                <a16:creationId xmlns:a16="http://schemas.microsoft.com/office/drawing/2014/main" id="{201323FB-427E-4A8D-B473-AB0657D8D23B}"/>
              </a:ext>
            </a:extLst>
          </p:cNvPr>
          <p:cNvSpPr txBox="1">
            <a:spLocks/>
          </p:cNvSpPr>
          <p:nvPr/>
        </p:nvSpPr>
        <p:spPr>
          <a:xfrm>
            <a:off x="444503" y="1447802"/>
            <a:ext cx="11214100" cy="535531"/>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3. Detecting </a:t>
            </a:r>
            <a:r>
              <a:rPr lang="en-IN" dirty="0">
                <a:latin typeface="Times New Roman" panose="02020603050405020304" pitchFamily="18" charset="0"/>
                <a:cs typeface="Times New Roman" panose="02020603050405020304" pitchFamily="18" charset="0"/>
              </a:rPr>
              <a:t>signatures through HSV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space:</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083383" y="1983333"/>
            <a:ext cx="3848433" cy="3551228"/>
          </a:xfrm>
          <a:prstGeom prst="rect">
            <a:avLst/>
          </a:prstGeom>
        </p:spPr>
      </p:pic>
      <p:sp>
        <p:nvSpPr>
          <p:cNvPr id="9" name="TextBox 8"/>
          <p:cNvSpPr txBox="1"/>
          <p:nvPr/>
        </p:nvSpPr>
        <p:spPr>
          <a:xfrm>
            <a:off x="444503" y="1871573"/>
            <a:ext cx="7631362" cy="3200876"/>
          </a:xfrm>
          <a:prstGeom prst="rect">
            <a:avLst/>
          </a:prstGeom>
          <a:noFill/>
        </p:spPr>
        <p:txBody>
          <a:bodyPr wrap="square" rtlCol="0">
            <a:spAutoFit/>
          </a:bodyPr>
          <a:lstStyle/>
          <a:p>
            <a:pPr>
              <a:lnSpc>
                <a:spcPct val="150000"/>
              </a:lnSpc>
              <a:buClr>
                <a:schemeClr val="bg1"/>
              </a:buClr>
            </a:pPr>
            <a:r>
              <a:rPr lang="en-US" sz="3200" dirty="0">
                <a:solidFill>
                  <a:schemeClr val="bg1"/>
                </a:solidFill>
                <a:latin typeface="Times New Roman" panose="02020603050405020304" pitchFamily="18" charset="0"/>
                <a:cs typeface="Times New Roman" panose="02020603050405020304" pitchFamily="18" charset="0"/>
              </a:rPr>
              <a:t>Create Mask and Extract Signature:</a:t>
            </a:r>
            <a:endParaRPr lang="en-IN" sz="32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At </a:t>
            </a:r>
            <a:r>
              <a:rPr lang="en-US" sz="2200" dirty="0">
                <a:solidFill>
                  <a:schemeClr val="bg1"/>
                </a:solidFill>
                <a:latin typeface="Times New Roman" panose="02020603050405020304" pitchFamily="18" charset="0"/>
                <a:cs typeface="Times New Roman" panose="02020603050405020304" pitchFamily="18" charset="0"/>
              </a:rPr>
              <a:t>first we read images and resize it to 1280 X 1280. </a:t>
            </a:r>
            <a:endParaRPr lang="en-US" sz="22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Then </a:t>
            </a:r>
            <a:r>
              <a:rPr lang="en-US" sz="2200" dirty="0">
                <a:solidFill>
                  <a:schemeClr val="bg1"/>
                </a:solidFill>
                <a:latin typeface="Times New Roman" panose="02020603050405020304" pitchFamily="18" charset="0"/>
                <a:cs typeface="Times New Roman" panose="02020603050405020304" pitchFamily="18" charset="0"/>
              </a:rPr>
              <a:t>we create a mask of signature by selecting a possible range of HSV colors that signature can have</a:t>
            </a:r>
            <a:r>
              <a:rPr lang="en-US" sz="2200" dirty="0" smtClean="0">
                <a:solidFill>
                  <a:schemeClr val="bg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After </a:t>
            </a:r>
            <a:r>
              <a:rPr lang="en-US" sz="2200" dirty="0">
                <a:solidFill>
                  <a:schemeClr val="bg1"/>
                </a:solidFill>
                <a:latin typeface="Times New Roman" panose="02020603050405020304" pitchFamily="18" charset="0"/>
                <a:cs typeface="Times New Roman" panose="02020603050405020304" pitchFamily="18" charset="0"/>
              </a:rPr>
              <a:t>applying HSV ranges we get signature of color to the matched HSV ranges we defined on mask. </a:t>
            </a:r>
            <a:endParaRPr lang="en-US" sz="22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Then </a:t>
            </a:r>
            <a:r>
              <a:rPr lang="en-US" sz="2200" dirty="0">
                <a:solidFill>
                  <a:schemeClr val="bg1"/>
                </a:solidFill>
                <a:latin typeface="Times New Roman" panose="02020603050405020304" pitchFamily="18" charset="0"/>
                <a:cs typeface="Times New Roman" panose="02020603050405020304" pitchFamily="18" charset="0"/>
              </a:rPr>
              <a:t>we draw bounded box on original image and crop the signature</a:t>
            </a:r>
            <a:r>
              <a:rPr lang="en-US" sz="2200" dirty="0" smtClean="0">
                <a:solidFill>
                  <a:schemeClr val="bg1"/>
                </a:solidFill>
                <a:latin typeface="Times New Roman" panose="02020603050405020304" pitchFamily="18" charset="0"/>
                <a:cs typeface="Times New Roman" panose="02020603050405020304" pitchFamily="18" charset="0"/>
              </a:rPr>
              <a:t>.</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a:t>
            </a:r>
            <a:r>
              <a:rPr lang="en-US" sz="5000" dirty="0" smtClean="0">
                <a:latin typeface="Times New Roman" panose="02020603050405020304" pitchFamily="18" charset="0"/>
                <a:cs typeface="Times New Roman" panose="02020603050405020304" pitchFamily="18" charset="0"/>
              </a:rPr>
              <a:t>Methodology</a:t>
            </a:r>
            <a:endParaRPr lang="en-US" sz="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44503" y="1603994"/>
            <a:ext cx="6474457" cy="4555093"/>
          </a:xfrm>
          <a:prstGeom prst="rect">
            <a:avLst/>
          </a:prstGeom>
          <a:noFill/>
        </p:spPr>
        <p:txBody>
          <a:bodyPr wrap="square" rtlCol="0">
            <a:spAutoFit/>
          </a:bodyPr>
          <a:lstStyle/>
          <a:p>
            <a:pPr>
              <a:lnSpc>
                <a:spcPct val="150000"/>
              </a:lnSpc>
              <a:buClr>
                <a:schemeClr val="bg1"/>
              </a:buClr>
            </a:pPr>
            <a:r>
              <a:rPr lang="en-US" sz="3200" dirty="0">
                <a:solidFill>
                  <a:schemeClr val="bg1"/>
                </a:solidFill>
                <a:latin typeface="Times New Roman" panose="02020603050405020304" pitchFamily="18" charset="0"/>
                <a:cs typeface="Times New Roman" panose="02020603050405020304" pitchFamily="18" charset="0"/>
              </a:rPr>
              <a:t>Feature Extraction and Matching:</a:t>
            </a:r>
            <a:endParaRPr lang="en-IN" sz="32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200" dirty="0" smtClean="0">
                <a:solidFill>
                  <a:schemeClr val="bg1"/>
                </a:solidFill>
                <a:latin typeface="Times New Roman" panose="02020603050405020304" pitchFamily="18" charset="0"/>
                <a:cs typeface="Times New Roman" panose="02020603050405020304" pitchFamily="18" charset="0"/>
              </a:rPr>
              <a:t>Taking </a:t>
            </a:r>
            <a:r>
              <a:rPr lang="en-IN" sz="2200" dirty="0">
                <a:solidFill>
                  <a:schemeClr val="bg1"/>
                </a:solidFill>
                <a:latin typeface="Times New Roman" panose="02020603050405020304" pitchFamily="18" charset="0"/>
                <a:cs typeface="Times New Roman" panose="02020603050405020304" pitchFamily="18" charset="0"/>
              </a:rPr>
              <a:t>two images as input one is original image and other is cropped image which consists of only signature. To generate SIFT features to these images first we have to initiate SIFT object then we use then function </a:t>
            </a:r>
            <a:r>
              <a:rPr lang="en-IN" sz="2200" dirty="0" err="1">
                <a:solidFill>
                  <a:schemeClr val="bg1"/>
                </a:solidFill>
                <a:latin typeface="Times New Roman" panose="02020603050405020304" pitchFamily="18" charset="0"/>
                <a:cs typeface="Times New Roman" panose="02020603050405020304" pitchFamily="18" charset="0"/>
              </a:rPr>
              <a:t>detectAndCompute</a:t>
            </a:r>
            <a:r>
              <a:rPr lang="en-IN" sz="2200" dirty="0">
                <a:solidFill>
                  <a:schemeClr val="bg1"/>
                </a:solidFill>
                <a:latin typeface="Times New Roman" panose="02020603050405020304" pitchFamily="18" charset="0"/>
                <a:cs typeface="Times New Roman" panose="02020603050405020304" pitchFamily="18" charset="0"/>
              </a:rPr>
              <a:t>  to get the </a:t>
            </a:r>
            <a:r>
              <a:rPr lang="en-IN" sz="2200" dirty="0" err="1">
                <a:solidFill>
                  <a:schemeClr val="bg1"/>
                </a:solidFill>
                <a:latin typeface="Times New Roman" panose="02020603050405020304" pitchFamily="18" charset="0"/>
                <a:cs typeface="Times New Roman" panose="02020603050405020304" pitchFamily="18" charset="0"/>
              </a:rPr>
              <a:t>keypoints</a:t>
            </a:r>
            <a:r>
              <a:rPr lang="en-IN" sz="2200" dirty="0">
                <a:solidFill>
                  <a:schemeClr val="bg1"/>
                </a:solidFill>
                <a:latin typeface="Times New Roman" panose="02020603050405020304" pitchFamily="18" charset="0"/>
                <a:cs typeface="Times New Roman" panose="02020603050405020304" pitchFamily="18" charset="0"/>
              </a:rPr>
              <a:t> and the descriptors.</a:t>
            </a:r>
          </a:p>
          <a:p>
            <a:pPr marL="342900" indent="-342900" algn="just">
              <a:buFont typeface="Wingdings" panose="05000000000000000000" pitchFamily="2" charset="2"/>
              <a:buChar char="Ø"/>
            </a:pPr>
            <a:r>
              <a:rPr lang="en-IN" sz="2200" dirty="0" smtClean="0">
                <a:solidFill>
                  <a:schemeClr val="bg1"/>
                </a:solidFill>
                <a:latin typeface="Times New Roman" panose="02020603050405020304" pitchFamily="18" charset="0"/>
                <a:cs typeface="Times New Roman" panose="02020603050405020304" pitchFamily="18" charset="0"/>
              </a:rPr>
              <a:t>To </a:t>
            </a:r>
            <a:r>
              <a:rPr lang="en-IN" sz="2200" dirty="0">
                <a:solidFill>
                  <a:schemeClr val="bg1"/>
                </a:solidFill>
                <a:latin typeface="Times New Roman" panose="02020603050405020304" pitchFamily="18" charset="0"/>
                <a:cs typeface="Times New Roman" panose="02020603050405020304" pitchFamily="18" charset="0"/>
              </a:rPr>
              <a:t>match the features from </a:t>
            </a:r>
            <a:r>
              <a:rPr lang="en-IN" sz="2200" dirty="0" smtClean="0">
                <a:solidFill>
                  <a:schemeClr val="bg1"/>
                </a:solidFill>
                <a:latin typeface="Times New Roman" panose="02020603050405020304" pitchFamily="18" charset="0"/>
                <a:cs typeface="Times New Roman" panose="02020603050405020304" pitchFamily="18" charset="0"/>
              </a:rPr>
              <a:t>a cropped </a:t>
            </a:r>
            <a:r>
              <a:rPr lang="en-IN" sz="2200" dirty="0">
                <a:solidFill>
                  <a:schemeClr val="bg1"/>
                </a:solidFill>
                <a:latin typeface="Times New Roman" panose="02020603050405020304" pitchFamily="18" charset="0"/>
                <a:cs typeface="Times New Roman" panose="02020603050405020304" pitchFamily="18" charset="0"/>
              </a:rPr>
              <a:t>signature image with features from original image we will use </a:t>
            </a:r>
            <a:r>
              <a:rPr lang="en-IN" sz="2200" dirty="0" smtClean="0">
                <a:solidFill>
                  <a:schemeClr val="bg1"/>
                </a:solidFill>
                <a:latin typeface="Times New Roman" panose="02020603050405020304" pitchFamily="18" charset="0"/>
                <a:cs typeface="Times New Roman" panose="02020603050405020304" pitchFamily="18" charset="0"/>
              </a:rPr>
              <a:t>FLANN-based </a:t>
            </a:r>
            <a:r>
              <a:rPr lang="en-IN" sz="2200" dirty="0">
                <a:solidFill>
                  <a:schemeClr val="bg1"/>
                </a:solidFill>
                <a:latin typeface="Times New Roman" panose="02020603050405020304" pitchFamily="18" charset="0"/>
                <a:cs typeface="Times New Roman" panose="02020603050405020304" pitchFamily="18" charset="0"/>
              </a:rPr>
              <a:t>matcher. To get accurate result we will draw lines between the features that good matches. Then we get predicted </a:t>
            </a:r>
            <a:r>
              <a:rPr lang="en-IN" sz="2200" dirty="0" smtClean="0">
                <a:solidFill>
                  <a:schemeClr val="bg1"/>
                </a:solidFill>
                <a:latin typeface="Times New Roman" panose="02020603050405020304" pitchFamily="18" charset="0"/>
                <a:cs typeface="Times New Roman" panose="02020603050405020304" pitchFamily="18" charset="0"/>
              </a:rPr>
              <a:t>image. </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itle 4">
            <a:extLst>
              <a:ext uri="{FF2B5EF4-FFF2-40B4-BE49-F238E27FC236}">
                <a16:creationId xmlns:a16="http://schemas.microsoft.com/office/drawing/2014/main" id="{201323FB-427E-4A8D-B473-AB0657D8D23B}"/>
              </a:ext>
            </a:extLst>
          </p:cNvPr>
          <p:cNvSpPr txBox="1">
            <a:spLocks/>
          </p:cNvSpPr>
          <p:nvPr/>
        </p:nvSpPr>
        <p:spPr>
          <a:xfrm>
            <a:off x="444503" y="1447802"/>
            <a:ext cx="11214100" cy="535531"/>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4. SIFT </a:t>
            </a:r>
            <a:r>
              <a:rPr lang="en-US" dirty="0">
                <a:latin typeface="Times New Roman" panose="02020603050405020304" pitchFamily="18" charset="0"/>
                <a:cs typeface="Times New Roman" panose="02020603050405020304" pitchFamily="18" charset="0"/>
              </a:rPr>
              <a:t>Feature Matching:</a:t>
            </a:r>
          </a:p>
        </p:txBody>
      </p:sp>
      <p:pic>
        <p:nvPicPr>
          <p:cNvPr id="3" name="Picture 2"/>
          <p:cNvPicPr>
            <a:picLocks noChangeAspect="1"/>
          </p:cNvPicPr>
          <p:nvPr/>
        </p:nvPicPr>
        <p:blipFill>
          <a:blip r:embed="rId2"/>
          <a:stretch>
            <a:fillRect/>
          </a:stretch>
        </p:blipFill>
        <p:spPr>
          <a:xfrm>
            <a:off x="7043314" y="2501327"/>
            <a:ext cx="4843399" cy="3388358"/>
          </a:xfrm>
          <a:prstGeom prst="rect">
            <a:avLst/>
          </a:prstGeom>
        </p:spPr>
      </p:pic>
    </p:spTree>
    <p:extLst>
      <p:ext uri="{BB962C8B-B14F-4D97-AF65-F5344CB8AC3E}">
        <p14:creationId xmlns:p14="http://schemas.microsoft.com/office/powerpoint/2010/main" val="412919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Proposed </a:t>
            </a:r>
            <a:r>
              <a:rPr lang="en-US" sz="5000" dirty="0" smtClean="0">
                <a:latin typeface="Times New Roman" panose="02020603050405020304" pitchFamily="18" charset="0"/>
                <a:cs typeface="Times New Roman" panose="02020603050405020304" pitchFamily="18" charset="0"/>
              </a:rPr>
              <a:t>Methodology</a:t>
            </a:r>
            <a:endParaRPr lang="en-US" sz="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44503" y="2103378"/>
            <a:ext cx="6474457" cy="3477875"/>
          </a:xfrm>
          <a:prstGeom prst="rect">
            <a:avLst/>
          </a:prstGeom>
          <a:noFill/>
        </p:spPr>
        <p:txBody>
          <a:bodyPr wrap="square" rtlCol="0">
            <a:spAutoFit/>
          </a:bodyPr>
          <a:lstStyle/>
          <a:p>
            <a:pPr marL="342900" indent="-342900" algn="just">
              <a:buClr>
                <a:schemeClr val="bg1"/>
              </a:buClr>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Basically </a:t>
            </a:r>
            <a:r>
              <a:rPr lang="en-US" sz="2200" dirty="0">
                <a:solidFill>
                  <a:schemeClr val="bg1"/>
                </a:solidFill>
                <a:latin typeface="Times New Roman" panose="02020603050405020304" pitchFamily="18" charset="0"/>
                <a:cs typeface="Times New Roman" panose="02020603050405020304" pitchFamily="18" charset="0"/>
              </a:rPr>
              <a:t>template matching is a method of searching and finding the location of the template image in an original image</a:t>
            </a:r>
            <a:r>
              <a:rPr lang="en-US" sz="2200" dirty="0" smtClean="0">
                <a:solidFill>
                  <a:schemeClr val="bg1"/>
                </a:solidFill>
                <a:latin typeface="Times New Roman" panose="02020603050405020304" pitchFamily="18" charset="0"/>
                <a:cs typeface="Times New Roman" panose="02020603050405020304" pitchFamily="18" charset="0"/>
              </a:rPr>
              <a:t>.</a:t>
            </a:r>
          </a:p>
          <a:p>
            <a:pPr marL="342900" indent="-342900" algn="just">
              <a:buClr>
                <a:schemeClr val="bg1"/>
              </a:buClr>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Here  we pass two images as input one is original image and other is cropped signature template image. </a:t>
            </a:r>
            <a:endParaRPr lang="en-US" sz="2200" dirty="0" smtClean="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200" dirty="0" smtClean="0">
                <a:solidFill>
                  <a:schemeClr val="bg1"/>
                </a:solidFill>
                <a:latin typeface="Times New Roman" panose="02020603050405020304" pitchFamily="18" charset="0"/>
                <a:cs typeface="Times New Roman" panose="02020603050405020304" pitchFamily="18" charset="0"/>
              </a:rPr>
              <a:t>The </a:t>
            </a:r>
            <a:r>
              <a:rPr lang="en-US" sz="2200" dirty="0">
                <a:solidFill>
                  <a:schemeClr val="bg1"/>
                </a:solidFill>
                <a:latin typeface="Times New Roman" panose="02020603050405020304" pitchFamily="18" charset="0"/>
                <a:cs typeface="Times New Roman" panose="02020603050405020304" pitchFamily="18" charset="0"/>
              </a:rPr>
              <a:t>template and patch input image are compared. The result obtained are compared with threshold. If the result is greater than the threshold, the portion will be marked as detected. </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8" name="Title 4">
            <a:extLst>
              <a:ext uri="{FF2B5EF4-FFF2-40B4-BE49-F238E27FC236}">
                <a16:creationId xmlns:a16="http://schemas.microsoft.com/office/drawing/2014/main" id="{201323FB-427E-4A8D-B473-AB0657D8D23B}"/>
              </a:ext>
            </a:extLst>
          </p:cNvPr>
          <p:cNvSpPr txBox="1">
            <a:spLocks/>
          </p:cNvSpPr>
          <p:nvPr/>
        </p:nvSpPr>
        <p:spPr>
          <a:xfrm>
            <a:off x="444503" y="1447802"/>
            <a:ext cx="11214100" cy="535531"/>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dirty="0" smtClean="0">
                <a:latin typeface="Times New Roman" panose="02020603050405020304" pitchFamily="18" charset="0"/>
                <a:cs typeface="Times New Roman" panose="02020603050405020304" pitchFamily="18" charset="0"/>
              </a:rPr>
              <a:t>5. Template </a:t>
            </a:r>
            <a:r>
              <a:rPr lang="en-US" dirty="0">
                <a:latin typeface="Times New Roman" panose="02020603050405020304" pitchFamily="18" charset="0"/>
                <a:cs typeface="Times New Roman" panose="02020603050405020304" pitchFamily="18" charset="0"/>
              </a:rPr>
              <a:t>matching:</a:t>
            </a:r>
          </a:p>
        </p:txBody>
      </p:sp>
      <p:pic>
        <p:nvPicPr>
          <p:cNvPr id="4" name="Picture 3"/>
          <p:cNvPicPr>
            <a:picLocks noChangeAspect="1"/>
          </p:cNvPicPr>
          <p:nvPr/>
        </p:nvPicPr>
        <p:blipFill>
          <a:blip r:embed="rId2"/>
          <a:stretch>
            <a:fillRect/>
          </a:stretch>
        </p:blipFill>
        <p:spPr>
          <a:xfrm>
            <a:off x="7081520" y="2518840"/>
            <a:ext cx="4577080" cy="2184084"/>
          </a:xfrm>
          <a:prstGeom prst="rect">
            <a:avLst/>
          </a:prstGeom>
        </p:spPr>
      </p:pic>
    </p:spTree>
    <p:extLst>
      <p:ext uri="{BB962C8B-B14F-4D97-AF65-F5344CB8AC3E}">
        <p14:creationId xmlns:p14="http://schemas.microsoft.com/office/powerpoint/2010/main" val="10890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42649" y="1109754"/>
            <a:ext cx="7781545" cy="859055"/>
          </a:xfrm>
        </p:spPr>
        <p:txBody>
          <a:bodyPr>
            <a:normAutofit/>
          </a:bodyPr>
          <a:lstStyle/>
          <a:p>
            <a:r>
              <a:rPr lang="en-US" sz="5001" dirty="0">
                <a:latin typeface="Times New Roman" panose="02020603050405020304" pitchFamily="18" charset="0"/>
                <a:cs typeface="Times New Roman" panose="02020603050405020304" pitchFamily="18" charset="0"/>
              </a:rPr>
              <a:t> CONTENTS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42647" y="2229398"/>
            <a:ext cx="6803136" cy="4085681"/>
          </a:xfrm>
        </p:spPr>
        <p:txBody>
          <a:bodyPr>
            <a:normAutofit lnSpcReduction="10000"/>
          </a:bodyPr>
          <a:lstStyle/>
          <a:p>
            <a:pPr marL="514324" indent="-514324">
              <a:buAutoNum type="arabicPeriod"/>
            </a:pPr>
            <a:r>
              <a:rPr lang="en-US" sz="2601" dirty="0">
                <a:latin typeface="Times New Roman" panose="02020603050405020304" pitchFamily="18" charset="0"/>
                <a:cs typeface="Times New Roman" panose="02020603050405020304" pitchFamily="18" charset="0"/>
              </a:rPr>
              <a:t>Abstract</a:t>
            </a:r>
          </a:p>
          <a:p>
            <a:pPr marL="514324" indent="-514324">
              <a:buAutoNum type="arabicPeriod"/>
            </a:pPr>
            <a:r>
              <a:rPr lang="en-US" sz="2601" dirty="0">
                <a:latin typeface="Times New Roman" panose="02020603050405020304" pitchFamily="18" charset="0"/>
                <a:cs typeface="Times New Roman" panose="02020603050405020304" pitchFamily="18" charset="0"/>
              </a:rPr>
              <a:t>Introduction</a:t>
            </a:r>
          </a:p>
          <a:p>
            <a:pPr marL="514324" indent="-514324">
              <a:buAutoNum type="arabicPeriod"/>
            </a:pPr>
            <a:r>
              <a:rPr lang="en-US" sz="2601" dirty="0">
                <a:latin typeface="Times New Roman" panose="02020603050405020304" pitchFamily="18" charset="0"/>
                <a:cs typeface="Times New Roman" panose="02020603050405020304" pitchFamily="18" charset="0"/>
              </a:rPr>
              <a:t>Related Works</a:t>
            </a:r>
          </a:p>
          <a:p>
            <a:pPr marL="514324" indent="-514324">
              <a:buAutoNum type="arabicPeriod"/>
            </a:pPr>
            <a:r>
              <a:rPr lang="en-US" sz="2601" dirty="0">
                <a:latin typeface="Times New Roman" panose="02020603050405020304" pitchFamily="18" charset="0"/>
                <a:cs typeface="Times New Roman" panose="02020603050405020304" pitchFamily="18" charset="0"/>
              </a:rPr>
              <a:t>Motivation and Challenges</a:t>
            </a:r>
          </a:p>
          <a:p>
            <a:pPr marL="514324" indent="-514324">
              <a:buAutoNum type="arabicPeriod"/>
            </a:pPr>
            <a:r>
              <a:rPr lang="en-US" sz="2601" dirty="0">
                <a:latin typeface="Times New Roman" panose="02020603050405020304" pitchFamily="18" charset="0"/>
                <a:cs typeface="Times New Roman" panose="02020603050405020304" pitchFamily="18" charset="0"/>
              </a:rPr>
              <a:t>Dataset</a:t>
            </a:r>
          </a:p>
          <a:p>
            <a:pPr marL="514324" indent="-514324">
              <a:buAutoNum type="arabicPeriod"/>
            </a:pPr>
            <a:r>
              <a:rPr lang="en-US" sz="2601" dirty="0">
                <a:latin typeface="Times New Roman" panose="02020603050405020304" pitchFamily="18" charset="0"/>
                <a:cs typeface="Times New Roman" panose="02020603050405020304" pitchFamily="18" charset="0"/>
              </a:rPr>
              <a:t>Proposed System</a:t>
            </a:r>
          </a:p>
          <a:p>
            <a:pPr marL="514324" indent="-514324">
              <a:buAutoNum type="arabicPeriod"/>
            </a:pPr>
            <a:r>
              <a:rPr lang="en-US" sz="2601" dirty="0" smtClean="0">
                <a:latin typeface="Times New Roman" panose="02020603050405020304" pitchFamily="18" charset="0"/>
                <a:cs typeface="Times New Roman" panose="02020603050405020304" pitchFamily="18" charset="0"/>
              </a:rPr>
              <a:t>Results</a:t>
            </a:r>
          </a:p>
          <a:p>
            <a:pPr marL="514324" indent="-514324">
              <a:buAutoNum type="arabicPeriod"/>
            </a:pPr>
            <a:r>
              <a:rPr lang="en-US" sz="2601" dirty="0" smtClean="0">
                <a:latin typeface="Times New Roman" panose="02020603050405020304" pitchFamily="18" charset="0"/>
                <a:cs typeface="Times New Roman" panose="02020603050405020304" pitchFamily="18" charset="0"/>
              </a:rPr>
              <a:t>Experimental Observations </a:t>
            </a:r>
            <a:endParaRPr lang="en-US" sz="2601" dirty="0">
              <a:latin typeface="Times New Roman" panose="02020603050405020304" pitchFamily="18" charset="0"/>
              <a:cs typeface="Times New Roman" panose="02020603050405020304" pitchFamily="18" charset="0"/>
            </a:endParaRPr>
          </a:p>
          <a:p>
            <a:pPr marL="514324" indent="-514324">
              <a:buAutoNum type="arabicPeriod"/>
            </a:pPr>
            <a:r>
              <a:rPr lang="en-US" sz="2601"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6"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smtClean="0">
                <a:latin typeface="Times New Roman" panose="02020603050405020304" pitchFamily="18" charset="0"/>
                <a:cs typeface="Times New Roman" panose="02020603050405020304" pitchFamily="18" charset="0"/>
              </a:rPr>
              <a:t>Results</a:t>
            </a:r>
            <a:endParaRPr lang="en-US" sz="5000" dirty="0">
              <a:latin typeface="Times New Roman" panose="02020603050405020304" pitchFamily="18" charset="0"/>
              <a:cs typeface="Times New Roman" panose="02020603050405020304" pitchFamily="18" charset="0"/>
            </a:endParaRPr>
          </a:p>
        </p:txBody>
      </p:sp>
      <p:pic>
        <p:nvPicPr>
          <p:cNvPr id="7" name="Picture 6" descr="C:\Users\DELL\Pictures\CCA\pr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6388" y="1968854"/>
            <a:ext cx="2700655" cy="3570605"/>
          </a:xfrm>
          <a:prstGeom prst="rect">
            <a:avLst/>
          </a:prstGeom>
          <a:noFill/>
          <a:ln>
            <a:noFill/>
          </a:ln>
        </p:spPr>
      </p:pic>
      <p:pic>
        <p:nvPicPr>
          <p:cNvPr id="8" name="Picture 7" descr="C:\Users\DELL\Pictures\CCA\6.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503" y="1968854"/>
            <a:ext cx="2628900" cy="3534410"/>
          </a:xfrm>
          <a:prstGeom prst="rect">
            <a:avLst/>
          </a:prstGeom>
          <a:noFill/>
          <a:ln>
            <a:noFill/>
          </a:ln>
        </p:spPr>
      </p:pic>
      <p:pic>
        <p:nvPicPr>
          <p:cNvPr id="9" name="Picture 8" descr="C:\Users\DELL\Pictures\CCA\6.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028" y="1968853"/>
            <a:ext cx="2818823" cy="3570605"/>
          </a:xfrm>
          <a:prstGeom prst="rect">
            <a:avLst/>
          </a:prstGeom>
          <a:noFill/>
          <a:ln>
            <a:noFill/>
          </a:ln>
        </p:spPr>
      </p:pic>
      <p:pic>
        <p:nvPicPr>
          <p:cNvPr id="10" name="Picture 9" descr="C:\Users\DELL\Pictures\CCA\op6.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81835" y="1968854"/>
            <a:ext cx="2632710" cy="3570604"/>
          </a:xfrm>
          <a:prstGeom prst="rect">
            <a:avLst/>
          </a:prstGeom>
          <a:noFill/>
          <a:ln>
            <a:noFill/>
          </a:ln>
        </p:spPr>
      </p:pic>
      <p:sp>
        <p:nvSpPr>
          <p:cNvPr id="11" name="Title 4">
            <a:extLst>
              <a:ext uri="{FF2B5EF4-FFF2-40B4-BE49-F238E27FC236}">
                <a16:creationId xmlns:a16="http://schemas.microsoft.com/office/drawing/2014/main" id="{201323FB-427E-4A8D-B473-AB0657D8D23B}"/>
              </a:ext>
            </a:extLst>
          </p:cNvPr>
          <p:cNvSpPr txBox="1">
            <a:spLocks/>
          </p:cNvSpPr>
          <p:nvPr/>
        </p:nvSpPr>
        <p:spPr>
          <a:xfrm>
            <a:off x="444503" y="1327757"/>
            <a:ext cx="11214100" cy="535531"/>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Connected Component Method:</a:t>
            </a:r>
          </a:p>
        </p:txBody>
      </p:sp>
      <p:sp>
        <p:nvSpPr>
          <p:cNvPr id="12" name="Text Box 2"/>
          <p:cNvSpPr txBox="1">
            <a:spLocks noChangeArrowheads="1"/>
          </p:cNvSpPr>
          <p:nvPr/>
        </p:nvSpPr>
        <p:spPr bwMode="auto">
          <a:xfrm>
            <a:off x="612778" y="5649995"/>
            <a:ext cx="2292350" cy="39116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Original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p:cNvSpPr txBox="1">
            <a:spLocks noChangeArrowheads="1"/>
          </p:cNvSpPr>
          <p:nvPr/>
        </p:nvSpPr>
        <p:spPr bwMode="auto">
          <a:xfrm>
            <a:off x="3597690" y="5677618"/>
            <a:ext cx="2178050" cy="33591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Preprocessed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p:cNvSpPr txBox="1">
            <a:spLocks noChangeArrowheads="1"/>
          </p:cNvSpPr>
          <p:nvPr/>
        </p:nvSpPr>
        <p:spPr bwMode="auto">
          <a:xfrm>
            <a:off x="6563264" y="5649995"/>
            <a:ext cx="2292350" cy="39116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Signature detected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9552015" y="5649995"/>
            <a:ext cx="2292350" cy="39116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Output image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936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9" name="Picture 8" descr="C:\Users\DELL\Pictures\TITLE EXTRACTOR\ip.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03" y="2376357"/>
            <a:ext cx="2279923" cy="2688671"/>
          </a:xfrm>
          <a:prstGeom prst="rect">
            <a:avLst/>
          </a:prstGeom>
          <a:noFill/>
          <a:ln>
            <a:noFill/>
          </a:ln>
        </p:spPr>
      </p:pic>
      <p:pic>
        <p:nvPicPr>
          <p:cNvPr id="10" name="Picture 9" descr="C:\Users\DELL\Pictures\TITLE EXTRACTOR\5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6498" y="2376357"/>
            <a:ext cx="2152201" cy="2690251"/>
          </a:xfrm>
          <a:prstGeom prst="rect">
            <a:avLst/>
          </a:prstGeom>
          <a:noFill/>
          <a:ln>
            <a:noFill/>
          </a:ln>
        </p:spPr>
      </p:pic>
      <p:pic>
        <p:nvPicPr>
          <p:cNvPr id="11" name="Picture 10" descr="C:\Users\DELL\AppData\Local\Microsoft\Windows\INetCache\Content.Word\perpr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0602" y="2376356"/>
            <a:ext cx="2211834" cy="2690251"/>
          </a:xfrm>
          <a:prstGeom prst="rect">
            <a:avLst/>
          </a:prstGeom>
          <a:noFill/>
          <a:ln>
            <a:noFill/>
          </a:ln>
        </p:spPr>
      </p:pic>
      <p:pic>
        <p:nvPicPr>
          <p:cNvPr id="12" name="Picture 11" descr="C:\Users\DELL\AppData\Local\Microsoft\Windows\INetCache\Content.Word\maask50.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2912" y="2376357"/>
            <a:ext cx="2296761" cy="2690251"/>
          </a:xfrm>
          <a:prstGeom prst="rect">
            <a:avLst/>
          </a:prstGeom>
          <a:noFill/>
          <a:ln>
            <a:noFill/>
          </a:ln>
        </p:spPr>
      </p:pic>
      <p:pic>
        <p:nvPicPr>
          <p:cNvPr id="13" name="Picture 12" descr="C:\Users\DELL\AppData\Local\Microsoft\Windows\INetCache\Content.Word\preoutput.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0149" y="2376357"/>
            <a:ext cx="2205872" cy="2690251"/>
          </a:xfrm>
          <a:prstGeom prst="rect">
            <a:avLst/>
          </a:prstGeom>
          <a:noFill/>
          <a:ln>
            <a:noFill/>
          </a:ln>
        </p:spPr>
      </p:pic>
      <p:sp>
        <p:nvSpPr>
          <p:cNvPr id="14" name="Text Box 2"/>
          <p:cNvSpPr txBox="1">
            <a:spLocks noChangeArrowheads="1"/>
          </p:cNvSpPr>
          <p:nvPr/>
        </p:nvSpPr>
        <p:spPr bwMode="auto">
          <a:xfrm>
            <a:off x="789994" y="5343615"/>
            <a:ext cx="1370965"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Original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3083569" y="5343615"/>
            <a:ext cx="1485900"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Preprocessed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
          <p:cNvSpPr txBox="1">
            <a:spLocks noChangeArrowheads="1"/>
          </p:cNvSpPr>
          <p:nvPr/>
        </p:nvSpPr>
        <p:spPr bwMode="auto">
          <a:xfrm>
            <a:off x="5389604" y="5241062"/>
            <a:ext cx="1603375" cy="4826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Image after applying Height heuristic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p:cNvSpPr txBox="1">
            <a:spLocks noChangeArrowheads="1"/>
          </p:cNvSpPr>
          <p:nvPr/>
        </p:nvSpPr>
        <p:spPr bwMode="auto">
          <a:xfrm>
            <a:off x="7467235" y="5253762"/>
            <a:ext cx="2171700" cy="4572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Image after applying width heuristic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p:cNvSpPr txBox="1">
            <a:spLocks noChangeArrowheads="1"/>
          </p:cNvSpPr>
          <p:nvPr/>
        </p:nvSpPr>
        <p:spPr bwMode="auto">
          <a:xfrm>
            <a:off x="10018050" y="5253762"/>
            <a:ext cx="1649095" cy="4572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Signature detected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smtClean="0">
                <a:latin typeface="Times New Roman" panose="02020603050405020304" pitchFamily="18" charset="0"/>
                <a:cs typeface="Times New Roman" panose="02020603050405020304" pitchFamily="18" charset="0"/>
              </a:rPr>
              <a:t>Results</a:t>
            </a:r>
            <a:endParaRPr lang="en-US" sz="5000" dirty="0">
              <a:latin typeface="Times New Roman" panose="02020603050405020304" pitchFamily="18" charset="0"/>
              <a:cs typeface="Times New Roman" panose="02020603050405020304" pitchFamily="18" charset="0"/>
            </a:endParaRPr>
          </a:p>
        </p:txBody>
      </p:sp>
      <p:sp>
        <p:nvSpPr>
          <p:cNvPr id="20" name="Title 4">
            <a:extLst>
              <a:ext uri="{FF2B5EF4-FFF2-40B4-BE49-F238E27FC236}">
                <a16:creationId xmlns:a16="http://schemas.microsoft.com/office/drawing/2014/main" id="{201323FB-427E-4A8D-B473-AB0657D8D23B}"/>
              </a:ext>
            </a:extLst>
          </p:cNvPr>
          <p:cNvSpPr txBox="1">
            <a:spLocks/>
          </p:cNvSpPr>
          <p:nvPr/>
        </p:nvSpPr>
        <p:spPr>
          <a:xfrm>
            <a:off x="444503" y="1327757"/>
            <a:ext cx="11214100" cy="978729"/>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Signature extraction using Contour Height and Contour Width heuristic method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61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pic>
        <p:nvPicPr>
          <p:cNvPr id="9" name="Picture 8" descr="C:\Users\DELL\Pictures\TITLE EXTRACTOR\ip.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203" y="2376357"/>
            <a:ext cx="2279923" cy="2688671"/>
          </a:xfrm>
          <a:prstGeom prst="rect">
            <a:avLst/>
          </a:prstGeom>
          <a:noFill/>
          <a:ln>
            <a:noFill/>
          </a:ln>
        </p:spPr>
      </p:pic>
      <p:pic>
        <p:nvPicPr>
          <p:cNvPr id="10" name="Picture 9" descr="C:\Users\DELL\Pictures\TITLE EXTRACTOR\5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66498" y="2376357"/>
            <a:ext cx="2152201" cy="2690251"/>
          </a:xfrm>
          <a:prstGeom prst="rect">
            <a:avLst/>
          </a:prstGeom>
          <a:noFill/>
          <a:ln>
            <a:noFill/>
          </a:ln>
        </p:spPr>
      </p:pic>
      <p:pic>
        <p:nvPicPr>
          <p:cNvPr id="11" name="Picture 10" descr="C:\Users\DELL\AppData\Local\Microsoft\Windows\INetCache\Content.Word\perpr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0602" y="2376356"/>
            <a:ext cx="2211834" cy="2690251"/>
          </a:xfrm>
          <a:prstGeom prst="rect">
            <a:avLst/>
          </a:prstGeom>
          <a:noFill/>
          <a:ln>
            <a:noFill/>
          </a:ln>
        </p:spPr>
      </p:pic>
      <p:pic>
        <p:nvPicPr>
          <p:cNvPr id="12" name="Picture 11" descr="C:\Users\DELL\AppData\Local\Microsoft\Windows\INetCache\Content.Word\maask50.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2912" y="2376357"/>
            <a:ext cx="2296761" cy="2690251"/>
          </a:xfrm>
          <a:prstGeom prst="rect">
            <a:avLst/>
          </a:prstGeom>
          <a:noFill/>
          <a:ln>
            <a:noFill/>
          </a:ln>
        </p:spPr>
      </p:pic>
      <p:pic>
        <p:nvPicPr>
          <p:cNvPr id="13" name="Picture 12" descr="C:\Users\DELL\AppData\Local\Microsoft\Windows\INetCache\Content.Word\preoutput.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50149" y="2376357"/>
            <a:ext cx="2205872" cy="2690251"/>
          </a:xfrm>
          <a:prstGeom prst="rect">
            <a:avLst/>
          </a:prstGeom>
          <a:noFill/>
          <a:ln>
            <a:noFill/>
          </a:ln>
        </p:spPr>
      </p:pic>
      <p:sp>
        <p:nvSpPr>
          <p:cNvPr id="14" name="Text Box 2"/>
          <p:cNvSpPr txBox="1">
            <a:spLocks noChangeArrowheads="1"/>
          </p:cNvSpPr>
          <p:nvPr/>
        </p:nvSpPr>
        <p:spPr bwMode="auto">
          <a:xfrm>
            <a:off x="789994" y="5343615"/>
            <a:ext cx="1370965"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Original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3083569" y="5343615"/>
            <a:ext cx="1485900" cy="27749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Preprocessed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
          <p:cNvSpPr txBox="1">
            <a:spLocks noChangeArrowheads="1"/>
          </p:cNvSpPr>
          <p:nvPr/>
        </p:nvSpPr>
        <p:spPr bwMode="auto">
          <a:xfrm>
            <a:off x="5389604" y="5241062"/>
            <a:ext cx="1603375" cy="4826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Image after applying Height heuristic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p:cNvSpPr txBox="1">
            <a:spLocks noChangeArrowheads="1"/>
          </p:cNvSpPr>
          <p:nvPr/>
        </p:nvSpPr>
        <p:spPr bwMode="auto">
          <a:xfrm>
            <a:off x="7467235" y="5253762"/>
            <a:ext cx="2171700" cy="4572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Image after applying width heuristic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p:cNvSpPr txBox="1">
            <a:spLocks noChangeArrowheads="1"/>
          </p:cNvSpPr>
          <p:nvPr/>
        </p:nvSpPr>
        <p:spPr bwMode="auto">
          <a:xfrm>
            <a:off x="10018050" y="5253762"/>
            <a:ext cx="1649095" cy="4572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Signature detected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smtClean="0">
                <a:latin typeface="Times New Roman" panose="02020603050405020304" pitchFamily="18" charset="0"/>
                <a:cs typeface="Times New Roman" panose="02020603050405020304" pitchFamily="18" charset="0"/>
              </a:rPr>
              <a:t>Results</a:t>
            </a:r>
            <a:endParaRPr lang="en-US" sz="5000" dirty="0">
              <a:latin typeface="Times New Roman" panose="02020603050405020304" pitchFamily="18" charset="0"/>
              <a:cs typeface="Times New Roman" panose="02020603050405020304" pitchFamily="18" charset="0"/>
            </a:endParaRPr>
          </a:p>
        </p:txBody>
      </p:sp>
      <p:sp>
        <p:nvSpPr>
          <p:cNvPr id="20" name="Title 4">
            <a:extLst>
              <a:ext uri="{FF2B5EF4-FFF2-40B4-BE49-F238E27FC236}">
                <a16:creationId xmlns:a16="http://schemas.microsoft.com/office/drawing/2014/main" id="{201323FB-427E-4A8D-B473-AB0657D8D23B}"/>
              </a:ext>
            </a:extLst>
          </p:cNvPr>
          <p:cNvSpPr txBox="1">
            <a:spLocks/>
          </p:cNvSpPr>
          <p:nvPr/>
        </p:nvSpPr>
        <p:spPr>
          <a:xfrm>
            <a:off x="444503" y="1327757"/>
            <a:ext cx="11214100" cy="978729"/>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Signature extraction using Contour Height and Contour Width heuristic method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3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23</a:t>
            </a:fld>
            <a:endParaRPr lang="en-US" dirty="0"/>
          </a:p>
        </p:txBody>
      </p:sp>
      <p:pic>
        <p:nvPicPr>
          <p:cNvPr id="4" name="Picture 3" descr="C:\Users\DELL\Pictures\COLOUR SEGMENTATION\ip.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006" y="2435468"/>
            <a:ext cx="2852782" cy="3185717"/>
          </a:xfrm>
          <a:prstGeom prst="rect">
            <a:avLst/>
          </a:prstGeom>
          <a:noFill/>
          <a:ln>
            <a:noFill/>
          </a:ln>
        </p:spPr>
      </p:pic>
      <p:pic>
        <p:nvPicPr>
          <p:cNvPr id="6" name="Picture 5" descr="C:\Users\DELL\Pictures\COLOUR SEGMENTATION\prev.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2707" y="2436830"/>
            <a:ext cx="2700299" cy="3219355"/>
          </a:xfrm>
          <a:prstGeom prst="rect">
            <a:avLst/>
          </a:prstGeom>
          <a:noFill/>
          <a:ln>
            <a:noFill/>
          </a:ln>
        </p:spPr>
      </p:pic>
      <p:pic>
        <p:nvPicPr>
          <p:cNvPr id="7" name="Picture 6" descr="C:\Users\DELL\Pictures\COLOUR SEGMENTATION\2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3809" y="2435468"/>
            <a:ext cx="2969064" cy="3185717"/>
          </a:xfrm>
          <a:prstGeom prst="rect">
            <a:avLst/>
          </a:prstGeom>
          <a:noFill/>
          <a:ln>
            <a:noFill/>
          </a:ln>
        </p:spPr>
      </p:pic>
      <p:sp>
        <p:nvSpPr>
          <p:cNvPr id="8" name="Text Box 2"/>
          <p:cNvSpPr txBox="1">
            <a:spLocks noChangeArrowheads="1"/>
          </p:cNvSpPr>
          <p:nvPr/>
        </p:nvSpPr>
        <p:spPr bwMode="auto">
          <a:xfrm>
            <a:off x="1244750" y="5863877"/>
            <a:ext cx="1367790" cy="364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Original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p:cNvSpPr txBox="1">
            <a:spLocks noChangeArrowheads="1"/>
          </p:cNvSpPr>
          <p:nvPr/>
        </p:nvSpPr>
        <p:spPr bwMode="auto">
          <a:xfrm>
            <a:off x="5257950" y="5891182"/>
            <a:ext cx="1340485" cy="30988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Mask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2"/>
          <p:cNvSpPr txBox="1">
            <a:spLocks noChangeArrowheads="1"/>
          </p:cNvSpPr>
          <p:nvPr/>
        </p:nvSpPr>
        <p:spPr bwMode="auto">
          <a:xfrm>
            <a:off x="9010335" y="5863877"/>
            <a:ext cx="1955800" cy="364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Signature detected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smtClean="0">
                <a:latin typeface="Times New Roman" panose="02020603050405020304" pitchFamily="18" charset="0"/>
                <a:cs typeface="Times New Roman" panose="02020603050405020304" pitchFamily="18" charset="0"/>
              </a:rPr>
              <a:t>Results</a:t>
            </a:r>
            <a:endParaRPr lang="en-US" sz="5000" dirty="0">
              <a:latin typeface="Times New Roman" panose="02020603050405020304" pitchFamily="18" charset="0"/>
              <a:cs typeface="Times New Roman" panose="02020603050405020304" pitchFamily="18" charset="0"/>
            </a:endParaRPr>
          </a:p>
        </p:txBody>
      </p:sp>
      <p:sp>
        <p:nvSpPr>
          <p:cNvPr id="12" name="Title 4">
            <a:extLst>
              <a:ext uri="{FF2B5EF4-FFF2-40B4-BE49-F238E27FC236}">
                <a16:creationId xmlns:a16="http://schemas.microsoft.com/office/drawing/2014/main" id="{201323FB-427E-4A8D-B473-AB0657D8D23B}"/>
              </a:ext>
            </a:extLst>
          </p:cNvPr>
          <p:cNvSpPr txBox="1">
            <a:spLocks/>
          </p:cNvSpPr>
          <p:nvPr/>
        </p:nvSpPr>
        <p:spPr>
          <a:xfrm>
            <a:off x="444503" y="1327757"/>
            <a:ext cx="11214100" cy="535531"/>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Detecting signatures through HSV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space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11"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smtClean="0">
                <a:latin typeface="Times New Roman" panose="02020603050405020304" pitchFamily="18" charset="0"/>
                <a:cs typeface="Times New Roman" panose="02020603050405020304" pitchFamily="18" charset="0"/>
              </a:rPr>
              <a:t>Results</a:t>
            </a:r>
            <a:endParaRPr lang="en-US" sz="5000" dirty="0">
              <a:latin typeface="Times New Roman" panose="02020603050405020304" pitchFamily="18" charset="0"/>
              <a:cs typeface="Times New Roman" panose="02020603050405020304" pitchFamily="18" charset="0"/>
            </a:endParaRPr>
          </a:p>
        </p:txBody>
      </p:sp>
      <p:sp>
        <p:nvSpPr>
          <p:cNvPr id="12" name="Title 4">
            <a:extLst>
              <a:ext uri="{FF2B5EF4-FFF2-40B4-BE49-F238E27FC236}">
                <a16:creationId xmlns:a16="http://schemas.microsoft.com/office/drawing/2014/main" id="{201323FB-427E-4A8D-B473-AB0657D8D23B}"/>
              </a:ext>
            </a:extLst>
          </p:cNvPr>
          <p:cNvSpPr txBox="1">
            <a:spLocks/>
          </p:cNvSpPr>
          <p:nvPr/>
        </p:nvSpPr>
        <p:spPr>
          <a:xfrm>
            <a:off x="444503" y="1327757"/>
            <a:ext cx="11214100" cy="535531"/>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SIFT Feature Matching </a:t>
            </a:r>
            <a:r>
              <a:rPr lang="en-IN"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3" name="Picture 12" descr="C:\Users\DELL\AppData\Local\Microsoft\Windows\INetCache\Content.Word\temp82.jpg"/>
          <p:cNvPicPr/>
          <p:nvPr/>
        </p:nvPicPr>
        <p:blipFill>
          <a:blip r:embed="rId2">
            <a:extLst>
              <a:ext uri="{28A0092B-C50C-407E-A947-70E740481C1C}">
                <a14:useLocalDpi xmlns:a14="http://schemas.microsoft.com/office/drawing/2010/main" val="0"/>
              </a:ext>
            </a:extLst>
          </a:blip>
          <a:srcRect/>
          <a:stretch>
            <a:fillRect/>
          </a:stretch>
        </p:blipFill>
        <p:spPr bwMode="auto">
          <a:xfrm>
            <a:off x="3490028" y="2112587"/>
            <a:ext cx="2371725" cy="1257300"/>
          </a:xfrm>
          <a:prstGeom prst="rect">
            <a:avLst/>
          </a:prstGeom>
          <a:noFill/>
          <a:ln>
            <a:noFill/>
          </a:ln>
        </p:spPr>
      </p:pic>
      <p:pic>
        <p:nvPicPr>
          <p:cNvPr id="14" name="Picture 13" descr="C:\Users\DELL\AppData\Local\Microsoft\Windows\INetCache\Content.Word\match.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4723" y="2112587"/>
            <a:ext cx="2833370" cy="2981960"/>
          </a:xfrm>
          <a:prstGeom prst="rect">
            <a:avLst/>
          </a:prstGeom>
          <a:noFill/>
          <a:ln>
            <a:noFill/>
          </a:ln>
        </p:spPr>
      </p:pic>
      <p:pic>
        <p:nvPicPr>
          <p:cNvPr id="15" name="Picture 14" descr="C:\Users\DELL\AppData\Local\Microsoft\Windows\INetCache\Content.Word\8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138" y="2112587"/>
            <a:ext cx="2661920" cy="2639060"/>
          </a:xfrm>
          <a:prstGeom prst="rect">
            <a:avLst/>
          </a:prstGeom>
          <a:noFill/>
          <a:ln>
            <a:noFill/>
          </a:ln>
        </p:spPr>
      </p:pic>
      <p:pic>
        <p:nvPicPr>
          <p:cNvPr id="16" name="Picture 15" descr="C:\Users\DELL\AppData\Local\Microsoft\Windows\INetCache\Content.Word\82.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61063" y="2112587"/>
            <a:ext cx="2381250" cy="3001010"/>
          </a:xfrm>
          <a:prstGeom prst="rect">
            <a:avLst/>
          </a:prstGeom>
          <a:noFill/>
          <a:ln>
            <a:noFill/>
          </a:ln>
        </p:spPr>
      </p:pic>
      <p:sp>
        <p:nvSpPr>
          <p:cNvPr id="17" name="Text Box 2"/>
          <p:cNvSpPr txBox="1">
            <a:spLocks noChangeArrowheads="1"/>
          </p:cNvSpPr>
          <p:nvPr/>
        </p:nvSpPr>
        <p:spPr bwMode="auto">
          <a:xfrm>
            <a:off x="914535" y="5382747"/>
            <a:ext cx="1729740" cy="364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Original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p:cNvSpPr txBox="1">
            <a:spLocks noChangeArrowheads="1"/>
          </p:cNvSpPr>
          <p:nvPr/>
        </p:nvSpPr>
        <p:spPr bwMode="auto">
          <a:xfrm>
            <a:off x="3877695" y="5382747"/>
            <a:ext cx="1596390" cy="364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Template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2"/>
          <p:cNvSpPr txBox="1">
            <a:spLocks noChangeArrowheads="1"/>
          </p:cNvSpPr>
          <p:nvPr/>
        </p:nvSpPr>
        <p:spPr bwMode="auto">
          <a:xfrm>
            <a:off x="6863213" y="5387510"/>
            <a:ext cx="1596390" cy="35496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Matching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2"/>
          <p:cNvSpPr txBox="1">
            <a:spLocks noChangeArrowheads="1"/>
          </p:cNvSpPr>
          <p:nvPr/>
        </p:nvSpPr>
        <p:spPr bwMode="auto">
          <a:xfrm>
            <a:off x="9508688" y="5382747"/>
            <a:ext cx="2286000" cy="364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Signature detected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693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11"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smtClean="0">
                <a:latin typeface="Times New Roman" panose="02020603050405020304" pitchFamily="18" charset="0"/>
                <a:cs typeface="Times New Roman" panose="02020603050405020304" pitchFamily="18" charset="0"/>
              </a:rPr>
              <a:t>Results</a:t>
            </a:r>
            <a:endParaRPr lang="en-US" sz="5000" dirty="0">
              <a:latin typeface="Times New Roman" panose="02020603050405020304" pitchFamily="18" charset="0"/>
              <a:cs typeface="Times New Roman" panose="02020603050405020304" pitchFamily="18" charset="0"/>
            </a:endParaRPr>
          </a:p>
        </p:txBody>
      </p:sp>
      <p:sp>
        <p:nvSpPr>
          <p:cNvPr id="12" name="Title 4">
            <a:extLst>
              <a:ext uri="{FF2B5EF4-FFF2-40B4-BE49-F238E27FC236}">
                <a16:creationId xmlns:a16="http://schemas.microsoft.com/office/drawing/2014/main" id="{201323FB-427E-4A8D-B473-AB0657D8D23B}"/>
              </a:ext>
            </a:extLst>
          </p:cNvPr>
          <p:cNvSpPr txBox="1">
            <a:spLocks/>
          </p:cNvSpPr>
          <p:nvPr/>
        </p:nvSpPr>
        <p:spPr>
          <a:xfrm>
            <a:off x="444503" y="1327757"/>
            <a:ext cx="11214100" cy="535531"/>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IN" dirty="0" smtClean="0">
                <a:latin typeface="Times New Roman" panose="02020603050405020304" pitchFamily="18" charset="0"/>
                <a:cs typeface="Times New Roman" panose="02020603050405020304" pitchFamily="18" charset="0"/>
              </a:rPr>
              <a:t>Template Matching : </a:t>
            </a:r>
            <a:endParaRPr lang="en-US" dirty="0">
              <a:latin typeface="Times New Roman" panose="02020603050405020304" pitchFamily="18" charset="0"/>
              <a:cs typeface="Times New Roman" panose="02020603050405020304" pitchFamily="18" charset="0"/>
            </a:endParaRPr>
          </a:p>
        </p:txBody>
      </p:sp>
      <p:pic>
        <p:nvPicPr>
          <p:cNvPr id="21" name="Picture 20" descr="C:\Users\DELL\Pictures\TEMPLATE MATCHING\8.jpeg"/>
          <p:cNvPicPr/>
          <p:nvPr/>
        </p:nvPicPr>
        <p:blipFill>
          <a:blip r:embed="rId2">
            <a:extLst>
              <a:ext uri="{28A0092B-C50C-407E-A947-70E740481C1C}">
                <a14:useLocalDpi xmlns:a14="http://schemas.microsoft.com/office/drawing/2010/main" val="0"/>
              </a:ext>
            </a:extLst>
          </a:blip>
          <a:srcRect/>
          <a:stretch>
            <a:fillRect/>
          </a:stretch>
        </p:blipFill>
        <p:spPr bwMode="auto">
          <a:xfrm>
            <a:off x="4520386" y="3197417"/>
            <a:ext cx="2738755" cy="795655"/>
          </a:xfrm>
          <a:prstGeom prst="rect">
            <a:avLst/>
          </a:prstGeom>
          <a:noFill/>
          <a:ln>
            <a:noFill/>
          </a:ln>
        </p:spPr>
      </p:pic>
      <p:pic>
        <p:nvPicPr>
          <p:cNvPr id="22" name="Picture 21" descr="C:\Users\DELL\Pictures\TEMPLATE MATCHING\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0883" y="2112587"/>
            <a:ext cx="2561317" cy="3139734"/>
          </a:xfrm>
          <a:prstGeom prst="rect">
            <a:avLst/>
          </a:prstGeom>
          <a:noFill/>
          <a:ln>
            <a:noFill/>
          </a:ln>
        </p:spPr>
      </p:pic>
      <p:pic>
        <p:nvPicPr>
          <p:cNvPr id="23" name="Picture 22" descr="C:\Users\DELL\Pictures\TEMPLATE MATCHING\ip.jpe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503" y="2046797"/>
            <a:ext cx="2644140" cy="3013710"/>
          </a:xfrm>
          <a:prstGeom prst="rect">
            <a:avLst/>
          </a:prstGeom>
          <a:noFill/>
          <a:ln>
            <a:noFill/>
          </a:ln>
        </p:spPr>
      </p:pic>
      <p:sp>
        <p:nvSpPr>
          <p:cNvPr id="24" name="Text Box 2"/>
          <p:cNvSpPr txBox="1">
            <a:spLocks noChangeArrowheads="1"/>
          </p:cNvSpPr>
          <p:nvPr/>
        </p:nvSpPr>
        <p:spPr bwMode="auto">
          <a:xfrm>
            <a:off x="1082678" y="5501620"/>
            <a:ext cx="1367790" cy="364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Original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 Box 2"/>
          <p:cNvSpPr txBox="1">
            <a:spLocks noChangeArrowheads="1"/>
          </p:cNvSpPr>
          <p:nvPr/>
        </p:nvSpPr>
        <p:spPr bwMode="auto">
          <a:xfrm>
            <a:off x="5036089" y="5501620"/>
            <a:ext cx="1710055" cy="364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Template 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 Box 2"/>
          <p:cNvSpPr txBox="1">
            <a:spLocks noChangeArrowheads="1"/>
          </p:cNvSpPr>
          <p:nvPr/>
        </p:nvSpPr>
        <p:spPr bwMode="auto">
          <a:xfrm>
            <a:off x="8600258" y="5501620"/>
            <a:ext cx="2742565" cy="36449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Signature detected 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76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11"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Experimental Observations</a:t>
            </a:r>
          </a:p>
        </p:txBody>
      </p:sp>
      <p:sp>
        <p:nvSpPr>
          <p:cNvPr id="21" name="TextBox 20"/>
          <p:cNvSpPr txBox="1"/>
          <p:nvPr/>
        </p:nvSpPr>
        <p:spPr>
          <a:xfrm>
            <a:off x="444503" y="1327757"/>
            <a:ext cx="11214097" cy="4493538"/>
          </a:xfrm>
          <a:prstGeom prst="rect">
            <a:avLst/>
          </a:prstGeom>
          <a:noFill/>
        </p:spPr>
        <p:txBody>
          <a:bodyPr wrap="square" rtlCol="0">
            <a:spAutoFit/>
          </a:bodyPr>
          <a:lstStyle/>
          <a:p>
            <a:r>
              <a:rPr lang="en-IN" sz="2200" dirty="0">
                <a:solidFill>
                  <a:schemeClr val="bg1"/>
                </a:solidFill>
                <a:latin typeface="Times New Roman" panose="02020603050405020304" pitchFamily="18" charset="0"/>
                <a:cs typeface="Times New Roman" panose="02020603050405020304" pitchFamily="18" charset="0"/>
              </a:rPr>
              <a:t>In this project, while experimenting all the approaches we observed that:</a:t>
            </a:r>
          </a:p>
          <a:p>
            <a:pPr marL="457200" lvl="0" indent="-4572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In Connected component analysis, signature is detected and extracted with the same accuracy even when the document is given in any orientation.</a:t>
            </a:r>
          </a:p>
          <a:p>
            <a:pPr marL="457200" lvl="0" indent="-4572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Contour Height and Width heuristic detect the signature even when the document image is vertically flipped.</a:t>
            </a:r>
          </a:p>
          <a:p>
            <a:pPr marL="457200" lvl="0" indent="-4572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In HSV </a:t>
            </a:r>
            <a:r>
              <a:rPr lang="en-IN" sz="2200" dirty="0" err="1">
                <a:solidFill>
                  <a:schemeClr val="bg1"/>
                </a:solidFill>
                <a:latin typeface="Times New Roman" panose="02020603050405020304" pitchFamily="18" charset="0"/>
                <a:cs typeface="Times New Roman" panose="02020603050405020304" pitchFamily="18" charset="0"/>
              </a:rPr>
              <a:t>color</a:t>
            </a:r>
            <a:r>
              <a:rPr lang="en-IN" sz="2200" dirty="0">
                <a:solidFill>
                  <a:schemeClr val="bg1"/>
                </a:solidFill>
                <a:latin typeface="Times New Roman" panose="02020603050405020304" pitchFamily="18" charset="0"/>
                <a:cs typeface="Times New Roman" panose="02020603050405020304" pitchFamily="18" charset="0"/>
              </a:rPr>
              <a:t> space method, signature is detected and extracted with the same accuracy even when the document is given in any orientation.</a:t>
            </a:r>
          </a:p>
          <a:p>
            <a:pPr marL="457200" lvl="0" indent="-4572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SIFT feature matching results good in locating the signature even when the document image is in any orientation.</a:t>
            </a:r>
          </a:p>
          <a:p>
            <a:pPr marL="457200" lvl="0" indent="-4572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In Template matching method, a slight change in size or orientation variations can cause problems.</a:t>
            </a:r>
          </a:p>
          <a:p>
            <a:pPr marL="457200" indent="-457200" algn="just">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For experimentation, we used own real-time document images. The images are given to the proposed algorithm and performance is evaluated by measuring the Accuracy.</a:t>
            </a:r>
          </a:p>
        </p:txBody>
      </p:sp>
    </p:spTree>
    <p:extLst>
      <p:ext uri="{BB962C8B-B14F-4D97-AF65-F5344CB8AC3E}">
        <p14:creationId xmlns:p14="http://schemas.microsoft.com/office/powerpoint/2010/main" val="231745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11"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Experimental Observations</a:t>
            </a:r>
          </a:p>
        </p:txBody>
      </p:sp>
      <p:graphicFrame>
        <p:nvGraphicFramePr>
          <p:cNvPr id="3" name="Table 2"/>
          <p:cNvGraphicFramePr>
            <a:graphicFrameLocks noGrp="1"/>
          </p:cNvGraphicFramePr>
          <p:nvPr>
            <p:extLst>
              <p:ext uri="{D42A27DB-BD31-4B8C-83A1-F6EECF244321}">
                <p14:modId xmlns:p14="http://schemas.microsoft.com/office/powerpoint/2010/main" val="3389253312"/>
              </p:ext>
            </p:extLst>
          </p:nvPr>
        </p:nvGraphicFramePr>
        <p:xfrm>
          <a:off x="444502" y="1870301"/>
          <a:ext cx="10807697" cy="1907929"/>
        </p:xfrm>
        <a:graphic>
          <a:graphicData uri="http://schemas.openxmlformats.org/drawingml/2006/table">
            <a:tbl>
              <a:tblPr firstRow="1" firstCol="1" bandRow="1">
                <a:tableStyleId>{7DF18680-E054-41AD-8BC1-D1AEF772440D}</a:tableStyleId>
              </a:tblPr>
              <a:tblGrid>
                <a:gridCol w="2740319">
                  <a:extLst>
                    <a:ext uri="{9D8B030D-6E8A-4147-A177-3AD203B41FA5}">
                      <a16:colId xmlns:a16="http://schemas.microsoft.com/office/drawing/2014/main" val="4230854113"/>
                    </a:ext>
                  </a:extLst>
                </a:gridCol>
                <a:gridCol w="2885014">
                  <a:extLst>
                    <a:ext uri="{9D8B030D-6E8A-4147-A177-3AD203B41FA5}">
                      <a16:colId xmlns:a16="http://schemas.microsoft.com/office/drawing/2014/main" val="3237704238"/>
                    </a:ext>
                  </a:extLst>
                </a:gridCol>
                <a:gridCol w="2803783">
                  <a:extLst>
                    <a:ext uri="{9D8B030D-6E8A-4147-A177-3AD203B41FA5}">
                      <a16:colId xmlns:a16="http://schemas.microsoft.com/office/drawing/2014/main" val="540394677"/>
                    </a:ext>
                  </a:extLst>
                </a:gridCol>
                <a:gridCol w="2378581">
                  <a:extLst>
                    <a:ext uri="{9D8B030D-6E8A-4147-A177-3AD203B41FA5}">
                      <a16:colId xmlns:a16="http://schemas.microsoft.com/office/drawing/2014/main" val="372007180"/>
                    </a:ext>
                  </a:extLst>
                </a:gridCol>
              </a:tblGrid>
              <a:tr h="875687">
                <a:tc>
                  <a:txBody>
                    <a:bodyPr/>
                    <a:lstStyle/>
                    <a:p>
                      <a:pPr algn="ctr">
                        <a:lnSpc>
                          <a:spcPct val="150000"/>
                        </a:lnSpc>
                        <a:spcAft>
                          <a:spcPts val="0"/>
                        </a:spcAft>
                      </a:pPr>
                      <a:r>
                        <a:rPr lang="en-IN" sz="1200">
                          <a:effectLst/>
                        </a:rPr>
                        <a:t> </a:t>
                      </a:r>
                      <a:endParaRPr lang="en-IN" sz="1100">
                        <a:effectLst/>
                      </a:endParaRPr>
                    </a:p>
                    <a:p>
                      <a:pPr algn="ctr">
                        <a:lnSpc>
                          <a:spcPct val="150000"/>
                        </a:lnSpc>
                        <a:spcAft>
                          <a:spcPts val="0"/>
                        </a:spcAft>
                      </a:pPr>
                      <a:r>
                        <a:rPr lang="en-IN" sz="1200">
                          <a:effectLst/>
                        </a:rPr>
                        <a:t>Method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 </a:t>
                      </a:r>
                      <a:endParaRPr lang="en-IN" sz="1100">
                        <a:effectLst/>
                      </a:endParaRPr>
                    </a:p>
                    <a:p>
                      <a:pPr algn="ctr">
                        <a:lnSpc>
                          <a:spcPct val="150000"/>
                        </a:lnSpc>
                        <a:spcAft>
                          <a:spcPts val="0"/>
                        </a:spcAft>
                      </a:pPr>
                      <a:r>
                        <a:rPr lang="en-IN" sz="1200">
                          <a:effectLst/>
                        </a:rPr>
                        <a:t>No. of images used for the experiment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 </a:t>
                      </a:r>
                      <a:endParaRPr lang="en-IN" sz="1100">
                        <a:effectLst/>
                      </a:endParaRPr>
                    </a:p>
                    <a:p>
                      <a:pPr algn="ctr">
                        <a:lnSpc>
                          <a:spcPct val="150000"/>
                        </a:lnSpc>
                        <a:spcAft>
                          <a:spcPts val="0"/>
                        </a:spcAft>
                      </a:pPr>
                      <a:r>
                        <a:rPr lang="en-IN" sz="1200">
                          <a:effectLst/>
                        </a:rPr>
                        <a:t>No of output images obtained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dirty="0">
                          <a:effectLst/>
                        </a:rPr>
                        <a:t> </a:t>
                      </a:r>
                      <a:endParaRPr lang="en-IN" sz="1100" dirty="0">
                        <a:effectLst/>
                      </a:endParaRPr>
                    </a:p>
                    <a:p>
                      <a:pPr algn="ctr">
                        <a:lnSpc>
                          <a:spcPct val="150000"/>
                        </a:lnSpc>
                        <a:spcAft>
                          <a:spcPts val="0"/>
                        </a:spcAft>
                      </a:pPr>
                      <a:r>
                        <a:rPr lang="en-IN" sz="1200" dirty="0">
                          <a:effectLst/>
                        </a:rPr>
                        <a:t>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4459331"/>
                  </a:ext>
                </a:extLst>
              </a:tr>
              <a:tr h="297102">
                <a:tc>
                  <a:txBody>
                    <a:bodyPr/>
                    <a:lstStyle/>
                    <a:p>
                      <a:pPr algn="ctr">
                        <a:lnSpc>
                          <a:spcPct val="150000"/>
                        </a:lnSpc>
                        <a:spcAft>
                          <a:spcPts val="0"/>
                        </a:spcAft>
                      </a:pPr>
                      <a:r>
                        <a:rPr lang="en-IN" sz="1200">
                          <a:effectLst/>
                        </a:rPr>
                        <a:t>CCA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94 %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842154"/>
                  </a:ext>
                </a:extLst>
              </a:tr>
              <a:tr h="438038">
                <a:tc>
                  <a:txBody>
                    <a:bodyPr/>
                    <a:lstStyle/>
                    <a:p>
                      <a:pPr algn="ctr">
                        <a:lnSpc>
                          <a:spcPct val="150000"/>
                        </a:lnSpc>
                        <a:spcAft>
                          <a:spcPts val="0"/>
                        </a:spcAft>
                      </a:pPr>
                      <a:r>
                        <a:rPr lang="en-IN" sz="1200">
                          <a:effectLst/>
                        </a:rPr>
                        <a:t>Contour Height and Width heuristic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dirty="0" smtClean="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dirty="0" smtClean="0">
                          <a:effectLst/>
                        </a:rPr>
                        <a:t>85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dirty="0">
                          <a:effectLst/>
                        </a:rPr>
                        <a:t>85 %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8676546"/>
                  </a:ext>
                </a:extLst>
              </a:tr>
              <a:tr h="297102">
                <a:tc>
                  <a:txBody>
                    <a:bodyPr/>
                    <a:lstStyle/>
                    <a:p>
                      <a:pPr algn="ctr">
                        <a:lnSpc>
                          <a:spcPct val="150000"/>
                        </a:lnSpc>
                        <a:spcAft>
                          <a:spcPts val="0"/>
                        </a:spcAft>
                      </a:pPr>
                      <a:r>
                        <a:rPr lang="en-IN" sz="1200">
                          <a:effectLst/>
                        </a:rPr>
                        <a:t>HSV color space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dirty="0">
                          <a:effectLst/>
                        </a:rPr>
                        <a:t>80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dirty="0">
                          <a:effectLst/>
                        </a:rPr>
                        <a:t>80 %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36995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99490116"/>
              </p:ext>
            </p:extLst>
          </p:nvPr>
        </p:nvGraphicFramePr>
        <p:xfrm>
          <a:off x="444502" y="4325454"/>
          <a:ext cx="10807697" cy="1967375"/>
        </p:xfrm>
        <a:graphic>
          <a:graphicData uri="http://schemas.openxmlformats.org/drawingml/2006/table">
            <a:tbl>
              <a:tblPr firstRow="1" firstCol="1" bandRow="1">
                <a:tableStyleId>{7DF18680-E054-41AD-8BC1-D1AEF772440D}</a:tableStyleId>
              </a:tblPr>
              <a:tblGrid>
                <a:gridCol w="2740743">
                  <a:extLst>
                    <a:ext uri="{9D8B030D-6E8A-4147-A177-3AD203B41FA5}">
                      <a16:colId xmlns:a16="http://schemas.microsoft.com/office/drawing/2014/main" val="1943643333"/>
                    </a:ext>
                  </a:extLst>
                </a:gridCol>
                <a:gridCol w="2885182">
                  <a:extLst>
                    <a:ext uri="{9D8B030D-6E8A-4147-A177-3AD203B41FA5}">
                      <a16:colId xmlns:a16="http://schemas.microsoft.com/office/drawing/2014/main" val="2529028984"/>
                    </a:ext>
                  </a:extLst>
                </a:gridCol>
                <a:gridCol w="2803333">
                  <a:extLst>
                    <a:ext uri="{9D8B030D-6E8A-4147-A177-3AD203B41FA5}">
                      <a16:colId xmlns:a16="http://schemas.microsoft.com/office/drawing/2014/main" val="2825015771"/>
                    </a:ext>
                  </a:extLst>
                </a:gridCol>
                <a:gridCol w="2378439">
                  <a:extLst>
                    <a:ext uri="{9D8B030D-6E8A-4147-A177-3AD203B41FA5}">
                      <a16:colId xmlns:a16="http://schemas.microsoft.com/office/drawing/2014/main" val="2691962429"/>
                    </a:ext>
                  </a:extLst>
                </a:gridCol>
              </a:tblGrid>
              <a:tr h="1097597">
                <a:tc>
                  <a:txBody>
                    <a:bodyPr/>
                    <a:lstStyle/>
                    <a:p>
                      <a:pPr algn="ctr">
                        <a:lnSpc>
                          <a:spcPct val="150000"/>
                        </a:lnSpc>
                        <a:spcAft>
                          <a:spcPts val="0"/>
                        </a:spcAft>
                      </a:pPr>
                      <a:r>
                        <a:rPr lang="en-IN" sz="1200">
                          <a:effectLst/>
                        </a:rPr>
                        <a:t> </a:t>
                      </a:r>
                      <a:endParaRPr lang="en-IN" sz="1100">
                        <a:effectLst/>
                      </a:endParaRPr>
                    </a:p>
                    <a:p>
                      <a:pPr algn="ctr">
                        <a:lnSpc>
                          <a:spcPct val="150000"/>
                        </a:lnSpc>
                        <a:spcAft>
                          <a:spcPts val="0"/>
                        </a:spcAft>
                      </a:pPr>
                      <a:r>
                        <a:rPr lang="en-IN" sz="1200">
                          <a:effectLst/>
                        </a:rPr>
                        <a:t>Method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 </a:t>
                      </a:r>
                      <a:endParaRPr lang="en-IN" sz="1100">
                        <a:effectLst/>
                      </a:endParaRPr>
                    </a:p>
                    <a:p>
                      <a:pPr algn="ctr">
                        <a:lnSpc>
                          <a:spcPct val="150000"/>
                        </a:lnSpc>
                        <a:spcAft>
                          <a:spcPts val="0"/>
                        </a:spcAft>
                      </a:pPr>
                      <a:r>
                        <a:rPr lang="en-IN" sz="1200">
                          <a:effectLst/>
                        </a:rPr>
                        <a:t>No. of images used for the experiment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 </a:t>
                      </a:r>
                      <a:endParaRPr lang="en-IN" sz="1100">
                        <a:effectLst/>
                      </a:endParaRPr>
                    </a:p>
                    <a:p>
                      <a:pPr algn="ctr">
                        <a:lnSpc>
                          <a:spcPct val="150000"/>
                        </a:lnSpc>
                        <a:spcAft>
                          <a:spcPts val="0"/>
                        </a:spcAft>
                      </a:pPr>
                      <a:r>
                        <a:rPr lang="en-IN" sz="1200">
                          <a:effectLst/>
                        </a:rPr>
                        <a:t>No of output images obtained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 </a:t>
                      </a:r>
                      <a:endParaRPr lang="en-IN" sz="1100">
                        <a:effectLst/>
                      </a:endParaRPr>
                    </a:p>
                    <a:p>
                      <a:pPr algn="ctr">
                        <a:lnSpc>
                          <a:spcPct val="150000"/>
                        </a:lnSpc>
                        <a:spcAft>
                          <a:spcPts val="0"/>
                        </a:spcAft>
                      </a:pPr>
                      <a:r>
                        <a:rPr lang="en-IN" sz="12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4225638"/>
                  </a:ext>
                </a:extLst>
              </a:tr>
              <a:tr h="365866">
                <a:tc>
                  <a:txBody>
                    <a:bodyPr/>
                    <a:lstStyle/>
                    <a:p>
                      <a:pPr algn="ctr">
                        <a:lnSpc>
                          <a:spcPct val="150000"/>
                        </a:lnSpc>
                        <a:spcAft>
                          <a:spcPts val="0"/>
                        </a:spcAft>
                      </a:pPr>
                      <a:r>
                        <a:rPr lang="en-IN" sz="1200">
                          <a:effectLst/>
                        </a:rPr>
                        <a:t>SIFT feature matching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97 %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8613346"/>
                  </a:ext>
                </a:extLst>
              </a:tr>
              <a:tr h="503912">
                <a:tc>
                  <a:txBody>
                    <a:bodyPr/>
                    <a:lstStyle/>
                    <a:p>
                      <a:pPr algn="ctr">
                        <a:lnSpc>
                          <a:spcPct val="150000"/>
                        </a:lnSpc>
                        <a:spcAft>
                          <a:spcPts val="0"/>
                        </a:spcAft>
                      </a:pPr>
                      <a:r>
                        <a:rPr lang="en-IN" sz="1200">
                          <a:effectLst/>
                        </a:rPr>
                        <a:t>Template matching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92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dirty="0">
                          <a:effectLst/>
                        </a:rPr>
                        <a:t>92 %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2650450"/>
                  </a:ext>
                </a:extLst>
              </a:tr>
            </a:tbl>
          </a:graphicData>
        </a:graphic>
      </p:graphicFrame>
      <p:sp>
        <p:nvSpPr>
          <p:cNvPr id="8" name="TextBox 7"/>
          <p:cNvSpPr txBox="1"/>
          <p:nvPr/>
        </p:nvSpPr>
        <p:spPr>
          <a:xfrm>
            <a:off x="3023111" y="1448389"/>
            <a:ext cx="5636257" cy="430887"/>
          </a:xfrm>
          <a:prstGeom prst="rect">
            <a:avLst/>
          </a:prstGeom>
          <a:no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Table 1: Results obtained for the methodologies</a:t>
            </a:r>
            <a:endParaRPr lang="en-IN" sz="22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023111" y="3836398"/>
            <a:ext cx="5636257" cy="430887"/>
          </a:xfrm>
          <a:prstGeom prst="rect">
            <a:avLst/>
          </a:prstGeom>
          <a:noFill/>
        </p:spPr>
        <p:txBody>
          <a:bodyPr wrap="square" rtlCol="0">
            <a:spAutoFit/>
          </a:bodyPr>
          <a:lstStyle/>
          <a:p>
            <a:r>
              <a:rPr lang="en-US" sz="2200" dirty="0">
                <a:solidFill>
                  <a:schemeClr val="bg1"/>
                </a:solidFill>
                <a:latin typeface="Times New Roman" panose="02020603050405020304" pitchFamily="18" charset="0"/>
                <a:cs typeface="Times New Roman" panose="02020603050405020304" pitchFamily="18" charset="0"/>
              </a:rPr>
              <a:t>Table 2: Results obtained for the methodologies</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83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pPr algn="just"/>
            <a:fld id="{C263D6C4-4840-40CC-AC84-17E24B3B7BDE}" type="slidenum">
              <a:rPr lang="en-US" smtClean="0"/>
              <a:pPr algn="just"/>
              <a:t>28</a:t>
            </a:fld>
            <a:endParaRPr lang="en-US" dirty="0"/>
          </a:p>
        </p:txBody>
      </p:sp>
      <p:sp>
        <p:nvSpPr>
          <p:cNvPr id="11"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pPr algn="just"/>
            <a:r>
              <a:rPr lang="en-US" sz="5000" dirty="0" smtClean="0">
                <a:latin typeface="Times New Roman" panose="02020603050405020304" pitchFamily="18" charset="0"/>
                <a:cs typeface="Times New Roman" panose="02020603050405020304" pitchFamily="18" charset="0"/>
              </a:rPr>
              <a:t>Conclusion</a:t>
            </a:r>
            <a:endParaRPr lang="en-US" sz="5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44503" y="1482987"/>
            <a:ext cx="11342113" cy="460202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In this project, we presented approaches for detecting and extracting </a:t>
            </a:r>
            <a:r>
              <a:rPr lang="en-IN" sz="2200" dirty="0" smtClean="0">
                <a:solidFill>
                  <a:schemeClr val="bg1"/>
                </a:solidFill>
                <a:latin typeface="Times New Roman" panose="02020603050405020304" pitchFamily="18" charset="0"/>
                <a:cs typeface="Times New Roman" panose="02020603050405020304" pitchFamily="18" charset="0"/>
              </a:rPr>
              <a:t>signatures </a:t>
            </a:r>
            <a:r>
              <a:rPr lang="en-IN" sz="2200" dirty="0">
                <a:solidFill>
                  <a:schemeClr val="bg1"/>
                </a:solidFill>
                <a:latin typeface="Times New Roman" panose="02020603050405020304" pitchFamily="18" charset="0"/>
                <a:cs typeface="Times New Roman" panose="02020603050405020304" pitchFamily="18" charset="0"/>
              </a:rPr>
              <a:t>from real-time document images. Our work involves five methodologies for detecting the signature from documents, a comparative analysis was performed between the Connected component, Signature Extraction using Contour Height &amp; Contour width Heuristic, and Detecting signatures through HSV </a:t>
            </a:r>
            <a:r>
              <a:rPr lang="en-IN" sz="2200" dirty="0" err="1">
                <a:solidFill>
                  <a:schemeClr val="bg1"/>
                </a:solidFill>
                <a:latin typeface="Times New Roman" panose="02020603050405020304" pitchFamily="18" charset="0"/>
                <a:cs typeface="Times New Roman" panose="02020603050405020304" pitchFamily="18" charset="0"/>
              </a:rPr>
              <a:t>Color</a:t>
            </a:r>
            <a:r>
              <a:rPr lang="en-IN" sz="2200" dirty="0">
                <a:solidFill>
                  <a:schemeClr val="bg1"/>
                </a:solidFill>
                <a:latin typeface="Times New Roman" panose="02020603050405020304" pitchFamily="18" charset="0"/>
                <a:cs typeface="Times New Roman" panose="02020603050405020304" pitchFamily="18" charset="0"/>
              </a:rPr>
              <a:t> Space methods. Along with this we also used SIFT feature matching and Template matching </a:t>
            </a:r>
            <a:r>
              <a:rPr lang="en-IN" sz="2200" dirty="0" smtClean="0">
                <a:solidFill>
                  <a:schemeClr val="bg1"/>
                </a:solidFill>
                <a:latin typeface="Times New Roman" panose="02020603050405020304" pitchFamily="18" charset="0"/>
                <a:cs typeface="Times New Roman" panose="02020603050405020304" pitchFamily="18" charset="0"/>
              </a:rPr>
              <a:t>techniques </a:t>
            </a:r>
            <a:r>
              <a:rPr lang="en-IN" sz="2200" dirty="0">
                <a:solidFill>
                  <a:schemeClr val="bg1"/>
                </a:solidFill>
                <a:latin typeface="Times New Roman" panose="02020603050405020304" pitchFamily="18" charset="0"/>
                <a:cs typeface="Times New Roman" panose="02020603050405020304" pitchFamily="18" charset="0"/>
              </a:rPr>
              <a:t>to locate </a:t>
            </a:r>
            <a:r>
              <a:rPr lang="en-IN" sz="2200" dirty="0" smtClean="0">
                <a:solidFill>
                  <a:schemeClr val="bg1"/>
                </a:solidFill>
                <a:latin typeface="Times New Roman" panose="02020603050405020304" pitchFamily="18" charset="0"/>
                <a:cs typeface="Times New Roman" panose="02020603050405020304" pitchFamily="18" charset="0"/>
              </a:rPr>
              <a:t>signatures </a:t>
            </a:r>
            <a:r>
              <a:rPr lang="en-IN" sz="2200" dirty="0">
                <a:solidFill>
                  <a:schemeClr val="bg1"/>
                </a:solidFill>
                <a:latin typeface="Times New Roman" panose="02020603050405020304" pitchFamily="18" charset="0"/>
                <a:cs typeface="Times New Roman" panose="02020603050405020304" pitchFamily="18" charset="0"/>
              </a:rPr>
              <a:t>in documents and </a:t>
            </a:r>
            <a:r>
              <a:rPr lang="en-IN" sz="2200" dirty="0" smtClean="0">
                <a:solidFill>
                  <a:schemeClr val="bg1"/>
                </a:solidFill>
                <a:latin typeface="Times New Roman" panose="02020603050405020304" pitchFamily="18" charset="0"/>
                <a:cs typeface="Times New Roman" panose="02020603050405020304" pitchFamily="18" charset="0"/>
              </a:rPr>
              <a:t>found the best among them.</a:t>
            </a:r>
          </a:p>
          <a:p>
            <a:pPr marL="342900" indent="-342900" algn="just">
              <a:lnSpc>
                <a:spcPct val="150000"/>
              </a:lnSpc>
              <a:buFont typeface="Wingdings" panose="05000000000000000000" pitchFamily="2" charset="2"/>
              <a:buChar char="Ø"/>
            </a:pPr>
            <a:r>
              <a:rPr lang="en-IN" sz="2200" dirty="0" smtClean="0">
                <a:solidFill>
                  <a:schemeClr val="bg1"/>
                </a:solidFill>
                <a:latin typeface="Times New Roman" panose="02020603050405020304" pitchFamily="18" charset="0"/>
                <a:cs typeface="Times New Roman" panose="02020603050405020304" pitchFamily="18" charset="0"/>
              </a:rPr>
              <a:t>It </a:t>
            </a:r>
            <a:r>
              <a:rPr lang="en-IN" sz="2200" dirty="0">
                <a:solidFill>
                  <a:schemeClr val="bg1"/>
                </a:solidFill>
                <a:latin typeface="Times New Roman" panose="02020603050405020304" pitchFamily="18" charset="0"/>
                <a:cs typeface="Times New Roman" panose="02020603050405020304" pitchFamily="18" charset="0"/>
              </a:rPr>
              <a:t>is observed that the Connected component method gives more significant results with 94 % of accuracy for the number given set of real-time documents. </a:t>
            </a:r>
          </a:p>
        </p:txBody>
      </p:sp>
    </p:spTree>
    <p:extLst>
      <p:ext uri="{BB962C8B-B14F-4D97-AF65-F5344CB8AC3E}">
        <p14:creationId xmlns:p14="http://schemas.microsoft.com/office/powerpoint/2010/main" val="136830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
        <p:nvSpPr>
          <p:cNvPr id="11" name="Title 4">
            <a:extLst>
              <a:ext uri="{FF2B5EF4-FFF2-40B4-BE49-F238E27FC236}">
                <a16:creationId xmlns:a16="http://schemas.microsoft.com/office/drawing/2014/main" id="{201323FB-427E-4A8D-B473-AB0657D8D23B}"/>
              </a:ext>
            </a:extLst>
          </p:cNvPr>
          <p:cNvSpPr txBox="1">
            <a:spLocks/>
          </p:cNvSpPr>
          <p:nvPr/>
        </p:nvSpPr>
        <p:spPr>
          <a:xfrm>
            <a:off x="444503" y="542927"/>
            <a:ext cx="11214100" cy="784830"/>
          </a:xfrm>
          <a:prstGeom prst="rect">
            <a:avLst/>
          </a:prstGeom>
        </p:spPr>
        <p:txBody>
          <a:bodyPr vert="horz" wrap="square" lIns="91440" tIns="45720" rIns="91440" bIns="45720" rtlCol="0" anchor="t">
            <a:spAutoFit/>
          </a:bodyPr>
          <a:lstStyle>
            <a:lvl1pPr algn="l" defTabSz="914354" rtl="0" eaLnBrk="1" latinLnBrk="0" hangingPunct="1">
              <a:lnSpc>
                <a:spcPct val="90000"/>
              </a:lnSpc>
              <a:spcBef>
                <a:spcPct val="0"/>
              </a:spcBef>
              <a:buNone/>
              <a:defRPr lang="en-GB" sz="3200" b="1" kern="1200" spc="-71" baseline="0" dirty="0">
                <a:solidFill>
                  <a:schemeClr val="bg1"/>
                </a:solidFill>
                <a:latin typeface="+mj-lt"/>
                <a:ea typeface="+mj-ea"/>
                <a:cs typeface="+mj-cs"/>
              </a:defRPr>
            </a:lvl1pPr>
          </a:lstStyle>
          <a:p>
            <a:r>
              <a:rPr lang="en-US" sz="5000" dirty="0" smtClean="0">
                <a:latin typeface="Times New Roman" panose="02020603050405020304" pitchFamily="18" charset="0"/>
                <a:cs typeface="Times New Roman" panose="02020603050405020304" pitchFamily="18" charset="0"/>
              </a:rPr>
              <a:t>Conclusion</a:t>
            </a:r>
            <a:endParaRPr lang="en-US" sz="5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44503" y="1482987"/>
            <a:ext cx="11342113" cy="2462213"/>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Ø"/>
            </a:pPr>
            <a:r>
              <a:rPr lang="en-IN" sz="2200" dirty="0" smtClean="0">
                <a:solidFill>
                  <a:schemeClr val="bg1"/>
                </a:solidFill>
                <a:latin typeface="Times New Roman" panose="02020603050405020304" pitchFamily="18" charset="0"/>
                <a:cs typeface="Times New Roman" panose="02020603050405020304" pitchFamily="18" charset="0"/>
              </a:rPr>
              <a:t>With </a:t>
            </a:r>
            <a:r>
              <a:rPr lang="en-IN" sz="2200" dirty="0">
                <a:solidFill>
                  <a:schemeClr val="bg1"/>
                </a:solidFill>
                <a:latin typeface="Times New Roman" panose="02020603050405020304" pitchFamily="18" charset="0"/>
                <a:cs typeface="Times New Roman" panose="02020603050405020304" pitchFamily="18" charset="0"/>
              </a:rPr>
              <a:t>the highest accuracy of </a:t>
            </a:r>
            <a:r>
              <a:rPr lang="en-IN" sz="2200" dirty="0" smtClean="0">
                <a:solidFill>
                  <a:schemeClr val="bg1"/>
                </a:solidFill>
                <a:latin typeface="Times New Roman" panose="02020603050405020304" pitchFamily="18" charset="0"/>
                <a:cs typeface="Times New Roman" panose="02020603050405020304" pitchFamily="18" charset="0"/>
              </a:rPr>
              <a:t> </a:t>
            </a:r>
            <a:r>
              <a:rPr lang="en-IN" sz="2200" dirty="0">
                <a:solidFill>
                  <a:schemeClr val="bg1"/>
                </a:solidFill>
                <a:latin typeface="Times New Roman" panose="02020603050405020304" pitchFamily="18" charset="0"/>
                <a:cs typeface="Times New Roman" panose="02020603050405020304" pitchFamily="18" charset="0"/>
              </a:rPr>
              <a:t>97 %, it is evident that SIFT feature matching is more efficient to locate the signature in a </a:t>
            </a:r>
            <a:r>
              <a:rPr lang="en-IN" sz="2200" dirty="0" smtClean="0">
                <a:solidFill>
                  <a:schemeClr val="bg1"/>
                </a:solidFill>
                <a:latin typeface="Times New Roman" panose="02020603050405020304" pitchFamily="18" charset="0"/>
                <a:cs typeface="Times New Roman" panose="02020603050405020304" pitchFamily="18" charset="0"/>
              </a:rPr>
              <a:t>document than Template matching. </a:t>
            </a:r>
            <a:endParaRPr lang="en-IN" sz="2200" dirty="0">
              <a:solidFill>
                <a:schemeClr val="bg1"/>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 A refined method of detecting and extracting signatures was discussed which can further increase in accuracy of detecting and extraction.</a:t>
            </a:r>
          </a:p>
          <a:p>
            <a:pPr marL="342900" indent="-342900">
              <a:buFont typeface="Wingdings" panose="05000000000000000000" pitchFamily="2" charset="2"/>
              <a:buChar char="Ø"/>
            </a:pP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44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3" y="542927"/>
            <a:ext cx="11214100" cy="784958"/>
          </a:xfrm>
        </p:spPr>
        <p:txBody>
          <a:bodyPr/>
          <a:lstStyle/>
          <a:p>
            <a:r>
              <a:rPr lang="en-US" sz="5001" dirty="0">
                <a:latin typeface="Times New Roman" panose="02020603050405020304" pitchFamily="18" charset="0"/>
                <a:cs typeface="Times New Roman" panose="02020603050405020304" pitchFamily="18" charset="0"/>
              </a:rPr>
              <a:t>Abstract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247734" y="1569203"/>
            <a:ext cx="10807700" cy="4745876"/>
          </a:xfrm>
        </p:spPr>
        <p:txBody>
          <a:bodyPr/>
          <a:lstStyle/>
          <a:p>
            <a:pPr marL="457177" lvl="1" indent="0" algn="just">
              <a:lnSpc>
                <a:spcPct val="200000"/>
              </a:lnSpc>
              <a:buNone/>
            </a:pPr>
            <a:r>
              <a:rPr lang="en-GB" sz="2601" dirty="0">
                <a:latin typeface="Times New Roman" pitchFamily="18" charset="0"/>
                <a:cs typeface="Times New Roman" pitchFamily="18" charset="0"/>
              </a:rPr>
              <a:t>	The primary aim of this project is to detect  and extract signatures from various types of real-time documents. The proposed system uses machine learning approaches to find different kinds of signatures from documents. By analysing various approaches to detect signatures accurately from documents. </a:t>
            </a:r>
            <a:endParaRPr lang="en-US" sz="2601" dirty="0">
              <a:latin typeface="Times New Roman" pitchFamily="18" charset="0"/>
              <a:cs typeface="Times New Roman" pitchFamily="18" charset="0"/>
            </a:endParaRPr>
          </a:p>
          <a:p>
            <a:pPr marL="457177" lvl="1" indent="0">
              <a:buNone/>
            </a:pP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5000" dirty="0">
                <a:latin typeface="Times New Roman" panose="02020603050405020304" pitchFamily="18" charset="0"/>
                <a:cs typeface="Times New Roman" panose="02020603050405020304" pitchFamily="18" charset="0"/>
              </a:rPr>
              <a:t>Thank </a:t>
            </a:r>
            <a:r>
              <a:rPr lang="en-US" sz="5000" dirty="0" smtClean="0">
                <a:latin typeface="Times New Roman" panose="02020603050405020304" pitchFamily="18" charset="0"/>
                <a:cs typeface="Times New Roman" panose="02020603050405020304" pitchFamily="18" charset="0"/>
              </a:rPr>
              <a:t>You</a:t>
            </a:r>
            <a:endParaRPr lang="en-GB"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4646" y="465223"/>
            <a:ext cx="11193380" cy="784958"/>
          </a:xfrm>
        </p:spPr>
        <p:txBody>
          <a:bodyPr/>
          <a:lstStyle/>
          <a:p>
            <a:r>
              <a:rPr lang="en-US" sz="5001" dirty="0">
                <a:latin typeface="Times New Roman" panose="02020603050405020304" pitchFamily="18" charset="0"/>
                <a:cs typeface="Times New Roman" panose="02020603050405020304" pitchFamily="18" charset="0"/>
              </a:rPr>
              <a:t>Introduction</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9" name="TextBox 8"/>
          <p:cNvSpPr txBox="1"/>
          <p:nvPr/>
        </p:nvSpPr>
        <p:spPr>
          <a:xfrm>
            <a:off x="483937" y="1367007"/>
            <a:ext cx="10714791" cy="5132111"/>
          </a:xfrm>
          <a:prstGeom prst="rect">
            <a:avLst/>
          </a:prstGeom>
          <a:noFill/>
        </p:spPr>
        <p:txBody>
          <a:bodyPr wrap="square" rtlCol="0">
            <a:spAutoFit/>
          </a:bodyPr>
          <a:lstStyle/>
          <a:p>
            <a:pPr marL="457177" indent="-457177" algn="just">
              <a:lnSpc>
                <a:spcPct val="170000"/>
              </a:lnSpc>
              <a:buClr>
                <a:schemeClr val="bg1"/>
              </a:buClr>
              <a:buSzPct val="100000"/>
              <a:buFont typeface="Wingdings" panose="05000000000000000000" pitchFamily="2" charset="2"/>
              <a:buChar char="Ø"/>
            </a:pPr>
            <a:r>
              <a:rPr lang="en-GB" sz="2601" dirty="0">
                <a:solidFill>
                  <a:schemeClr val="bg1"/>
                </a:solidFill>
                <a:latin typeface="Times New Roman" pitchFamily="18" charset="0"/>
                <a:cs typeface="Times New Roman" pitchFamily="18" charset="0"/>
              </a:rPr>
              <a:t>A signature is a handwritten depiction of someone's name, that a person writes on documents as proof of identity.</a:t>
            </a:r>
          </a:p>
          <a:p>
            <a:pPr marL="457177" indent="-457177" algn="just">
              <a:lnSpc>
                <a:spcPct val="170000"/>
              </a:lnSpc>
              <a:buClr>
                <a:schemeClr val="bg1"/>
              </a:buClr>
              <a:buSzPct val="100000"/>
              <a:buFont typeface="Wingdings" panose="05000000000000000000" pitchFamily="2" charset="2"/>
              <a:buChar char="Ø"/>
            </a:pPr>
            <a:r>
              <a:rPr lang="en-GB" sz="2601" dirty="0">
                <a:solidFill>
                  <a:schemeClr val="bg1"/>
                </a:solidFill>
                <a:latin typeface="Times New Roman" pitchFamily="18" charset="0"/>
                <a:cs typeface="Times New Roman" pitchFamily="18" charset="0"/>
              </a:rPr>
              <a:t>The writer of a signature is referred to as a signatory or signer.</a:t>
            </a:r>
          </a:p>
          <a:p>
            <a:pPr marL="457177" indent="-457177" algn="just">
              <a:lnSpc>
                <a:spcPct val="170000"/>
              </a:lnSpc>
              <a:buClr>
                <a:schemeClr val="bg1"/>
              </a:buClr>
              <a:buSzPct val="100000"/>
              <a:buFont typeface="Wingdings" panose="05000000000000000000" pitchFamily="2" charset="2"/>
              <a:buChar char="Ø"/>
            </a:pPr>
            <a:r>
              <a:rPr lang="en-GB" sz="2601" dirty="0">
                <a:solidFill>
                  <a:schemeClr val="bg1"/>
                </a:solidFill>
                <a:latin typeface="Times New Roman" pitchFamily="18" charset="0"/>
                <a:cs typeface="Times New Roman" pitchFamily="18" charset="0"/>
              </a:rPr>
              <a:t>A signature should not be confused with an autograph, which is primarily an artistic signature.</a:t>
            </a:r>
          </a:p>
          <a:p>
            <a:pPr marL="457177" indent="-457177" algn="just">
              <a:lnSpc>
                <a:spcPct val="170000"/>
              </a:lnSpc>
              <a:buClr>
                <a:schemeClr val="bg1"/>
              </a:buClr>
              <a:buSzPct val="100000"/>
              <a:buFont typeface="Wingdings" panose="05000000000000000000" pitchFamily="2" charset="2"/>
              <a:buChar char="Ø"/>
            </a:pPr>
            <a:r>
              <a:rPr lang="en-GB" sz="2601" dirty="0">
                <a:solidFill>
                  <a:schemeClr val="bg1"/>
                </a:solidFill>
                <a:latin typeface="Times New Roman" pitchFamily="18" charset="0"/>
                <a:cs typeface="Times New Roman" pitchFamily="18" charset="0"/>
              </a:rPr>
              <a:t>A document is usually affixed with a signature to professional or business seal to indicate its authentic nature.</a:t>
            </a:r>
          </a:p>
          <a:p>
            <a:endParaRPr lang="en-IN" sz="1801"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3" y="542927"/>
            <a:ext cx="11214100" cy="784958"/>
          </a:xfrm>
        </p:spPr>
        <p:txBody>
          <a:bodyPr/>
          <a:lstStyle/>
          <a:p>
            <a:r>
              <a:rPr lang="en-US" sz="5001" dirty="0">
                <a:latin typeface="Times New Roman" panose="02020603050405020304" pitchFamily="18" charset="0"/>
                <a:cs typeface="Times New Roman" panose="02020603050405020304" pitchFamily="18" charset="0"/>
              </a:rPr>
              <a:t>Previous Works</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6" name="TextBox 5"/>
          <p:cNvSpPr txBox="1"/>
          <p:nvPr/>
        </p:nvSpPr>
        <p:spPr>
          <a:xfrm>
            <a:off x="398782" y="1652339"/>
            <a:ext cx="11039241" cy="369460"/>
          </a:xfrm>
          <a:prstGeom prst="rect">
            <a:avLst/>
          </a:prstGeom>
          <a:noFill/>
        </p:spPr>
        <p:txBody>
          <a:bodyPr wrap="square" rtlCol="0">
            <a:spAutoFit/>
          </a:bodyPr>
          <a:lstStyle/>
          <a:p>
            <a:endParaRPr lang="en-IN" sz="1801" dirty="0"/>
          </a:p>
        </p:txBody>
      </p:sp>
      <p:graphicFrame>
        <p:nvGraphicFramePr>
          <p:cNvPr id="9" name="Table 8"/>
          <p:cNvGraphicFramePr>
            <a:graphicFrameLocks noGrp="1"/>
          </p:cNvGraphicFramePr>
          <p:nvPr>
            <p:extLst>
              <p:ext uri="{D42A27DB-BD31-4B8C-83A1-F6EECF244321}">
                <p14:modId xmlns:p14="http://schemas.microsoft.com/office/powerpoint/2010/main" val="846765625"/>
              </p:ext>
            </p:extLst>
          </p:nvPr>
        </p:nvGraphicFramePr>
        <p:xfrm>
          <a:off x="586407" y="1380024"/>
          <a:ext cx="10663989" cy="4930273"/>
        </p:xfrm>
        <a:graphic>
          <a:graphicData uri="http://schemas.openxmlformats.org/drawingml/2006/table">
            <a:tbl>
              <a:tblPr firstRow="1" bandRow="1">
                <a:tableStyleId>{5DA37D80-6434-44D0-A028-1B22A696006F}</a:tableStyleId>
              </a:tblPr>
              <a:tblGrid>
                <a:gridCol w="3554663">
                  <a:extLst>
                    <a:ext uri="{9D8B030D-6E8A-4147-A177-3AD203B41FA5}">
                      <a16:colId xmlns:a16="http://schemas.microsoft.com/office/drawing/2014/main" val="2279963212"/>
                    </a:ext>
                  </a:extLst>
                </a:gridCol>
                <a:gridCol w="3554663">
                  <a:extLst>
                    <a:ext uri="{9D8B030D-6E8A-4147-A177-3AD203B41FA5}">
                      <a16:colId xmlns:a16="http://schemas.microsoft.com/office/drawing/2014/main" val="2397089733"/>
                    </a:ext>
                  </a:extLst>
                </a:gridCol>
                <a:gridCol w="3554663">
                  <a:extLst>
                    <a:ext uri="{9D8B030D-6E8A-4147-A177-3AD203B41FA5}">
                      <a16:colId xmlns:a16="http://schemas.microsoft.com/office/drawing/2014/main" val="4073889906"/>
                    </a:ext>
                  </a:extLst>
                </a:gridCol>
              </a:tblGrid>
              <a:tr h="602105">
                <a:tc>
                  <a:txBody>
                    <a:bodyPr/>
                    <a:lstStyle/>
                    <a:p>
                      <a:pPr algn="ctr"/>
                      <a:r>
                        <a:rPr lang="en-US" sz="2700" dirty="0" smtClean="0">
                          <a:solidFill>
                            <a:schemeClr val="bg1"/>
                          </a:solidFill>
                          <a:latin typeface="Times New Roman" panose="02020603050405020304" pitchFamily="18" charset="0"/>
                          <a:cs typeface="Times New Roman" panose="02020603050405020304" pitchFamily="18" charset="0"/>
                        </a:rPr>
                        <a:t>Author</a:t>
                      </a:r>
                      <a:endParaRPr lang="en-IN" sz="270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US" sz="2700" dirty="0" smtClean="0">
                          <a:solidFill>
                            <a:schemeClr val="bg1"/>
                          </a:solidFill>
                          <a:latin typeface="Times New Roman" panose="02020603050405020304" pitchFamily="18" charset="0"/>
                          <a:cs typeface="Times New Roman" panose="02020603050405020304" pitchFamily="18" charset="0"/>
                        </a:rPr>
                        <a:t>Title</a:t>
                      </a:r>
                      <a:endParaRPr lang="en-IN" sz="270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US" sz="2700" dirty="0" smtClean="0">
                          <a:solidFill>
                            <a:schemeClr val="bg1"/>
                          </a:solidFill>
                          <a:latin typeface="Times New Roman" panose="02020603050405020304" pitchFamily="18" charset="0"/>
                          <a:cs typeface="Times New Roman" panose="02020603050405020304" pitchFamily="18" charset="0"/>
                        </a:rPr>
                        <a:t>Method </a:t>
                      </a:r>
                      <a:r>
                        <a:rPr lang="en-US" sz="2700" dirty="0" smtClean="0">
                          <a:solidFill>
                            <a:schemeClr val="bg1"/>
                          </a:solidFill>
                          <a:latin typeface="Times New Roman" panose="02020603050405020304" pitchFamily="18" charset="0"/>
                          <a:cs typeface="Times New Roman" panose="02020603050405020304" pitchFamily="18" charset="0"/>
                        </a:rPr>
                        <a:t>used</a:t>
                      </a:r>
                      <a:endParaRPr lang="en-IN" sz="2700" dirty="0">
                        <a:solidFill>
                          <a:schemeClr val="bg1"/>
                        </a:solidFill>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val="704239321"/>
                  </a:ext>
                </a:extLst>
              </a:tr>
              <a:tr h="985394">
                <a:tc>
                  <a:txBody>
                    <a:bodyPr/>
                    <a:lstStyle/>
                    <a:p>
                      <a:pPr algn="ctr"/>
                      <a:r>
                        <a:rPr lang="en-IN" sz="2000" b="1"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US" sz="2000" b="0" kern="1200" dirty="0" err="1" smtClean="0">
                          <a:solidFill>
                            <a:schemeClr val="bg1"/>
                          </a:solidFill>
                          <a:effectLst/>
                          <a:latin typeface="Times New Roman" panose="02020603050405020304" pitchFamily="18" charset="0"/>
                          <a:ea typeface="+mn-ea"/>
                          <a:cs typeface="Times New Roman" panose="02020603050405020304" pitchFamily="18" charset="0"/>
                        </a:rPr>
                        <a:t>Shivakumar</a:t>
                      </a:r>
                      <a:r>
                        <a:rPr lang="en-US" sz="2000" b="0" kern="1200" dirty="0" smtClean="0">
                          <a:solidFill>
                            <a:schemeClr val="bg1"/>
                          </a:solidFill>
                          <a:effectLst/>
                          <a:latin typeface="Times New Roman" panose="02020603050405020304" pitchFamily="18" charset="0"/>
                          <a:ea typeface="+mn-ea"/>
                          <a:cs typeface="Times New Roman" panose="02020603050405020304" pitchFamily="18" charset="0"/>
                        </a:rPr>
                        <a:t> G, </a:t>
                      </a:r>
                      <a:r>
                        <a:rPr lang="en-US" sz="2000" b="0" kern="1200" dirty="0" err="1" smtClean="0">
                          <a:solidFill>
                            <a:schemeClr val="bg1"/>
                          </a:solidFill>
                          <a:effectLst/>
                          <a:latin typeface="Times New Roman" panose="02020603050405020304" pitchFamily="18" charset="0"/>
                          <a:ea typeface="+mn-ea"/>
                          <a:cs typeface="Times New Roman" panose="02020603050405020304" pitchFamily="18" charset="0"/>
                        </a:rPr>
                        <a:t>Ravikumar</a:t>
                      </a:r>
                      <a:r>
                        <a:rPr lang="en-US" sz="2000" b="0" kern="1200" dirty="0" smtClean="0">
                          <a:solidFill>
                            <a:schemeClr val="bg1"/>
                          </a:solidFill>
                          <a:effectLst/>
                          <a:latin typeface="Times New Roman" panose="02020603050405020304" pitchFamily="18" charset="0"/>
                          <a:ea typeface="+mn-ea"/>
                          <a:cs typeface="Times New Roman" panose="02020603050405020304" pitchFamily="18" charset="0"/>
                        </a:rPr>
                        <a:t> M, </a:t>
                      </a:r>
                      <a:r>
                        <a:rPr lang="en-US" sz="2000" b="0" kern="1200" dirty="0" err="1" smtClean="0">
                          <a:solidFill>
                            <a:schemeClr val="bg1"/>
                          </a:solidFill>
                          <a:effectLst/>
                          <a:latin typeface="Times New Roman" panose="02020603050405020304" pitchFamily="18" charset="0"/>
                          <a:ea typeface="+mn-ea"/>
                          <a:cs typeface="Times New Roman" panose="02020603050405020304" pitchFamily="18" charset="0"/>
                        </a:rPr>
                        <a:t>Shivaprasad</a:t>
                      </a:r>
                      <a:r>
                        <a:rPr lang="en-US" sz="2000" b="0" kern="1200" dirty="0" smtClean="0">
                          <a:solidFill>
                            <a:schemeClr val="bg1"/>
                          </a:solidFill>
                          <a:effectLst/>
                          <a:latin typeface="Times New Roman" panose="02020603050405020304" pitchFamily="18" charset="0"/>
                          <a:ea typeface="+mn-ea"/>
                          <a:cs typeface="Times New Roman" panose="02020603050405020304" pitchFamily="18" charset="0"/>
                        </a:rPr>
                        <a:t> B J, and </a:t>
                      </a:r>
                      <a:r>
                        <a:rPr lang="en-US" sz="2000" b="0" kern="1200" dirty="0" err="1" smtClean="0">
                          <a:solidFill>
                            <a:schemeClr val="bg1"/>
                          </a:solidFill>
                          <a:effectLst/>
                          <a:latin typeface="Times New Roman" panose="02020603050405020304" pitchFamily="18" charset="0"/>
                          <a:ea typeface="+mn-ea"/>
                          <a:cs typeface="Times New Roman" panose="02020603050405020304" pitchFamily="18" charset="0"/>
                        </a:rPr>
                        <a:t>D.S.Guru</a:t>
                      </a:r>
                      <a:r>
                        <a:rPr lang="en-US" sz="2000" b="0" kern="1200" dirty="0" smtClean="0">
                          <a:solidFill>
                            <a:schemeClr val="bg1"/>
                          </a:solidFill>
                          <a:effectLst/>
                          <a:latin typeface="Times New Roman" panose="02020603050405020304" pitchFamily="18" charset="0"/>
                          <a:ea typeface="+mn-ea"/>
                          <a:cs typeface="Times New Roman" panose="02020603050405020304" pitchFamily="18" charset="0"/>
                        </a:rPr>
                        <a:t> </a:t>
                      </a:r>
                      <a:endParaRPr lang="en-IN" sz="2000" b="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US" sz="2000" kern="1200" dirty="0" smtClean="0">
                          <a:solidFill>
                            <a:schemeClr val="bg1"/>
                          </a:solidFill>
                          <a:effectLst/>
                          <a:latin typeface="Times New Roman" panose="02020603050405020304" pitchFamily="18" charset="0"/>
                          <a:ea typeface="+mn-ea"/>
                          <a:cs typeface="Times New Roman" panose="02020603050405020304" pitchFamily="18" charset="0"/>
                        </a:rPr>
                        <a:t>Signature Extraction from Bilingual document images using Blobs method</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endParaRPr lang="en-US" sz="2000" dirty="0" smtClean="0">
                        <a:solidFill>
                          <a:schemeClr val="bg1"/>
                        </a:solidFill>
                        <a:latin typeface="Times New Roman" panose="02020603050405020304" pitchFamily="18" charset="0"/>
                        <a:cs typeface="Times New Roman" panose="02020603050405020304" pitchFamily="18" charset="0"/>
                      </a:endParaRPr>
                    </a:p>
                    <a:p>
                      <a:pPr algn="ctr"/>
                      <a:r>
                        <a:rPr lang="en-US" sz="2000" dirty="0" smtClean="0">
                          <a:solidFill>
                            <a:schemeClr val="bg1"/>
                          </a:solidFill>
                          <a:latin typeface="Times New Roman" panose="02020603050405020304" pitchFamily="18" charset="0"/>
                          <a:cs typeface="Times New Roman" panose="02020603050405020304" pitchFamily="18" charset="0"/>
                        </a:rPr>
                        <a:t>Blob’s Method</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val="562860405"/>
                  </a:ext>
                </a:extLst>
              </a:tr>
              <a:tr h="1283998">
                <a:tc>
                  <a:txBody>
                    <a:bodyPr/>
                    <a:lstStyle/>
                    <a:p>
                      <a:pPr algn="ctr"/>
                      <a:endParaRPr lang="en-IN" sz="2000" b="0" kern="1200" dirty="0" smtClean="0">
                        <a:solidFill>
                          <a:schemeClr val="bg1"/>
                        </a:solidFill>
                        <a:effectLst/>
                        <a:latin typeface="Times New Roman" panose="02020603050405020304" pitchFamily="18" charset="0"/>
                        <a:ea typeface="+mn-ea"/>
                        <a:cs typeface="Times New Roman" panose="02020603050405020304" pitchFamily="18" charset="0"/>
                      </a:endParaRPr>
                    </a:p>
                    <a:p>
                      <a:pPr algn="ctr"/>
                      <a:r>
                        <a:rPr lang="en-IN" sz="2000" b="0" kern="1200" dirty="0" err="1" smtClean="0">
                          <a:solidFill>
                            <a:schemeClr val="bg1"/>
                          </a:solidFill>
                          <a:effectLst/>
                          <a:latin typeface="Times New Roman" panose="02020603050405020304" pitchFamily="18" charset="0"/>
                          <a:ea typeface="+mn-ea"/>
                          <a:cs typeface="Times New Roman" panose="02020603050405020304" pitchFamily="18" charset="0"/>
                        </a:rPr>
                        <a:t>Paridhi</a:t>
                      </a:r>
                      <a:r>
                        <a:rPr lang="en-IN" sz="2000" b="0" kern="1200" dirty="0" smtClean="0">
                          <a:solidFill>
                            <a:schemeClr val="bg1"/>
                          </a:solidFill>
                          <a:effectLst/>
                          <a:latin typeface="Times New Roman" panose="02020603050405020304" pitchFamily="18" charset="0"/>
                          <a:ea typeface="+mn-ea"/>
                          <a:cs typeface="Times New Roman" panose="02020603050405020304" pitchFamily="18" charset="0"/>
                        </a:rPr>
                        <a:t> </a:t>
                      </a:r>
                      <a:r>
                        <a:rPr lang="en-IN" sz="2000" b="0" kern="1200" dirty="0" err="1" smtClean="0">
                          <a:solidFill>
                            <a:schemeClr val="bg1"/>
                          </a:solidFill>
                          <a:effectLst/>
                          <a:latin typeface="Times New Roman" panose="02020603050405020304" pitchFamily="18" charset="0"/>
                          <a:ea typeface="+mn-ea"/>
                          <a:cs typeface="Times New Roman" panose="02020603050405020304" pitchFamily="18" charset="0"/>
                        </a:rPr>
                        <a:t>Swaroop</a:t>
                      </a:r>
                      <a:r>
                        <a:rPr lang="en-IN" sz="2000" b="0" kern="1200" dirty="0" smtClean="0">
                          <a:solidFill>
                            <a:schemeClr val="bg1"/>
                          </a:solidFill>
                          <a:effectLst/>
                          <a:latin typeface="Times New Roman" panose="02020603050405020304" pitchFamily="18" charset="0"/>
                          <a:ea typeface="+mn-ea"/>
                          <a:cs typeface="Times New Roman" panose="02020603050405020304" pitchFamily="18" charset="0"/>
                        </a:rPr>
                        <a:t> and </a:t>
                      </a:r>
                      <a:r>
                        <a:rPr lang="en-IN" sz="2000" b="0" kern="1200" dirty="0" err="1" smtClean="0">
                          <a:solidFill>
                            <a:schemeClr val="bg1"/>
                          </a:solidFill>
                          <a:effectLst/>
                          <a:latin typeface="Times New Roman" panose="02020603050405020304" pitchFamily="18" charset="0"/>
                          <a:ea typeface="+mn-ea"/>
                          <a:cs typeface="Times New Roman" panose="02020603050405020304" pitchFamily="18" charset="0"/>
                        </a:rPr>
                        <a:t>Neelam</a:t>
                      </a:r>
                      <a:r>
                        <a:rPr lang="en-IN" sz="2000" b="0" kern="1200" dirty="0" smtClean="0">
                          <a:solidFill>
                            <a:schemeClr val="bg1"/>
                          </a:solidFill>
                          <a:effectLst/>
                          <a:latin typeface="Times New Roman" panose="02020603050405020304" pitchFamily="18" charset="0"/>
                          <a:ea typeface="+mn-ea"/>
                          <a:cs typeface="Times New Roman" panose="02020603050405020304" pitchFamily="18" charset="0"/>
                        </a:rPr>
                        <a:t> Sharma </a:t>
                      </a:r>
                      <a:endParaRPr lang="en-IN" sz="2000" b="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IN" sz="2000" kern="1200" dirty="0" smtClean="0">
                          <a:solidFill>
                            <a:schemeClr val="bg1"/>
                          </a:solidFill>
                          <a:effectLst/>
                          <a:latin typeface="Times New Roman" panose="02020603050405020304" pitchFamily="18" charset="0"/>
                          <a:ea typeface="+mn-ea"/>
                          <a:cs typeface="Times New Roman" panose="02020603050405020304" pitchFamily="18" charset="0"/>
                        </a:rPr>
                        <a:t>An Overview of Various Template Matching Methodologies in Image Processing </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endParaRPr lang="en-US" sz="2000" dirty="0" smtClean="0">
                        <a:solidFill>
                          <a:schemeClr val="bg1"/>
                        </a:solidFill>
                        <a:latin typeface="Times New Roman" panose="02020603050405020304" pitchFamily="18" charset="0"/>
                        <a:cs typeface="Times New Roman" panose="02020603050405020304" pitchFamily="18" charset="0"/>
                      </a:endParaRPr>
                    </a:p>
                    <a:p>
                      <a:pPr algn="ctr"/>
                      <a:r>
                        <a:rPr lang="en-US" sz="2000" dirty="0" smtClean="0">
                          <a:solidFill>
                            <a:schemeClr val="bg1"/>
                          </a:solidFill>
                          <a:latin typeface="Times New Roman" panose="02020603050405020304" pitchFamily="18" charset="0"/>
                          <a:cs typeface="Times New Roman" panose="02020603050405020304" pitchFamily="18" charset="0"/>
                        </a:rPr>
                        <a:t>Template</a:t>
                      </a:r>
                      <a:r>
                        <a:rPr lang="en-US" sz="2000" baseline="0" dirty="0" smtClean="0">
                          <a:solidFill>
                            <a:schemeClr val="bg1"/>
                          </a:solidFill>
                          <a:latin typeface="Times New Roman" panose="02020603050405020304" pitchFamily="18" charset="0"/>
                          <a:cs typeface="Times New Roman" panose="02020603050405020304" pitchFamily="18" charset="0"/>
                        </a:rPr>
                        <a:t> matching</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val="2190858575"/>
                  </a:ext>
                </a:extLst>
              </a:tr>
              <a:tr h="691662">
                <a:tc>
                  <a:txBody>
                    <a:bodyPr/>
                    <a:lstStyle/>
                    <a:p>
                      <a:pPr algn="ctr"/>
                      <a:r>
                        <a:rPr lang="en-US" sz="2000" dirty="0" err="1" smtClean="0">
                          <a:solidFill>
                            <a:schemeClr val="bg1"/>
                          </a:solidFill>
                          <a:latin typeface="Times New Roman" panose="02020603050405020304" pitchFamily="18" charset="0"/>
                          <a:cs typeface="Times New Roman" panose="02020603050405020304" pitchFamily="18" charset="0"/>
                        </a:rPr>
                        <a:t>Manjula</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Navyashree</a:t>
                      </a:r>
                      <a:r>
                        <a:rPr lang="en-US" sz="2000" dirty="0" smtClean="0">
                          <a:solidFill>
                            <a:schemeClr val="bg1"/>
                          </a:solidFill>
                          <a:latin typeface="Times New Roman" panose="02020603050405020304" pitchFamily="18" charset="0"/>
                          <a:cs typeface="Times New Roman" panose="02020603050405020304" pitchFamily="18" charset="0"/>
                        </a:rPr>
                        <a:t> S, and </a:t>
                      </a:r>
                      <a:r>
                        <a:rPr lang="en-US" sz="2000" dirty="0" err="1" smtClean="0">
                          <a:solidFill>
                            <a:schemeClr val="bg1"/>
                          </a:solidFill>
                          <a:latin typeface="Times New Roman" panose="02020603050405020304" pitchFamily="18" charset="0"/>
                          <a:cs typeface="Times New Roman" panose="02020603050405020304" pitchFamily="18" charset="0"/>
                        </a:rPr>
                        <a:t>Nikitha</a:t>
                      </a:r>
                      <a:r>
                        <a:rPr lang="en-US" sz="2000" dirty="0" smtClean="0">
                          <a:solidFill>
                            <a:schemeClr val="bg1"/>
                          </a:solidFill>
                          <a:latin typeface="Times New Roman" panose="02020603050405020304" pitchFamily="18" charset="0"/>
                          <a:cs typeface="Times New Roman" panose="02020603050405020304" pitchFamily="18" charset="0"/>
                        </a:rPr>
                        <a:t> C</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IN" sz="2000" dirty="0" smtClean="0">
                          <a:solidFill>
                            <a:schemeClr val="bg1"/>
                          </a:solidFill>
                          <a:latin typeface="Times New Roman" panose="02020603050405020304" pitchFamily="18" charset="0"/>
                          <a:cs typeface="Times New Roman" panose="02020603050405020304" pitchFamily="18" charset="0"/>
                        </a:rPr>
                        <a:t>Signature Localization and Signature Classification</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SIFT  and Support Vector Machine(SVM)</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val="3259166382"/>
                  </a:ext>
                </a:extLst>
              </a:tr>
              <a:tr h="1283998">
                <a:tc>
                  <a:txBody>
                    <a:bodyPr/>
                    <a:lstStyle/>
                    <a:p>
                      <a:pPr algn="ctr"/>
                      <a:r>
                        <a:rPr lang="en-IN" sz="2000" dirty="0" err="1" smtClean="0">
                          <a:solidFill>
                            <a:schemeClr val="bg1"/>
                          </a:solidFill>
                          <a:latin typeface="Times New Roman" panose="02020603050405020304" pitchFamily="18" charset="0"/>
                          <a:cs typeface="Times New Roman" panose="02020603050405020304" pitchFamily="18" charset="0"/>
                        </a:rPr>
                        <a:t>M.Muzaffar</a:t>
                      </a:r>
                      <a:r>
                        <a:rPr lang="en-IN" sz="2000" dirty="0" smtClean="0">
                          <a:solidFill>
                            <a:schemeClr val="bg1"/>
                          </a:solidFill>
                          <a:latin typeface="Times New Roman" panose="02020603050405020304" pitchFamily="18" charset="0"/>
                          <a:cs typeface="Times New Roman" panose="02020603050405020304" pitchFamily="18" charset="0"/>
                        </a:rPr>
                        <a:t> Hameed, Rodina Ahmad, Miss </a:t>
                      </a:r>
                      <a:r>
                        <a:rPr lang="en-IN" sz="2000" dirty="0" err="1" smtClean="0">
                          <a:solidFill>
                            <a:schemeClr val="bg1"/>
                          </a:solidFill>
                          <a:latin typeface="Times New Roman" panose="02020603050405020304" pitchFamily="18" charset="0"/>
                          <a:cs typeface="Times New Roman" panose="02020603050405020304" pitchFamily="18" charset="0"/>
                        </a:rPr>
                        <a:t>Laiha</a:t>
                      </a:r>
                      <a:r>
                        <a:rPr lang="en-IN" sz="2000" dirty="0" smtClean="0">
                          <a:solidFill>
                            <a:schemeClr val="bg1"/>
                          </a:solidFill>
                          <a:latin typeface="Times New Roman" panose="02020603050405020304" pitchFamily="18" charset="0"/>
                          <a:cs typeface="Times New Roman" panose="02020603050405020304" pitchFamily="18" charset="0"/>
                        </a:rPr>
                        <a:t> Mat </a:t>
                      </a:r>
                      <a:r>
                        <a:rPr lang="en-IN" sz="2000" dirty="0" err="1" smtClean="0">
                          <a:solidFill>
                            <a:schemeClr val="bg1"/>
                          </a:solidFill>
                          <a:latin typeface="Times New Roman" panose="02020603050405020304" pitchFamily="18" charset="0"/>
                          <a:cs typeface="Times New Roman" panose="02020603050405020304" pitchFamily="18" charset="0"/>
                        </a:rPr>
                        <a:t>kiah</a:t>
                      </a:r>
                      <a:r>
                        <a:rPr lang="en-IN" sz="2000" dirty="0" smtClean="0">
                          <a:solidFill>
                            <a:schemeClr val="bg1"/>
                          </a:solidFill>
                          <a:latin typeface="Times New Roman" panose="02020603050405020304" pitchFamily="18" charset="0"/>
                          <a:cs typeface="Times New Roman" panose="02020603050405020304" pitchFamily="18" charset="0"/>
                        </a:rPr>
                        <a:t> and Ghulam </a:t>
                      </a:r>
                      <a:r>
                        <a:rPr lang="en-IN" sz="2000" dirty="0" err="1" smtClean="0">
                          <a:solidFill>
                            <a:schemeClr val="bg1"/>
                          </a:solidFill>
                          <a:latin typeface="Times New Roman" panose="02020603050405020304" pitchFamily="18" charset="0"/>
                          <a:cs typeface="Times New Roman" panose="02020603050405020304" pitchFamily="18" charset="0"/>
                        </a:rPr>
                        <a:t>Murtaza</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Machine learning based Offline Signature Verification System</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tc>
                  <a:txBody>
                    <a:bodyPr/>
                    <a:lstStyle/>
                    <a:p>
                      <a:pPr algn="ctr"/>
                      <a:r>
                        <a:rPr lang="en-US" sz="2000" dirty="0" smtClean="0">
                          <a:solidFill>
                            <a:schemeClr val="bg1"/>
                          </a:solidFill>
                          <a:latin typeface="Times New Roman" panose="02020603050405020304" pitchFamily="18" charset="0"/>
                          <a:cs typeface="Times New Roman" panose="02020603050405020304" pitchFamily="18" charset="0"/>
                        </a:rPr>
                        <a:t>Pre-processing techniques, feature extraction methods, and machine learning based verification models</a:t>
                      </a:r>
                      <a:endParaRPr lang="en-IN" sz="2000" dirty="0">
                        <a:solidFill>
                          <a:schemeClr val="bg1"/>
                        </a:solidFill>
                        <a:latin typeface="Times New Roman" panose="02020603050405020304" pitchFamily="18" charset="0"/>
                        <a:cs typeface="Times New Roman" panose="02020603050405020304" pitchFamily="18" charset="0"/>
                      </a:endParaRPr>
                    </a:p>
                  </a:txBody>
                  <a:tcPr marT="45721" marB="45721"/>
                </a:tc>
                <a:extLst>
                  <a:ext uri="{0D108BD9-81ED-4DB2-BD59-A6C34878D82A}">
                    <a16:rowId xmlns:a16="http://schemas.microsoft.com/office/drawing/2014/main" val="912422297"/>
                  </a:ext>
                </a:extLst>
              </a:tr>
            </a:tbl>
          </a:graphicData>
        </a:graphic>
      </p:graphicFrame>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3" y="542927"/>
            <a:ext cx="11214100" cy="784830"/>
          </a:xfrm>
        </p:spPr>
        <p:txBody>
          <a:bodyPr/>
          <a:lstStyle/>
          <a:p>
            <a:r>
              <a:rPr lang="en-US" sz="5000" dirty="0" smtClean="0">
                <a:latin typeface="Times New Roman" panose="02020603050405020304" pitchFamily="18" charset="0"/>
                <a:cs typeface="Times New Roman" panose="02020603050405020304" pitchFamily="18" charset="0"/>
              </a:rPr>
              <a:t>Motivation</a:t>
            </a:r>
            <a:endParaRPr lang="en-US" sz="5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4" name="TextBox 3"/>
          <p:cNvSpPr txBox="1"/>
          <p:nvPr/>
        </p:nvSpPr>
        <p:spPr>
          <a:xfrm>
            <a:off x="132016" y="1202221"/>
            <a:ext cx="11839074" cy="5293757"/>
          </a:xfrm>
          <a:prstGeom prst="rect">
            <a:avLst/>
          </a:prstGeom>
          <a:noFill/>
        </p:spPr>
        <p:txBody>
          <a:bodyPr wrap="square" rtlCol="0">
            <a:spAutoFit/>
          </a:bodyPr>
          <a:lstStyle/>
          <a:p>
            <a:pPr marL="457200" lvl="1" indent="-457200" algn="just">
              <a:lnSpc>
                <a:spcPct val="150000"/>
              </a:lnSpc>
              <a:buClr>
                <a:schemeClr val="bg1"/>
              </a:buClr>
              <a:buSzPct val="100000"/>
              <a:buFont typeface="Wingdings" panose="05000000000000000000" pitchFamily="2" charset="2"/>
              <a:buChar char="Ø"/>
            </a:pPr>
            <a:r>
              <a:rPr lang="en-GB" sz="2600" dirty="0">
                <a:solidFill>
                  <a:schemeClr val="bg1"/>
                </a:solidFill>
                <a:latin typeface="Times New Roman" pitchFamily="18" charset="0"/>
                <a:cs typeface="Times New Roman" pitchFamily="18" charset="0"/>
              </a:rPr>
              <a:t>Signatures are a unique way to identify an individual.</a:t>
            </a:r>
          </a:p>
          <a:p>
            <a:pPr marL="457200" lvl="1" indent="-457200" algn="just">
              <a:lnSpc>
                <a:spcPct val="150000"/>
              </a:lnSpc>
              <a:buClr>
                <a:schemeClr val="bg1"/>
              </a:buClr>
              <a:buSzPct val="100000"/>
              <a:buFont typeface="Wingdings" panose="05000000000000000000" pitchFamily="2" charset="2"/>
              <a:buChar char="Ø"/>
            </a:pPr>
            <a:r>
              <a:rPr lang="en-GB" sz="2600" dirty="0">
                <a:solidFill>
                  <a:schemeClr val="bg1"/>
                </a:solidFill>
                <a:latin typeface="Times New Roman" pitchFamily="18" charset="0"/>
                <a:cs typeface="Times New Roman" pitchFamily="18" charset="0"/>
              </a:rPr>
              <a:t>Usually to identify an individual using a biometric approach requires some special tools and can be expensive to use.</a:t>
            </a:r>
          </a:p>
          <a:p>
            <a:pPr marL="457200" lvl="0" indent="-457200" algn="just">
              <a:lnSpc>
                <a:spcPct val="150000"/>
              </a:lnSpc>
              <a:buClr>
                <a:schemeClr val="bg1"/>
              </a:buClr>
              <a:buSzPct val="100000"/>
              <a:buFont typeface="Wingdings" panose="05000000000000000000" pitchFamily="2" charset="2"/>
              <a:buChar char="Ø"/>
            </a:pPr>
            <a:r>
              <a:rPr lang="en-IN" sz="2600" dirty="0" smtClean="0">
                <a:solidFill>
                  <a:schemeClr val="bg1"/>
                </a:solidFill>
                <a:latin typeface="Times New Roman" panose="02020603050405020304" pitchFamily="18" charset="0"/>
                <a:cs typeface="Times New Roman" panose="02020603050405020304" pitchFamily="18" charset="0"/>
              </a:rPr>
              <a:t>Studying </a:t>
            </a:r>
            <a:r>
              <a:rPr lang="en-IN" sz="2600" dirty="0">
                <a:solidFill>
                  <a:schemeClr val="bg1"/>
                </a:solidFill>
                <a:latin typeface="Times New Roman" panose="02020603050405020304" pitchFamily="18" charset="0"/>
                <a:cs typeface="Times New Roman" panose="02020603050405020304" pitchFamily="18" charset="0"/>
              </a:rPr>
              <a:t>related works shows automatic signature </a:t>
            </a:r>
            <a:r>
              <a:rPr lang="en-IN" sz="2600" dirty="0" smtClean="0">
                <a:solidFill>
                  <a:schemeClr val="bg1"/>
                </a:solidFill>
                <a:latin typeface="Times New Roman" panose="02020603050405020304" pitchFamily="18" charset="0"/>
                <a:cs typeface="Times New Roman" panose="02020603050405020304" pitchFamily="18" charset="0"/>
              </a:rPr>
              <a:t>detection </a:t>
            </a:r>
            <a:r>
              <a:rPr lang="en-IN" sz="2600" dirty="0">
                <a:solidFill>
                  <a:schemeClr val="bg1"/>
                </a:solidFill>
                <a:latin typeface="Times New Roman" panose="02020603050405020304" pitchFamily="18" charset="0"/>
                <a:cs typeface="Times New Roman" panose="02020603050405020304" pitchFamily="18" charset="0"/>
              </a:rPr>
              <a:t>from a printed document is a challenging task.</a:t>
            </a:r>
          </a:p>
          <a:p>
            <a:pPr marL="457200" lvl="0" indent="-457200" algn="just">
              <a:lnSpc>
                <a:spcPct val="150000"/>
              </a:lnSpc>
              <a:buClr>
                <a:schemeClr val="bg1"/>
              </a:buClr>
              <a:buSzPct val="88000"/>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To detect the signature, </a:t>
            </a:r>
            <a:r>
              <a:rPr lang="en-IN" sz="2600" dirty="0" smtClean="0">
                <a:solidFill>
                  <a:schemeClr val="bg1"/>
                </a:solidFill>
                <a:latin typeface="Times New Roman" panose="02020603050405020304" pitchFamily="18" charset="0"/>
                <a:cs typeface="Times New Roman" panose="02020603050405020304" pitchFamily="18" charset="0"/>
              </a:rPr>
              <a:t>verify </a:t>
            </a:r>
            <a:r>
              <a:rPr lang="en-IN" sz="2600" dirty="0">
                <a:solidFill>
                  <a:schemeClr val="bg1"/>
                </a:solidFill>
                <a:latin typeface="Times New Roman" panose="02020603050405020304" pitchFamily="18" charset="0"/>
                <a:cs typeface="Times New Roman" panose="02020603050405020304" pitchFamily="18" charset="0"/>
              </a:rPr>
              <a:t>signatures, signature forgery </a:t>
            </a:r>
            <a:r>
              <a:rPr lang="en-IN" sz="2600" dirty="0" smtClean="0">
                <a:solidFill>
                  <a:schemeClr val="bg1"/>
                </a:solidFill>
                <a:latin typeface="Times New Roman" panose="02020603050405020304" pitchFamily="18" charset="0"/>
                <a:cs typeface="Times New Roman" panose="02020603050405020304" pitchFamily="18" charset="0"/>
              </a:rPr>
              <a:t>detection, </a:t>
            </a:r>
            <a:r>
              <a:rPr lang="en-IN" sz="2600" dirty="0">
                <a:solidFill>
                  <a:schemeClr val="bg1"/>
                </a:solidFill>
                <a:latin typeface="Times New Roman" panose="02020603050405020304" pitchFamily="18" charset="0"/>
                <a:cs typeface="Times New Roman" panose="02020603050405020304" pitchFamily="18" charset="0"/>
              </a:rPr>
              <a:t>and to validate the documents digitally efficient way of segmenting the signature is important.</a:t>
            </a:r>
          </a:p>
          <a:p>
            <a:pPr marL="457200" lvl="0" indent="-457200" algn="just">
              <a:lnSpc>
                <a:spcPct val="150000"/>
              </a:lnSpc>
              <a:buClr>
                <a:schemeClr val="bg1"/>
              </a:buClr>
              <a:buSzPct val="88000"/>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T</a:t>
            </a:r>
            <a:r>
              <a:rPr lang="en-IN" sz="2600" dirty="0" smtClean="0">
                <a:solidFill>
                  <a:schemeClr val="bg1"/>
                </a:solidFill>
                <a:latin typeface="Times New Roman" panose="02020603050405020304" pitchFamily="18" charset="0"/>
                <a:cs typeface="Times New Roman" panose="02020603050405020304" pitchFamily="18" charset="0"/>
              </a:rPr>
              <a:t>o </a:t>
            </a:r>
            <a:r>
              <a:rPr lang="en-IN" sz="2600" dirty="0" smtClean="0">
                <a:solidFill>
                  <a:schemeClr val="bg1"/>
                </a:solidFill>
                <a:latin typeface="Times New Roman" panose="02020603050405020304" pitchFamily="18" charset="0"/>
                <a:cs typeface="Times New Roman" panose="02020603050405020304" pitchFamily="18" charset="0"/>
              </a:rPr>
              <a:t>detect and extract the </a:t>
            </a:r>
            <a:r>
              <a:rPr lang="en-IN" sz="2600" dirty="0">
                <a:solidFill>
                  <a:schemeClr val="bg1"/>
                </a:solidFill>
                <a:latin typeface="Times New Roman" panose="02020603050405020304" pitchFamily="18" charset="0"/>
                <a:cs typeface="Times New Roman" panose="02020603050405020304" pitchFamily="18" charset="0"/>
              </a:rPr>
              <a:t>signatures efficiently in document </a:t>
            </a:r>
            <a:r>
              <a:rPr lang="en-IN" sz="2600" dirty="0" smtClean="0">
                <a:solidFill>
                  <a:schemeClr val="bg1"/>
                </a:solidFill>
                <a:latin typeface="Times New Roman" panose="02020603050405020304" pitchFamily="18" charset="0"/>
                <a:cs typeface="Times New Roman" panose="02020603050405020304" pitchFamily="18" charset="0"/>
              </a:rPr>
              <a:t>images</a:t>
            </a:r>
            <a:r>
              <a:rPr lang="en-IN" sz="2600" dirty="0" smtClean="0">
                <a:solidFill>
                  <a:schemeClr val="bg1"/>
                </a:solidFill>
                <a:latin typeface="Times New Roman" panose="02020603050405020304" pitchFamily="18" charset="0"/>
                <a:cs typeface="Times New Roman" panose="02020603050405020304" pitchFamily="18" charset="0"/>
              </a:rPr>
              <a:t>.</a:t>
            </a:r>
            <a:endParaRPr lang="en-IN" sz="2600" dirty="0">
              <a:solidFill>
                <a:schemeClr val="bg1"/>
              </a:solidFill>
              <a:latin typeface="Times New Roman" panose="02020603050405020304" pitchFamily="18" charset="0"/>
              <a:cs typeface="Times New Roman" panose="02020603050405020304" pitchFamily="18" charset="0"/>
            </a:endParaRPr>
          </a:p>
          <a:p>
            <a:pPr marL="457200" indent="-457200">
              <a:buClr>
                <a:schemeClr val="bg1"/>
              </a:buClr>
              <a:buSzPct val="88000"/>
              <a:buFont typeface="Wingdings" panose="05000000000000000000" pitchFamily="2" charset="2"/>
              <a:buChar char="Ø"/>
            </a:pP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3" y="542927"/>
            <a:ext cx="11214100" cy="784830"/>
          </a:xfrm>
        </p:spPr>
        <p:txBody>
          <a:bodyPr/>
          <a:lstStyle/>
          <a:p>
            <a:r>
              <a:rPr lang="en-US" sz="5000" dirty="0" smtClean="0">
                <a:latin typeface="Times New Roman" panose="02020603050405020304" pitchFamily="18" charset="0"/>
                <a:cs typeface="Times New Roman" panose="02020603050405020304" pitchFamily="18" charset="0"/>
              </a:rPr>
              <a:t>Challenges</a:t>
            </a:r>
            <a:endParaRPr lang="en-US" sz="5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4" name="TextBox 3"/>
          <p:cNvSpPr txBox="1"/>
          <p:nvPr/>
        </p:nvSpPr>
        <p:spPr>
          <a:xfrm>
            <a:off x="115974" y="1876926"/>
            <a:ext cx="11871158" cy="5170646"/>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Signatures </a:t>
            </a:r>
            <a:r>
              <a:rPr lang="en-US" sz="2600" dirty="0">
                <a:solidFill>
                  <a:schemeClr val="bg1"/>
                </a:solidFill>
                <a:latin typeface="Times New Roman" panose="02020603050405020304" pitchFamily="18" charset="0"/>
                <a:cs typeface="Times New Roman" panose="02020603050405020304" pitchFamily="18" charset="0"/>
              </a:rPr>
              <a:t>with low resolution in documents make difficult to detect and extract.</a:t>
            </a:r>
            <a:endParaRPr lang="en-IN" sz="2600" dirty="0">
              <a:solidFill>
                <a:schemeClr val="bg1"/>
              </a:solidFill>
              <a:latin typeface="Times New Roman" panose="02020603050405020304" pitchFamily="18" charset="0"/>
              <a:cs typeface="Times New Roman" panose="02020603050405020304" pitchFamily="18" charset="0"/>
            </a:endParaRPr>
          </a:p>
          <a:p>
            <a:pPr marL="457200" lvl="0" indent="-457200" algn="just">
              <a:lnSpc>
                <a:spcPct val="150000"/>
              </a:lnSpc>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The background of document differs from each other.</a:t>
            </a:r>
            <a:endParaRPr lang="en-IN" sz="2600" dirty="0">
              <a:solidFill>
                <a:schemeClr val="bg1"/>
              </a:solidFill>
              <a:latin typeface="Times New Roman" panose="02020603050405020304" pitchFamily="18" charset="0"/>
              <a:cs typeface="Times New Roman" panose="02020603050405020304" pitchFamily="18" charset="0"/>
            </a:endParaRPr>
          </a:p>
          <a:p>
            <a:pPr marL="457200" lvl="0" indent="-457200" algn="just">
              <a:lnSpc>
                <a:spcPct val="150000"/>
              </a:lnSpc>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The signature may be overlapped with a seal or machine printed text such that after processing that part will be erased</a:t>
            </a:r>
            <a:r>
              <a:rPr lang="en-IN" sz="2600" dirty="0" smtClean="0">
                <a:solidFill>
                  <a:schemeClr val="bg1"/>
                </a:solidFill>
                <a:latin typeface="Times New Roman" panose="02020603050405020304" pitchFamily="18" charset="0"/>
                <a:cs typeface="Times New Roman" panose="02020603050405020304" pitchFamily="18" charset="0"/>
              </a:rPr>
              <a:t>.</a:t>
            </a:r>
          </a:p>
          <a:p>
            <a:pPr marL="457200" lvl="0" indent="-457200" algn="just">
              <a:lnSpc>
                <a:spcPct val="150000"/>
              </a:lnSpc>
              <a:buFont typeface="Wingdings" panose="05000000000000000000" pitchFamily="2" charset="2"/>
              <a:buChar char="Ø"/>
            </a:pPr>
            <a:r>
              <a:rPr lang="en-US" sz="2600" dirty="0" smtClean="0">
                <a:solidFill>
                  <a:schemeClr val="bg1"/>
                </a:solidFill>
                <a:latin typeface="Times New Roman" panose="02020603050405020304" pitchFamily="18" charset="0"/>
                <a:cs typeface="Times New Roman" panose="02020603050405020304" pitchFamily="18" charset="0"/>
              </a:rPr>
              <a:t>Computer </a:t>
            </a:r>
            <a:r>
              <a:rPr lang="en-US" sz="2600" dirty="0">
                <a:solidFill>
                  <a:schemeClr val="bg1"/>
                </a:solidFill>
                <a:latin typeface="Times New Roman" panose="02020603050405020304" pitchFamily="18" charset="0"/>
                <a:cs typeface="Times New Roman" panose="02020603050405020304" pitchFamily="18" charset="0"/>
              </a:rPr>
              <a:t>vision faces an important problem of Detecting and matching deformable objects such as signature.</a:t>
            </a:r>
            <a:endParaRPr lang="en-IN" sz="2600" dirty="0">
              <a:solidFill>
                <a:schemeClr val="bg1"/>
              </a:solidFill>
              <a:latin typeface="Times New Roman" panose="02020603050405020304" pitchFamily="18" charset="0"/>
              <a:cs typeface="Times New Roman" panose="02020603050405020304" pitchFamily="18" charset="0"/>
            </a:endParaRPr>
          </a:p>
          <a:p>
            <a:pPr lvl="0">
              <a:lnSpc>
                <a:spcPct val="150000"/>
              </a:lnSpc>
            </a:pPr>
            <a:endParaRPr lang="en-IN" sz="2600" dirty="0">
              <a:solidFill>
                <a:schemeClr val="bg1"/>
              </a:solidFill>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Ø"/>
            </a:pPr>
            <a:endParaRPr lang="en-IN" sz="26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07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4" name="TextBox 3"/>
          <p:cNvSpPr txBox="1"/>
          <p:nvPr/>
        </p:nvSpPr>
        <p:spPr>
          <a:xfrm>
            <a:off x="112295" y="1716505"/>
            <a:ext cx="11823031" cy="3620991"/>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Documents are subjected to restricted processing time due to urgency of applications. Therefore, the detection and retrieval time must be fast.</a:t>
            </a:r>
            <a:endParaRPr lang="en-IN" sz="2600" dirty="0">
              <a:solidFill>
                <a:schemeClr val="bg1"/>
              </a:solidFill>
              <a:latin typeface="Times New Roman" panose="02020603050405020304" pitchFamily="18" charset="0"/>
              <a:cs typeface="Times New Roman" panose="02020603050405020304" pitchFamily="18" charset="0"/>
            </a:endParaRPr>
          </a:p>
          <a:p>
            <a:pPr marL="457200" lvl="0" indent="-457200" algn="just">
              <a:lnSpc>
                <a:spcPct val="150000"/>
              </a:lnSpc>
              <a:buFont typeface="Wingdings" panose="05000000000000000000"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The handwritten characters and auxiliary lines contained in the document overlap and resemble signatures.</a:t>
            </a:r>
            <a:endParaRPr lang="en-IN" sz="2600" dirty="0">
              <a:solidFill>
                <a:schemeClr val="bg1"/>
              </a:solidFill>
              <a:latin typeface="Times New Roman" panose="02020603050405020304" pitchFamily="18" charset="0"/>
              <a:cs typeface="Times New Roman" panose="02020603050405020304" pitchFamily="18" charset="0"/>
            </a:endParaRPr>
          </a:p>
          <a:p>
            <a:pPr marL="457200" lvl="0" indent="-457200" algn="just">
              <a:lnSpc>
                <a:spcPct val="150000"/>
              </a:lnSpc>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Signature present along with date, overlapped with seal or other text will present a challenge to extract only signature</a:t>
            </a:r>
            <a:endParaRPr lang="en-IN" sz="2600" dirty="0"/>
          </a:p>
        </p:txBody>
      </p:sp>
      <p:sp>
        <p:nvSpPr>
          <p:cNvPr id="5" name="TextBox 4"/>
          <p:cNvSpPr txBox="1"/>
          <p:nvPr/>
        </p:nvSpPr>
        <p:spPr>
          <a:xfrm>
            <a:off x="405115" y="497712"/>
            <a:ext cx="3854369" cy="861774"/>
          </a:xfrm>
          <a:prstGeom prst="rect">
            <a:avLst/>
          </a:prstGeom>
          <a:noFill/>
        </p:spPr>
        <p:txBody>
          <a:bodyPr wrap="square" rtlCol="0">
            <a:spAutoFit/>
          </a:bodyPr>
          <a:lstStyle/>
          <a:p>
            <a:r>
              <a:rPr lang="en-US" sz="5000" b="1" dirty="0">
                <a:solidFill>
                  <a:schemeClr val="bg1"/>
                </a:solidFill>
                <a:latin typeface="Times New Roman" panose="02020603050405020304" pitchFamily="18" charset="0"/>
                <a:cs typeface="Times New Roman" panose="02020603050405020304" pitchFamily="18" charset="0"/>
              </a:rPr>
              <a:t>Challenges</a:t>
            </a:r>
            <a:endParaRPr lang="en-IN" sz="5000" b="1" dirty="0">
              <a:solidFill>
                <a:schemeClr val="bg1"/>
              </a:solidFill>
            </a:endParaRPr>
          </a:p>
        </p:txBody>
      </p:sp>
    </p:spTree>
    <p:extLst>
      <p:ext uri="{BB962C8B-B14F-4D97-AF65-F5344CB8AC3E}">
        <p14:creationId xmlns:p14="http://schemas.microsoft.com/office/powerpoint/2010/main" val="9134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3" y="542927"/>
            <a:ext cx="11214100" cy="784830"/>
          </a:xfrm>
        </p:spPr>
        <p:txBody>
          <a:bodyPr/>
          <a:lstStyle/>
          <a:p>
            <a:r>
              <a:rPr lang="en-US" sz="5000" dirty="0" smtClean="0">
                <a:latin typeface="Times New Roman" panose="02020603050405020304" pitchFamily="18" charset="0"/>
                <a:cs typeface="Times New Roman" panose="02020603050405020304" pitchFamily="18" charset="0"/>
              </a:rPr>
              <a:t>Dataset</a:t>
            </a:r>
            <a:endParaRPr lang="en-US" sz="5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4" name="TextBox 3"/>
          <p:cNvSpPr txBox="1"/>
          <p:nvPr/>
        </p:nvSpPr>
        <p:spPr>
          <a:xfrm>
            <a:off x="483937" y="1367007"/>
            <a:ext cx="10714791" cy="3621441"/>
          </a:xfrm>
          <a:prstGeom prst="rect">
            <a:avLst/>
          </a:prstGeom>
          <a:noFill/>
        </p:spPr>
        <p:txBody>
          <a:bodyPr wrap="square" rtlCol="0">
            <a:spAutoFit/>
          </a:bodyPr>
          <a:lstStyle/>
          <a:p>
            <a:pPr marL="457200" indent="-457200">
              <a:lnSpc>
                <a:spcPct val="150000"/>
              </a:lnSpc>
              <a:buClr>
                <a:schemeClr val="bg1"/>
              </a:buClr>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We collected various types of document for this experiment. </a:t>
            </a:r>
          </a:p>
          <a:p>
            <a:pPr marL="457200" indent="-457200">
              <a:lnSpc>
                <a:spcPct val="150000"/>
              </a:lnSpc>
              <a:buClr>
                <a:schemeClr val="bg1"/>
              </a:buClr>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The dataset includes signed document with different types of signatures, some of which are captured from our mobile camera in college notice boards, and variety of documents which have different backgrounds.</a:t>
            </a:r>
          </a:p>
          <a:p>
            <a:pPr marL="457200" indent="-457200">
              <a:lnSpc>
                <a:spcPct val="150000"/>
              </a:lnSpc>
              <a:buClr>
                <a:schemeClr val="bg1"/>
              </a:buClr>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We have collected 100 various types of document images </a:t>
            </a:r>
          </a:p>
          <a:p>
            <a:pPr marL="457200" indent="-457200">
              <a:lnSpc>
                <a:spcPct val="150000"/>
              </a:lnSpc>
              <a:buClr>
                <a:schemeClr val="bg1"/>
              </a:buClr>
              <a:buFont typeface="Wingdings" panose="05000000000000000000" pitchFamily="2" charset="2"/>
              <a:buChar char="Ø"/>
            </a:pPr>
            <a:r>
              <a:rPr lang="en-IN" sz="2600" dirty="0">
                <a:solidFill>
                  <a:schemeClr val="bg1"/>
                </a:solidFill>
                <a:latin typeface="Times New Roman" panose="02020603050405020304" pitchFamily="18" charset="0"/>
                <a:cs typeface="Times New Roman" panose="02020603050405020304" pitchFamily="18" charset="0"/>
              </a:rPr>
              <a:t>Experimentation is carried out on dataset containing real-time documents.</a:t>
            </a:r>
          </a:p>
        </p:txBody>
      </p:sp>
    </p:spTree>
    <p:extLst>
      <p:ext uri="{BB962C8B-B14F-4D97-AF65-F5344CB8AC3E}">
        <p14:creationId xmlns:p14="http://schemas.microsoft.com/office/powerpoint/2010/main" val="42491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16c05727-aa75-4e4a-9b5f-8a80a1165891"/>
    <ds:schemaRef ds:uri="http://purl.org/dc/terms/"/>
    <ds:schemaRef ds:uri="http://schemas.microsoft.com/office/infopath/2007/PartnerControl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1734</Words>
  <Application>Microsoft Office PowerPoint</Application>
  <PresentationFormat>Widescreen</PresentationFormat>
  <Paragraphs>232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Tahoma</vt:lpstr>
      <vt:lpstr>Times New Roman</vt:lpstr>
      <vt:lpstr>Trade Gothic LT Pro</vt:lpstr>
      <vt:lpstr>Trebuchet MS</vt:lpstr>
      <vt:lpstr>Wingdings</vt:lpstr>
      <vt:lpstr>Office Theme</vt:lpstr>
      <vt:lpstr>“Comparative Analysis on      Machine Learning Approaches for Signature Detection from Documents”</vt:lpstr>
      <vt:lpstr> CONTENTS</vt:lpstr>
      <vt:lpstr>Abstract</vt:lpstr>
      <vt:lpstr>Introduction</vt:lpstr>
      <vt:lpstr>Previous Works</vt:lpstr>
      <vt:lpstr>Motivation</vt:lpstr>
      <vt:lpstr>Challenges</vt:lpstr>
      <vt:lpstr>PowerPoint Presentation</vt:lpstr>
      <vt:lpstr>Dataset</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2022-08-23T18:40:02Z</dcterms:created>
  <dcterms:modified xsi:type="dcterms:W3CDTF">2022-08-25T19:52:51Z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