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92" r:id="rId3"/>
    <p:sldId id="291" r:id="rId4"/>
    <p:sldId id="295" r:id="rId5"/>
    <p:sldId id="296" r:id="rId6"/>
    <p:sldId id="307" r:id="rId7"/>
    <p:sldId id="308" r:id="rId8"/>
    <p:sldId id="297" r:id="rId9"/>
    <p:sldId id="294" r:id="rId10"/>
    <p:sldId id="298" r:id="rId11"/>
    <p:sldId id="299" r:id="rId12"/>
    <p:sldId id="300" r:id="rId13"/>
    <p:sldId id="301" r:id="rId14"/>
    <p:sldId id="303" r:id="rId15"/>
    <p:sldId id="302" r:id="rId16"/>
    <p:sldId id="309" r:id="rId17"/>
    <p:sldId id="310" r:id="rId18"/>
    <p:sldId id="283" r:id="rId19"/>
    <p:sldId id="305" r:id="rId20"/>
    <p:sldId id="304" r:id="rId21"/>
    <p:sldId id="311" r:id="rId22"/>
    <p:sldId id="312" r:id="rId23"/>
    <p:sldId id="313" r:id="rId24"/>
    <p:sldId id="306" r:id="rId25"/>
    <p:sldId id="286" r:id="rId26"/>
  </p:sldIdLst>
  <p:sldSz cx="9144000" cy="5143500" type="screen16x9"/>
  <p:notesSz cx="6858000" cy="9144000"/>
  <p:embeddedFontLst>
    <p:embeddedFont>
      <p:font typeface="Merriweather" pitchFamily="2" charset="77"/>
      <p:regular r:id="rId28"/>
      <p:bold r:id="rId29"/>
      <p:italic r:id="rId30"/>
      <p:boldItalic r:id="rId31"/>
    </p:embeddedFont>
    <p:embeddedFont>
      <p:font typeface="Merriweather Black" panose="020F0502020204030204" pitchFamily="34" charset="0"/>
      <p:bold r:id="rId32"/>
      <p:italic r:id="rId33"/>
      <p:bold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76E0C5-626B-4691-B0A0-70BCE7746D46}">
  <a:tblStyle styleId="{5276E0C5-626B-4691-B0A0-70BCE7746D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60" d="100"/>
          <a:sy n="16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611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0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244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47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663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52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15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39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425993e984_1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425993e984_1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425993e984_1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425993e984_1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22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425993e984_1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425993e984_1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61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425993e984_1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425993e984_1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0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7048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499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1425993e984_12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1425993e984_12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628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1425993e984_12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1425993e984_12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50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18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536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4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25993e98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25993e98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37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425993e984_1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425993e984_1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579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425993e984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425993e984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1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97800" y="441187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1200" y="1396800"/>
            <a:ext cx="7686600" cy="6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3;p3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597200" y="487650"/>
            <a:ext cx="59346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 b="1">
                <a:solidFill>
                  <a:schemeClr val="dk1"/>
                </a:solidFill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hasCustomPrompt="1"/>
          </p:nvPr>
        </p:nvSpPr>
        <p:spPr>
          <a:xfrm>
            <a:off x="1598400" y="2253600"/>
            <a:ext cx="662400" cy="64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598400" y="3168025"/>
            <a:ext cx="4102500" cy="52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233600" y="3452139"/>
            <a:ext cx="3297600" cy="8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720000" y="3452129"/>
            <a:ext cx="32976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4233600" y="3009496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4"/>
          </p:nvPr>
        </p:nvSpPr>
        <p:spPr>
          <a:xfrm>
            <a:off x="720000" y="3009488"/>
            <a:ext cx="3297600" cy="39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ctrTitle"/>
          </p:nvPr>
        </p:nvSpPr>
        <p:spPr>
          <a:xfrm>
            <a:off x="1599550" y="484632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5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6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7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" name="Google Shape;33;p5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6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6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7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3592488" y="487650"/>
            <a:ext cx="27903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2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3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5112000" y="3110400"/>
            <a:ext cx="3297600" cy="15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2B3E55"/>
              </a:buClr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2B3E55"/>
              </a:buClr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 idx="5" hasCustomPrompt="1"/>
          </p:nvPr>
        </p:nvSpPr>
        <p:spPr>
          <a:xfrm>
            <a:off x="2561175" y="487650"/>
            <a:ext cx="815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382400" y="2894400"/>
            <a:ext cx="6364800" cy="1072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722950" y="999400"/>
            <a:ext cx="76866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6864300" y="1819650"/>
            <a:ext cx="15453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2"/>
          </p:nvPr>
        </p:nvSpPr>
        <p:spPr>
          <a:xfrm>
            <a:off x="6864300" y="2202475"/>
            <a:ext cx="15453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1597800" y="487650"/>
            <a:ext cx="5933400" cy="42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3"/>
          </p:nvPr>
        </p:nvSpPr>
        <p:spPr>
          <a:xfrm>
            <a:off x="720000" y="1043500"/>
            <a:ext cx="1540800" cy="1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>
            <a:off x="379935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5"/>
          </p:nvPr>
        </p:nvSpPr>
        <p:spPr>
          <a:xfrm>
            <a:off x="6883200" y="1044100"/>
            <a:ext cx="1545300" cy="1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2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>
            <a:off x="722950" y="1819650"/>
            <a:ext cx="15408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7"/>
          </p:nvPr>
        </p:nvSpPr>
        <p:spPr>
          <a:xfrm>
            <a:off x="722950" y="2202475"/>
            <a:ext cx="15408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ctrTitle"/>
          </p:nvPr>
        </p:nvSpPr>
        <p:spPr>
          <a:xfrm>
            <a:off x="3355200" y="3110400"/>
            <a:ext cx="5054400" cy="1493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erriweather"/>
              <a:buNone/>
              <a:defRPr sz="3600" b="1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Merriweather"/>
              <a:buNone/>
              <a:defRPr sz="52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1598400" y="3110400"/>
            <a:ext cx="5932800" cy="149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title" hasCustomPrompt="1"/>
          </p:nvPr>
        </p:nvSpPr>
        <p:spPr>
          <a:xfrm>
            <a:off x="1612800" y="3246675"/>
            <a:ext cx="59184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subTitle" idx="1"/>
          </p:nvPr>
        </p:nvSpPr>
        <p:spPr>
          <a:xfrm>
            <a:off x="1612800" y="4046900"/>
            <a:ext cx="5918400" cy="64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8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68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720000" y="1043500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C2226"/>
                </a:solidFill>
                <a:latin typeface="Merriweather"/>
                <a:ea typeface="Merriweather"/>
                <a:cs typeface="Merriweather"/>
                <a:sym typeface="Merriweather"/>
              </a:rPr>
              <a:t>Friday 01/30/2025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1C2226"/>
                </a:solidFill>
                <a:latin typeface="Merriweather"/>
                <a:ea typeface="Merriweather"/>
                <a:cs typeface="Merriweather"/>
                <a:sym typeface="Merriweather"/>
              </a:rPr>
              <a:t>VIJAY SURESH</a:t>
            </a:r>
            <a:endParaRPr sz="1200" b="1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335DE-D36A-F730-589D-010A853AF5A4}"/>
              </a:ext>
            </a:extLst>
          </p:cNvPr>
          <p:cNvSpPr txBox="1"/>
          <p:nvPr/>
        </p:nvSpPr>
        <p:spPr>
          <a:xfrm>
            <a:off x="1183091" y="1984098"/>
            <a:ext cx="677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C2226"/>
                </a:solidFill>
                <a:effectLst/>
                <a:uLnTx/>
                <a:uFillTx/>
                <a:latin typeface="Merriweather"/>
                <a:sym typeface="Merriweather"/>
              </a:rPr>
              <a:t>Digital Analyst – Simulation</a:t>
            </a:r>
            <a:endParaRPr lang="en-US" dirty="0"/>
          </a:p>
        </p:txBody>
      </p:sp>
      <p:pic>
        <p:nvPicPr>
          <p:cNvPr id="1036" name="Picture 12" descr="LogoSource | washington post logo">
            <a:extLst>
              <a:ext uri="{FF2B5EF4-FFF2-40B4-BE49-F238E27FC236}">
                <a16:creationId xmlns:a16="http://schemas.microsoft.com/office/drawing/2014/main" id="{46A0DB00-E5E6-A744-260F-E1F9702D0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The graph shows a sharp drop in video unique views (UV) from September 2017 to October 2017. The unique views had a percentage dip of approximately 22.6% from September to October.</a:t>
            </a:r>
            <a:endParaRPr sz="1200" dirty="0"/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6160025-B64C-9336-93DE-88BBE6AB9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238" y="1217800"/>
            <a:ext cx="6095040" cy="369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C3EF9744-3F19-E0F0-A5B1-8C777914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65;p42">
            <a:extLst>
              <a:ext uri="{FF2B5EF4-FFF2-40B4-BE49-F238E27FC236}">
                <a16:creationId xmlns:a16="http://schemas.microsoft.com/office/drawing/2014/main" id="{353EC972-EDB6-ADDF-4790-DC52183EAFA9}"/>
              </a:ext>
            </a:extLst>
          </p:cNvPr>
          <p:cNvSpPr txBox="1"/>
          <p:nvPr/>
        </p:nvSpPr>
        <p:spPr>
          <a:xfrm>
            <a:off x="85060" y="1665036"/>
            <a:ext cx="225644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Unique Views</a:t>
            </a:r>
          </a:p>
        </p:txBody>
      </p:sp>
    </p:spTree>
    <p:extLst>
      <p:ext uri="{BB962C8B-B14F-4D97-AF65-F5344CB8AC3E}">
        <p14:creationId xmlns:p14="http://schemas.microsoft.com/office/powerpoint/2010/main" val="379626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Significant Decline: Both video starts and referrals dropped significantly from September to October 2017</a:t>
            </a:r>
            <a:endParaRPr sz="1200" dirty="0"/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5B07999-22BB-F120-D46B-F3F34D78C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0" y="1217800"/>
            <a:ext cx="6351642" cy="378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5E6D26A8-7C84-46D9-4B67-5CC567CD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065;p42">
            <a:extLst>
              <a:ext uri="{FF2B5EF4-FFF2-40B4-BE49-F238E27FC236}">
                <a16:creationId xmlns:a16="http://schemas.microsoft.com/office/drawing/2014/main" id="{2B5D2DDA-7E63-5868-8A1B-475FD549B2AF}"/>
              </a:ext>
            </a:extLst>
          </p:cNvPr>
          <p:cNvSpPr txBox="1"/>
          <p:nvPr/>
        </p:nvSpPr>
        <p:spPr>
          <a:xfrm>
            <a:off x="85060" y="1665036"/>
            <a:ext cx="225644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Referrals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26849-6D3C-588F-1C85-BD07D07B77C4}"/>
              </a:ext>
            </a:extLst>
          </p:cNvPr>
          <p:cNvSpPr txBox="1"/>
          <p:nvPr/>
        </p:nvSpPr>
        <p:spPr>
          <a:xfrm>
            <a:off x="55501" y="2571750"/>
            <a:ext cx="247689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Google Video Starts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Merriweather" pitchFamily="2" charset="77"/>
            </a:endParaRP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September: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5,898,184</a:t>
            </a:r>
            <a:endParaRPr lang="en-US" sz="1200" dirty="0">
              <a:solidFill>
                <a:schemeClr val="tx1"/>
              </a:solidFill>
              <a:latin typeface="Merriweather" pitchFamily="2" charset="77"/>
            </a:endParaRP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October: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2,483,616</a:t>
            </a:r>
            <a:endParaRPr lang="en-US" sz="1200" dirty="0">
              <a:solidFill>
                <a:schemeClr val="tx1"/>
              </a:solidFill>
              <a:latin typeface="Merriweather" pitchFamily="2" charset="77"/>
            </a:endParaRP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Drop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: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3,414,568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 (58% decrease)</a:t>
            </a:r>
          </a:p>
          <a:p>
            <a:pPr marL="457200" lvl="1" algn="l"/>
            <a:endParaRPr lang="en-US" sz="1200" b="0" i="0" dirty="0">
              <a:solidFill>
                <a:schemeClr val="tx1"/>
              </a:solidFill>
              <a:effectLst/>
              <a:latin typeface="Merriweather" pitchFamily="2" charset="77"/>
            </a:endParaRPr>
          </a:p>
          <a:p>
            <a:pPr algn="l">
              <a:buFont typeface="+mj-lt"/>
              <a:buAutoNum type="arabicPeriod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Facebook Video Starts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:</a:t>
            </a:r>
          </a:p>
          <a:p>
            <a:pPr algn="l"/>
            <a:endParaRPr lang="en-US" sz="1200" dirty="0">
              <a:solidFill>
                <a:schemeClr val="tx1"/>
              </a:solidFill>
              <a:latin typeface="Merriweather" pitchFamily="2" charset="77"/>
            </a:endParaRP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September: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1,958,804</a:t>
            </a:r>
            <a:endParaRPr lang="en-US" sz="1200" dirty="0">
              <a:solidFill>
                <a:schemeClr val="tx1"/>
              </a:solidFill>
              <a:latin typeface="Merriweather" pitchFamily="2" charset="77"/>
            </a:endParaRPr>
          </a:p>
          <a:p>
            <a:pPr algn="l"/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October: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1,348,002</a:t>
            </a:r>
            <a:endParaRPr lang="en-US" sz="1200" dirty="0">
              <a:solidFill>
                <a:schemeClr val="tx1"/>
              </a:solidFill>
              <a:latin typeface="Merriweather" pitchFamily="2" charset="77"/>
            </a:endParaRPr>
          </a:p>
          <a:p>
            <a:pPr algn="l"/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Drop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: </a:t>
            </a:r>
            <a:r>
              <a:rPr lang="en-US" sz="1200" b="1" i="0" dirty="0">
                <a:solidFill>
                  <a:schemeClr val="tx1"/>
                </a:solidFill>
                <a:effectLst/>
                <a:latin typeface="Merriweather" pitchFamily="2" charset="77"/>
              </a:rPr>
              <a:t>610,802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Merriweather" pitchFamily="2" charset="77"/>
              </a:rPr>
              <a:t> (31% decrease)</a:t>
            </a:r>
          </a:p>
          <a:p>
            <a:pPr algn="l"/>
            <a:endParaRPr lang="en-US" sz="1200" b="0" i="0" dirty="0">
              <a:solidFill>
                <a:schemeClr val="tx1"/>
              </a:solidFill>
              <a:effectLst/>
              <a:latin typeface="Merriweath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726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200" dirty="0"/>
            </a:br>
            <a:r>
              <a:rPr lang="en-US" sz="1200" dirty="0"/>
              <a:t>The graph shows a dip in video views in October 2017, and can be inferred that the from September to October YouTube views dropped by 75.8% and WaPo views dropped by 23.4%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5E6D26A8-7C84-46D9-4B67-5CC567CD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5308988-DC75-CDA9-64E9-14364837F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935" y="1298042"/>
            <a:ext cx="5687665" cy="3786241"/>
          </a:xfrm>
          <a:prstGeom prst="rect">
            <a:avLst/>
          </a:prstGeom>
        </p:spPr>
      </p:pic>
      <p:sp>
        <p:nvSpPr>
          <p:cNvPr id="5" name="Google Shape;1065;p42">
            <a:extLst>
              <a:ext uri="{FF2B5EF4-FFF2-40B4-BE49-F238E27FC236}">
                <a16:creationId xmlns:a16="http://schemas.microsoft.com/office/drawing/2014/main" id="{262CB1D5-5CE2-C845-27FB-D4549224ECD9}"/>
              </a:ext>
            </a:extLst>
          </p:cNvPr>
          <p:cNvSpPr txBox="1"/>
          <p:nvPr/>
        </p:nvSpPr>
        <p:spPr>
          <a:xfrm>
            <a:off x="85060" y="1665036"/>
            <a:ext cx="225644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Video Platform</a:t>
            </a:r>
          </a:p>
        </p:txBody>
      </p:sp>
    </p:spTree>
    <p:extLst>
      <p:ext uri="{BB962C8B-B14F-4D97-AF65-F5344CB8AC3E}">
        <p14:creationId xmlns:p14="http://schemas.microsoft.com/office/powerpoint/2010/main" val="3534891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15500" y="495957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The Visualization shows the decline in views for </a:t>
            </a:r>
            <a:r>
              <a:rPr lang="en-US" sz="1200" dirty="0" err="1"/>
              <a:t>PostTV</a:t>
            </a:r>
            <a:r>
              <a:rPr lang="en-US" sz="1200" dirty="0"/>
              <a:t>, Local, and National in October compared to other Months</a:t>
            </a:r>
            <a:endParaRPr sz="1200" dirty="0"/>
          </a:p>
        </p:txBody>
      </p:sp>
      <p:sp>
        <p:nvSpPr>
          <p:cNvPr id="463" name="Google Shape;463;p25"/>
          <p:cNvSpPr txBox="1"/>
          <p:nvPr/>
        </p:nvSpPr>
        <p:spPr>
          <a:xfrm>
            <a:off x="715500" y="1001491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C222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5E6D26A8-7C84-46D9-4B67-5CC567CD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CAECAB98-0271-4EB5-AFD8-126A10528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30"/>
          <a:stretch/>
        </p:blipFill>
        <p:spPr bwMode="auto">
          <a:xfrm>
            <a:off x="2484419" y="1217800"/>
            <a:ext cx="6393767" cy="384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065;p42">
            <a:extLst>
              <a:ext uri="{FF2B5EF4-FFF2-40B4-BE49-F238E27FC236}">
                <a16:creationId xmlns:a16="http://schemas.microsoft.com/office/drawing/2014/main" id="{ED2B08D4-FDCE-003F-504F-731A3B123903}"/>
              </a:ext>
            </a:extLst>
          </p:cNvPr>
          <p:cNvSpPr txBox="1"/>
          <p:nvPr/>
        </p:nvSpPr>
        <p:spPr>
          <a:xfrm>
            <a:off x="85060" y="1665036"/>
            <a:ext cx="225644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Unique Views</a:t>
            </a:r>
          </a:p>
        </p:txBody>
      </p:sp>
    </p:spTree>
    <p:extLst>
      <p:ext uri="{BB962C8B-B14F-4D97-AF65-F5344CB8AC3E}">
        <p14:creationId xmlns:p14="http://schemas.microsoft.com/office/powerpoint/2010/main" val="159412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15500" y="495957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The graph highlights significant fluctuations in video start percentage changes across three news categories over the last three months.</a:t>
            </a:r>
            <a:endParaRPr sz="1200" dirty="0"/>
          </a:p>
        </p:txBody>
      </p:sp>
      <p:sp>
        <p:nvSpPr>
          <p:cNvPr id="463" name="Google Shape;463;p25"/>
          <p:cNvSpPr txBox="1"/>
          <p:nvPr/>
        </p:nvSpPr>
        <p:spPr>
          <a:xfrm>
            <a:off x="715500" y="1001491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C222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5E6D26A8-7C84-46D9-4B67-5CC567CD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81532D96-457E-6A53-73BA-7AF55C877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" r="15116"/>
          <a:stretch/>
        </p:blipFill>
        <p:spPr bwMode="auto">
          <a:xfrm>
            <a:off x="2123853" y="1217800"/>
            <a:ext cx="6634716" cy="3864792"/>
          </a:xfrm>
          <a:prstGeom prst="rect">
            <a:avLst/>
          </a:prstGeom>
          <a:noFill/>
        </p:spPr>
      </p:pic>
      <p:sp>
        <p:nvSpPr>
          <p:cNvPr id="3" name="Google Shape;1065;p42">
            <a:extLst>
              <a:ext uri="{FF2B5EF4-FFF2-40B4-BE49-F238E27FC236}">
                <a16:creationId xmlns:a16="http://schemas.microsoft.com/office/drawing/2014/main" id="{9E997B35-F867-0273-3AA8-6530B22AAD0B}"/>
              </a:ext>
            </a:extLst>
          </p:cNvPr>
          <p:cNvSpPr txBox="1"/>
          <p:nvPr/>
        </p:nvSpPr>
        <p:spPr>
          <a:xfrm>
            <a:off x="85061" y="1692976"/>
            <a:ext cx="1935126" cy="45985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News categories </a:t>
            </a:r>
          </a:p>
        </p:txBody>
      </p:sp>
    </p:spTree>
    <p:extLst>
      <p:ext uri="{BB962C8B-B14F-4D97-AF65-F5344CB8AC3E}">
        <p14:creationId xmlns:p14="http://schemas.microsoft.com/office/powerpoint/2010/main" val="277677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15500" y="495957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200" dirty="0"/>
              <a:t>The graph shows percentage change for Search Engines from September to October 2017which is a decline of approximately 57.6. For Other Web Sites, the decline is approximately 11.5%</a:t>
            </a:r>
            <a:endParaRPr sz="1200" dirty="0"/>
          </a:p>
        </p:txBody>
      </p:sp>
      <p:sp>
        <p:nvSpPr>
          <p:cNvPr id="463" name="Google Shape;463;p25"/>
          <p:cNvSpPr txBox="1"/>
          <p:nvPr/>
        </p:nvSpPr>
        <p:spPr>
          <a:xfrm>
            <a:off x="715500" y="1001491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1C222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5E6D26A8-7C84-46D9-4B67-5CC567CD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80BA3CFA-5794-64AA-2607-92F2261B93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45" r="1110"/>
          <a:stretch/>
        </p:blipFill>
        <p:spPr>
          <a:xfrm>
            <a:off x="2552460" y="1217800"/>
            <a:ext cx="6046160" cy="3591383"/>
          </a:xfrm>
          <a:prstGeom prst="rect">
            <a:avLst/>
          </a:prstGeom>
        </p:spPr>
      </p:pic>
      <p:sp>
        <p:nvSpPr>
          <p:cNvPr id="7" name="Google Shape;1065;p42">
            <a:extLst>
              <a:ext uri="{FF2B5EF4-FFF2-40B4-BE49-F238E27FC236}">
                <a16:creationId xmlns:a16="http://schemas.microsoft.com/office/drawing/2014/main" id="{F6809B3D-88E1-FEFD-9BB5-3B0BE742BE86}"/>
              </a:ext>
            </a:extLst>
          </p:cNvPr>
          <p:cNvSpPr txBox="1"/>
          <p:nvPr/>
        </p:nvSpPr>
        <p:spPr>
          <a:xfrm>
            <a:off x="85060" y="1665036"/>
            <a:ext cx="225644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Search engine</a:t>
            </a:r>
          </a:p>
        </p:txBody>
      </p:sp>
    </p:spTree>
    <p:extLst>
      <p:ext uri="{BB962C8B-B14F-4D97-AF65-F5344CB8AC3E}">
        <p14:creationId xmlns:p14="http://schemas.microsoft.com/office/powerpoint/2010/main" val="2681403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721500" y="3641945"/>
            <a:ext cx="3483935" cy="619430"/>
            <a:chOff x="721500" y="3641945"/>
            <a:chExt cx="3483935" cy="61943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1694100" y="3641945"/>
              <a:ext cx="2511335" cy="4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RECOMMENDATION</a:t>
              </a:r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21500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4695925" y="3745675"/>
            <a:ext cx="3491144" cy="515700"/>
            <a:chOff x="4695925" y="3745675"/>
            <a:chExt cx="3491144" cy="51570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5808394" y="3879639"/>
              <a:ext cx="2378675" cy="247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CONCLUSTION</a:t>
              </a:r>
            </a:p>
            <a:p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695925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732600" y="34183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32599" y="3416700"/>
            <a:ext cx="2648553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695925" y="34199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695925" y="3418300"/>
            <a:ext cx="3334500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2760621" y="2556711"/>
            <a:ext cx="3483935" cy="619430"/>
            <a:chOff x="721500" y="3641945"/>
            <a:chExt cx="3483935" cy="61943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1694100" y="3641945"/>
              <a:ext cx="2511335" cy="4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RECOMMENDATION</a:t>
              </a:r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21500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2760621" y="2282699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2760621" y="2284330"/>
            <a:ext cx="2648553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36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Need to optimize content for these </a:t>
            </a:r>
            <a:r>
              <a:rPr lang="en-US" sz="1400" dirty="0" err="1"/>
              <a:t>Youtube</a:t>
            </a:r>
            <a:r>
              <a:rPr lang="en-US" sz="1400" dirty="0"/>
              <a:t>, Facebook.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65" name="Google Shape;1065;p42"/>
          <p:cNvSpPr txBox="1"/>
          <p:nvPr/>
        </p:nvSpPr>
        <p:spPr>
          <a:xfrm>
            <a:off x="734400" y="1499844"/>
            <a:ext cx="234150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Trend</a:t>
            </a:r>
            <a:endParaRPr sz="2000" b="1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3540642" y="1043200"/>
            <a:ext cx="1804008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11AE646E-F93F-937C-B876-663A970F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A357AE88-6628-F31D-944A-72F04BE5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48" y="1353668"/>
            <a:ext cx="4203315" cy="34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F8740-9213-2D3B-CE21-93D92C63DEB2}"/>
              </a:ext>
            </a:extLst>
          </p:cNvPr>
          <p:cNvSpPr txBox="1"/>
          <p:nvPr/>
        </p:nvSpPr>
        <p:spPr>
          <a:xfrm>
            <a:off x="524614" y="2194749"/>
            <a:ext cx="303367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Revitalize YouTube Strategy by optimizing video titles, descriptions, and tags for better discoverability.</a:t>
            </a:r>
          </a:p>
          <a:p>
            <a:endParaRPr lang="en-US" i="0" dirty="0">
              <a:solidFill>
                <a:schemeClr val="tx1"/>
              </a:solidFill>
              <a:effectLst/>
              <a:latin typeface="Merriweather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Capitalize on Facebook's strong performance by creating more engaging, short-form videos tailored for the platform</a:t>
            </a:r>
            <a:br>
              <a:rPr lang="en-US" b="1" i="0" dirty="0">
                <a:solidFill>
                  <a:schemeClr val="tx1"/>
                </a:solidFill>
                <a:effectLst/>
                <a:latin typeface="Merriweather" pitchFamily="2" charset="77"/>
              </a:rPr>
            </a:br>
            <a:br>
              <a:rPr lang="en-US" dirty="0"/>
            </a:br>
            <a:endParaRPr lang="en-US" b="1" i="0" dirty="0">
              <a:solidFill>
                <a:schemeClr val="tx1"/>
              </a:solidFill>
              <a:effectLst/>
              <a:latin typeface="Merriweather" pitchFamily="2" charset="7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Concentrate on weather, news, and world topics, The Post can leverage its strengths to drive higher video engagement and grow its audience</a:t>
            </a:r>
            <a:endParaRPr sz="1400" dirty="0"/>
          </a:p>
        </p:txBody>
      </p:sp>
      <p:sp>
        <p:nvSpPr>
          <p:cNvPr id="1065" name="Google Shape;1065;p42"/>
          <p:cNvSpPr txBox="1"/>
          <p:nvPr/>
        </p:nvSpPr>
        <p:spPr>
          <a:xfrm>
            <a:off x="734400" y="1391539"/>
            <a:ext cx="234150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Topics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3540642" y="1043200"/>
            <a:ext cx="1804008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11AE646E-F93F-937C-B876-663A970F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F69F0349-97FB-3861-E49F-1E1FF2934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202" y="1507952"/>
            <a:ext cx="5128807" cy="305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788DB-D26A-234C-5D93-080EE6A3A692}"/>
              </a:ext>
            </a:extLst>
          </p:cNvPr>
          <p:cNvSpPr txBox="1"/>
          <p:nvPr/>
        </p:nvSpPr>
        <p:spPr>
          <a:xfrm>
            <a:off x="421907" y="2062714"/>
            <a:ext cx="30336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Invest in high-quality weather updates, forecasts, and interactive features.</a:t>
            </a:r>
          </a:p>
          <a:p>
            <a:endParaRPr lang="en-US" i="0" dirty="0">
              <a:solidFill>
                <a:schemeClr val="tx1"/>
              </a:solidFill>
              <a:effectLst/>
              <a:latin typeface="Merriweather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Highlight global events and trends that resonate with the audience.</a:t>
            </a:r>
          </a:p>
          <a:p>
            <a:endParaRPr lang="en-US" i="0" dirty="0">
              <a:solidFill>
                <a:schemeClr val="tx1"/>
              </a:solidFill>
              <a:effectLst/>
              <a:latin typeface="Merriweather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Allocate more resources to the top-performing topics </a:t>
            </a:r>
            <a:br>
              <a:rPr lang="en-US" b="1" i="0" dirty="0">
                <a:solidFill>
                  <a:schemeClr val="tx1"/>
                </a:solidFill>
                <a:effectLst/>
                <a:latin typeface="Merriweather" pitchFamily="2" charset="77"/>
              </a:rPr>
            </a:br>
            <a:br>
              <a:rPr lang="en-US" dirty="0"/>
            </a:br>
            <a:endParaRPr lang="en-US" b="1" i="0" dirty="0">
              <a:solidFill>
                <a:schemeClr val="tx1"/>
              </a:solidFill>
              <a:effectLst/>
              <a:latin typeface="Merriweath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216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721500" y="1848800"/>
            <a:ext cx="972600" cy="5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2600" b="1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4294967295"/>
          </p:nvPr>
        </p:nvSpPr>
        <p:spPr>
          <a:xfrm>
            <a:off x="1672651" y="1746537"/>
            <a:ext cx="2775425" cy="475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br>
              <a:rPr lang="en-US"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br>
              <a:rPr lang="en-US"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endParaRPr sz="16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4695925" y="1721742"/>
            <a:ext cx="3726575" cy="642758"/>
            <a:chOff x="4695925" y="1721742"/>
            <a:chExt cx="3726575" cy="642758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5703732" y="1721742"/>
              <a:ext cx="2718768" cy="458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SETBACK</a:t>
              </a:r>
              <a:endParaRPr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4695925" y="1848800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721500" y="3745675"/>
            <a:ext cx="3527967" cy="515700"/>
            <a:chOff x="721500" y="3745675"/>
            <a:chExt cx="3527967" cy="51570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1738132" y="3765831"/>
              <a:ext cx="2511335" cy="4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RECOMMENDATION</a:t>
              </a:r>
            </a:p>
            <a:p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21500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4695925" y="3745675"/>
            <a:ext cx="3467212" cy="515700"/>
            <a:chOff x="4695925" y="3745675"/>
            <a:chExt cx="3467212" cy="51570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5784462" y="3901513"/>
              <a:ext cx="2378675" cy="247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CONCLUSION</a:t>
              </a:r>
            </a:p>
            <a:p>
              <a:endParaRPr lang="en-US"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695925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732600" y="34183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32599" y="3416700"/>
            <a:ext cx="2648553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32600" y="1518625"/>
            <a:ext cx="3334500" cy="217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32600" y="1518625"/>
            <a:ext cx="649633" cy="218494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695925" y="34199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695925" y="3418300"/>
            <a:ext cx="3334500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695924" y="1506656"/>
            <a:ext cx="3491145" cy="23076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695925" y="1522712"/>
            <a:ext cx="1661100" cy="216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42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110" grpId="0" animBg="1"/>
      <p:bldP spid="1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ctrTitle"/>
          </p:nvPr>
        </p:nvSpPr>
        <p:spPr>
          <a:xfrm>
            <a:off x="734400" y="807125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Recommendations to Increase YouTube Views</a:t>
            </a:r>
            <a:br>
              <a:rPr lang="en-US" dirty="0"/>
            </a:br>
            <a:endParaRPr lang="en-US" dirty="0"/>
          </a:p>
        </p:txBody>
      </p:sp>
      <p:sp>
        <p:nvSpPr>
          <p:cNvPr id="1065" name="Google Shape;1065;p42"/>
          <p:cNvSpPr txBox="1"/>
          <p:nvPr/>
        </p:nvSpPr>
        <p:spPr>
          <a:xfrm>
            <a:off x="734399" y="1558900"/>
            <a:ext cx="2341500" cy="48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YouTube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7" name="Google Shape;1067;p42"/>
          <p:cNvSpPr txBox="1"/>
          <p:nvPr/>
        </p:nvSpPr>
        <p:spPr>
          <a:xfrm>
            <a:off x="734400" y="2429150"/>
            <a:ext cx="23415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3540642" y="1043200"/>
            <a:ext cx="1804008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11AE646E-F93F-937C-B876-663A970F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>
            <a:extLst>
              <a:ext uri="{FF2B5EF4-FFF2-40B4-BE49-F238E27FC236}">
                <a16:creationId xmlns:a16="http://schemas.microsoft.com/office/drawing/2014/main" id="{08B0251B-53AE-3012-3A36-A0BBA9D1D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986" y="1593470"/>
            <a:ext cx="5722014" cy="276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7A8D6C-2363-CD1F-7190-354D28BF4A8D}"/>
              </a:ext>
            </a:extLst>
          </p:cNvPr>
          <p:cNvSpPr txBox="1"/>
          <p:nvPr/>
        </p:nvSpPr>
        <p:spPr>
          <a:xfrm>
            <a:off x="388313" y="2152050"/>
            <a:ext cx="303367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Focus on creating informative, entertaining, and relevant content that resonates with your target audience.</a:t>
            </a:r>
          </a:p>
          <a:p>
            <a:endParaRPr lang="en-US" i="0" dirty="0">
              <a:solidFill>
                <a:schemeClr val="tx1"/>
              </a:solidFill>
              <a:effectLst/>
              <a:latin typeface="Merriweather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Continuously monitor YouTube Analytics and adapt to changes in viewer behavior and algorithm updates.</a:t>
            </a:r>
            <a:br>
              <a:rPr lang="en-US" b="1" i="0" dirty="0">
                <a:solidFill>
                  <a:schemeClr val="tx1"/>
                </a:solidFill>
                <a:effectLst/>
                <a:latin typeface="Merriweather" pitchFamily="2" charset="77"/>
              </a:rPr>
            </a:br>
            <a:br>
              <a:rPr lang="en-US" dirty="0"/>
            </a:br>
            <a:endParaRPr lang="en-US" b="1" i="0" dirty="0">
              <a:solidFill>
                <a:schemeClr val="tx1"/>
              </a:solidFill>
              <a:effectLst/>
              <a:latin typeface="Merriweath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787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Analyze user behavior and revamp the homepage to increase engagement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65" name="Google Shape;1065;p42"/>
          <p:cNvSpPr txBox="1"/>
          <p:nvPr/>
        </p:nvSpPr>
        <p:spPr>
          <a:xfrm>
            <a:off x="734400" y="1307805"/>
            <a:ext cx="2341500" cy="571534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Improve </a:t>
            </a: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Website Area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3540642" y="1043200"/>
            <a:ext cx="1804008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RECOMMENDATION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11AE646E-F93F-937C-B876-663A970F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125024-AC32-AF51-AE31-0992829E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88674"/>
              </p:ext>
            </p:extLst>
          </p:nvPr>
        </p:nvGraphicFramePr>
        <p:xfrm>
          <a:off x="3391802" y="1580301"/>
          <a:ext cx="5352600" cy="3161821"/>
        </p:xfrm>
        <a:graphic>
          <a:graphicData uri="http://schemas.openxmlformats.org/drawingml/2006/table">
            <a:tbl>
              <a:tblPr/>
              <a:tblGrid>
                <a:gridCol w="1070520">
                  <a:extLst>
                    <a:ext uri="{9D8B030D-6E8A-4147-A177-3AD203B41FA5}">
                      <a16:colId xmlns:a16="http://schemas.microsoft.com/office/drawing/2014/main" val="3065028585"/>
                    </a:ext>
                  </a:extLst>
                </a:gridCol>
                <a:gridCol w="1070520">
                  <a:extLst>
                    <a:ext uri="{9D8B030D-6E8A-4147-A177-3AD203B41FA5}">
                      <a16:colId xmlns:a16="http://schemas.microsoft.com/office/drawing/2014/main" val="3239975777"/>
                    </a:ext>
                  </a:extLst>
                </a:gridCol>
                <a:gridCol w="1069977">
                  <a:extLst>
                    <a:ext uri="{9D8B030D-6E8A-4147-A177-3AD203B41FA5}">
                      <a16:colId xmlns:a16="http://schemas.microsoft.com/office/drawing/2014/main" val="1678022503"/>
                    </a:ext>
                  </a:extLst>
                </a:gridCol>
                <a:gridCol w="1071063">
                  <a:extLst>
                    <a:ext uri="{9D8B030D-6E8A-4147-A177-3AD203B41FA5}">
                      <a16:colId xmlns:a16="http://schemas.microsoft.com/office/drawing/2014/main" val="3358422205"/>
                    </a:ext>
                  </a:extLst>
                </a:gridCol>
                <a:gridCol w="1070520">
                  <a:extLst>
                    <a:ext uri="{9D8B030D-6E8A-4147-A177-3AD203B41FA5}">
                      <a16:colId xmlns:a16="http://schemas.microsoft.com/office/drawing/2014/main" val="4157431387"/>
                    </a:ext>
                  </a:extLst>
                </a:gridCol>
              </a:tblGrid>
              <a:tr h="729311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var(--body-emphasized-font-family)"/>
                        </a:rPr>
                        <a:t>Site Area</a:t>
                      </a:r>
                      <a:endParaRPr lang="en-US" dirty="0">
                        <a:effectLst/>
                        <a:latin typeface="var(--body-emphasized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var(--body-emphasized-font-family)"/>
                        </a:rPr>
                        <a:t>September 2017</a:t>
                      </a:r>
                      <a:endParaRPr lang="en-US">
                        <a:effectLst/>
                        <a:latin typeface="var(--body-emphasized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var(--body-emphasized-font-family)"/>
                        </a:rPr>
                        <a:t>October 2017</a:t>
                      </a:r>
                      <a:endParaRPr lang="en-US" dirty="0">
                        <a:effectLst/>
                        <a:latin typeface="var(--body-emphasized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var(--body-emphasized-font-family)"/>
                        </a:rPr>
                        <a:t>Change</a:t>
                      </a:r>
                      <a:endParaRPr lang="en-US">
                        <a:effectLst/>
                        <a:latin typeface="var(--body-emphasized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  <a:latin typeface="var(--body-emphasized-font-family)"/>
                        </a:rPr>
                        <a:t>% Change</a:t>
                      </a:r>
                      <a:endParaRPr lang="en-US">
                        <a:effectLst/>
                        <a:latin typeface="var(--body-emphasized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32205"/>
                  </a:ext>
                </a:extLst>
              </a:tr>
              <a:tr h="491861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var(--body-font-family)"/>
                        </a:rPr>
                        <a:t>Homepage</a:t>
                      </a:r>
                      <a:endParaRPr lang="en-US" dirty="0">
                        <a:effectLst/>
                        <a:latin typeface="var(--body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1,953,178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489,485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-1,463,693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var(--body-font-family)"/>
                        </a:rPr>
                        <a:t>-74.9%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755378"/>
                  </a:ext>
                </a:extLst>
              </a:tr>
              <a:tr h="72439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var(--body-font-family)"/>
                        </a:rPr>
                        <a:t>Article Pages</a:t>
                      </a:r>
                      <a:endParaRPr lang="en-US" dirty="0">
                        <a:effectLst/>
                        <a:latin typeface="var(--body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13,146,558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11,046,243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-2,100,315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-16.0%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390582"/>
                  </a:ext>
                </a:extLst>
              </a:tr>
              <a:tr h="72439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var(--body-font-family)"/>
                        </a:rPr>
                        <a:t>Video Pages</a:t>
                      </a:r>
                      <a:endParaRPr lang="en-US" dirty="0">
                        <a:effectLst/>
                        <a:latin typeface="var(--body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var(--body-font-family)"/>
                        </a:rPr>
                        <a:t>2,708,824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2,090,693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-618,131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-22.8%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7360671"/>
                  </a:ext>
                </a:extLst>
              </a:tr>
              <a:tr h="491861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var(--body-font-family)"/>
                        </a:rPr>
                        <a:t>Others</a:t>
                      </a:r>
                      <a:endParaRPr lang="en-US">
                        <a:effectLst/>
                        <a:latin typeface="var(--body-font-family)"/>
                      </a:endParaRP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var(--body-font-family)"/>
                        </a:rPr>
                        <a:t>5,054,220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3,191,522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-1,862,698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var(--body-font-family)"/>
                        </a:rPr>
                        <a:t>-36.9%</a:t>
                      </a:r>
                    </a:p>
                  </a:txBody>
                  <a:tcPr marL="114300" marR="114300" marT="114300" marB="1143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47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216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CF4B54-7488-56C3-44C8-B513B2EF4B1D}"/>
              </a:ext>
            </a:extLst>
          </p:cNvPr>
          <p:cNvSpPr txBox="1"/>
          <p:nvPr/>
        </p:nvSpPr>
        <p:spPr>
          <a:xfrm>
            <a:off x="524614" y="2194749"/>
            <a:ext cx="30336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Enhance article content, structure, and search engine optimization (SEO)</a:t>
            </a:r>
          </a:p>
          <a:p>
            <a:endParaRPr lang="en-US" i="0" dirty="0">
              <a:solidFill>
                <a:schemeClr val="tx1"/>
              </a:solidFill>
              <a:effectLst/>
              <a:latin typeface="Merriweather" pitchFamily="2" charset="7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Merriweather" pitchFamily="2" charset="77"/>
              </a:rPr>
              <a:t>Conduct regular user behavior analysis to identify trends, preferences, and pain points.</a:t>
            </a:r>
          </a:p>
        </p:txBody>
      </p:sp>
    </p:spTree>
    <p:extLst>
      <p:ext uri="{BB962C8B-B14F-4D97-AF65-F5344CB8AC3E}">
        <p14:creationId xmlns:p14="http://schemas.microsoft.com/office/powerpoint/2010/main" val="145681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695925" y="3745675"/>
            <a:ext cx="3491144" cy="515700"/>
            <a:chOff x="4695925" y="3745675"/>
            <a:chExt cx="3491144" cy="51570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5808394" y="3879639"/>
              <a:ext cx="2378675" cy="247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CONCLUSTION</a:t>
              </a:r>
            </a:p>
            <a:p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695925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4695925" y="34199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695925" y="3404918"/>
            <a:ext cx="3334500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8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2927857" y="3214047"/>
            <a:ext cx="3491144" cy="515700"/>
            <a:chOff x="4695925" y="3745675"/>
            <a:chExt cx="3491144" cy="51570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5808394" y="3879639"/>
              <a:ext cx="2378675" cy="247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CONCLUSTION</a:t>
              </a:r>
            </a:p>
            <a:p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695925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2904750" y="2751335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2904750" y="2762361"/>
            <a:ext cx="3334500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2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69" name="Google Shape;1069;p42"/>
          <p:cNvSpPr txBox="1"/>
          <p:nvPr/>
        </p:nvSpPr>
        <p:spPr>
          <a:xfrm>
            <a:off x="3540642" y="1043200"/>
            <a:ext cx="1804008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11AE646E-F93F-937C-B876-663A970F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23" y="222784"/>
            <a:ext cx="4593265" cy="7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DC943-2BB6-4972-6BC7-D1E8FEF131CE}"/>
              </a:ext>
            </a:extLst>
          </p:cNvPr>
          <p:cNvSpPr txBox="1"/>
          <p:nvPr/>
        </p:nvSpPr>
        <p:spPr>
          <a:xfrm>
            <a:off x="734400" y="1434403"/>
            <a:ext cx="779291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itchFamily="2" charset="77"/>
              </a:rPr>
              <a:t>While Video Ad Completes increased by 15.9%, the overall decline in traffic and ad starts highlights the need for more engaging and relevant video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itchFamily="2" charset="77"/>
              </a:rPr>
              <a:t>The 23.2% drop in Video UV (Unique Visitors) was the most significant factor, indicating fewer users visited video content in October.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itchFamily="2" charset="77"/>
              </a:rPr>
              <a:t>Stay updated on Google and Facebook algorithm changes to improve visibility and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itchFamily="2" charset="77"/>
              </a:rPr>
              <a:t>The drop in Video Starts in October 2017 was driven by a combination of reduced traffic on wp website and </a:t>
            </a:r>
            <a:r>
              <a:rPr lang="en" sz="14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YouTube</a:t>
            </a:r>
            <a:r>
              <a:rPr lang="en-US" dirty="0">
                <a:latin typeface="Merriweather" pitchFamily="2" charset="77"/>
              </a:rPr>
              <a:t>, algorithm changes on Google and Facebook, and a shift in ad strategy.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erriweather" pitchFamily="2" charset="77"/>
              </a:rPr>
              <a:t>By addressing these issues and focusing on content quality in </a:t>
            </a:r>
            <a:r>
              <a:rPr lang="en" sz="1400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YouTube</a:t>
            </a:r>
            <a:r>
              <a:rPr lang="en-US" dirty="0">
                <a:latin typeface="Merriweather" pitchFamily="2" charset="77"/>
              </a:rPr>
              <a:t> and focus  traffic diversification, and ad strategy optimization The Washington Post can recover from the decline and grow its video business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erriweather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9712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4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C92ED-40B2-DF70-BF7C-C89012D06A48}"/>
              </a:ext>
            </a:extLst>
          </p:cNvPr>
          <p:cNvSpPr txBox="1"/>
          <p:nvPr/>
        </p:nvSpPr>
        <p:spPr>
          <a:xfrm>
            <a:off x="3127814" y="207202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Merriweather" pitchFamily="2" charset="77"/>
              </a:rPr>
              <a:t>Thank you</a:t>
            </a:r>
          </a:p>
        </p:txBody>
      </p:sp>
      <p:pic>
        <p:nvPicPr>
          <p:cNvPr id="10" name="Picture 12" descr="LogoSource | washington post logo">
            <a:extLst>
              <a:ext uri="{FF2B5EF4-FFF2-40B4-BE49-F238E27FC236}">
                <a16:creationId xmlns:a16="http://schemas.microsoft.com/office/drawing/2014/main" id="{49B81B5A-D5EE-C4F1-48DD-B425BA96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23" y="222784"/>
            <a:ext cx="4593265" cy="7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205500" y="2807955"/>
            <a:ext cx="972600" cy="5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2600" b="1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 idx="4294967295"/>
          </p:nvPr>
        </p:nvSpPr>
        <p:spPr>
          <a:xfrm>
            <a:off x="4271250" y="2807955"/>
            <a:ext cx="21468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endParaRPr sz="16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205500" y="2364500"/>
            <a:ext cx="3334500" cy="2172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3205500" y="2363853"/>
            <a:ext cx="649633" cy="218494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89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/>
      <p:bldP spid="110" grpId="0" animBg="1"/>
      <p:bldP spid="1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/>
        </p:nvSpPr>
        <p:spPr>
          <a:xfrm>
            <a:off x="720000" y="1043500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4" name="Google Shape;464;p25"/>
          <p:cNvSpPr txBox="1"/>
          <p:nvPr/>
        </p:nvSpPr>
        <p:spPr>
          <a:xfrm>
            <a:off x="3834774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endParaRPr lang="en-US"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5" name="Google Shape;465;p25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" name="Picture 12" descr="LogoSource | washington post logo">
            <a:extLst>
              <a:ext uri="{FF2B5EF4-FFF2-40B4-BE49-F238E27FC236}">
                <a16:creationId xmlns:a16="http://schemas.microsoft.com/office/drawing/2014/main" id="{F52AC3E6-678D-C6FD-86D8-BBD9A078F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DE6486-1405-AB31-B62B-73CF52CCD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18519"/>
              </p:ext>
            </p:extLst>
          </p:nvPr>
        </p:nvGraphicFramePr>
        <p:xfrm>
          <a:off x="720000" y="1541529"/>
          <a:ext cx="7688262" cy="3202010"/>
        </p:xfrm>
        <a:graphic>
          <a:graphicData uri="http://schemas.openxmlformats.org/drawingml/2006/table">
            <a:tbl>
              <a:tblPr/>
              <a:tblGrid>
                <a:gridCol w="2562754">
                  <a:extLst>
                    <a:ext uri="{9D8B030D-6E8A-4147-A177-3AD203B41FA5}">
                      <a16:colId xmlns:a16="http://schemas.microsoft.com/office/drawing/2014/main" val="752466307"/>
                    </a:ext>
                  </a:extLst>
                </a:gridCol>
                <a:gridCol w="2562754">
                  <a:extLst>
                    <a:ext uri="{9D8B030D-6E8A-4147-A177-3AD203B41FA5}">
                      <a16:colId xmlns:a16="http://schemas.microsoft.com/office/drawing/2014/main" val="3045494106"/>
                    </a:ext>
                  </a:extLst>
                </a:gridCol>
                <a:gridCol w="2562754">
                  <a:extLst>
                    <a:ext uri="{9D8B030D-6E8A-4147-A177-3AD203B41FA5}">
                      <a16:colId xmlns:a16="http://schemas.microsoft.com/office/drawing/2014/main" val="2021605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Metric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Highest Value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Lowest Value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45251"/>
                  </a:ext>
                </a:extLst>
              </a:tr>
              <a:tr h="33689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Video UV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8,751,978</a:t>
                      </a:r>
                      <a:r>
                        <a:rPr lang="en-US" dirty="0">
                          <a:effectLst/>
                        </a:rPr>
                        <a:t> (Sep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5,614,882</a:t>
                      </a:r>
                      <a:r>
                        <a:rPr lang="en-US" dirty="0">
                          <a:effectLst/>
                        </a:rPr>
                        <a:t> (Jul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541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 Video Starts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5,898,184</a:t>
                      </a:r>
                      <a:r>
                        <a:rPr lang="en-US" dirty="0">
                          <a:effectLst/>
                        </a:rPr>
                        <a:t> (Sep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1,469,873</a:t>
                      </a:r>
                      <a:r>
                        <a:rPr lang="en-US" dirty="0">
                          <a:effectLst/>
                        </a:rPr>
                        <a:t> (Jul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3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Facebook Video Starts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6,007,027</a:t>
                      </a:r>
                      <a:r>
                        <a:rPr lang="en-US" dirty="0">
                          <a:effectLst/>
                        </a:rPr>
                        <a:t> (Jan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1,348,002</a:t>
                      </a:r>
                      <a:r>
                        <a:rPr lang="en-US" dirty="0">
                          <a:effectLst/>
                        </a:rPr>
                        <a:t> (Oct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99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Google Referrals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59,800,983</a:t>
                      </a:r>
                      <a:r>
                        <a:rPr lang="en-US" dirty="0">
                          <a:effectLst/>
                        </a:rPr>
                        <a:t> (Sep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23,866,833</a:t>
                      </a:r>
                      <a:r>
                        <a:rPr lang="en-US" dirty="0">
                          <a:effectLst/>
                        </a:rPr>
                        <a:t> (Apr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44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Facebook Referrals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82,661,565</a:t>
                      </a:r>
                      <a:r>
                        <a:rPr lang="en-US" dirty="0">
                          <a:effectLst/>
                        </a:rPr>
                        <a:t> (Jan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24,591,146</a:t>
                      </a:r>
                      <a:r>
                        <a:rPr lang="en-US" dirty="0">
                          <a:effectLst/>
                        </a:rPr>
                        <a:t> (Oct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35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Video Ad Starts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10,996,508</a:t>
                      </a:r>
                      <a:r>
                        <a:rPr lang="en-US" dirty="0">
                          <a:effectLst/>
                        </a:rPr>
                        <a:t> (Sep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7,125,834</a:t>
                      </a:r>
                      <a:r>
                        <a:rPr lang="en-US" dirty="0">
                          <a:effectLst/>
                        </a:rPr>
                        <a:t> (Jul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55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Video Starts by Site Area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wp - </a:t>
                      </a:r>
                      <a:r>
                        <a:rPr lang="en-US" b="1" dirty="0" err="1">
                          <a:effectLst/>
                        </a:rPr>
                        <a:t>posttv</a:t>
                      </a:r>
                      <a:r>
                        <a:rPr lang="en-US" dirty="0">
                          <a:effectLst/>
                        </a:rPr>
                        <a:t>: 8,321,865 (Sep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wp - </a:t>
                      </a:r>
                      <a:r>
                        <a:rPr lang="en-US" b="1" dirty="0" err="1">
                          <a:effectLst/>
                        </a:rPr>
                        <a:t>nocategory</a:t>
                      </a:r>
                      <a:r>
                        <a:rPr lang="en-US" dirty="0">
                          <a:effectLst/>
                        </a:rPr>
                        <a:t>: 1,648 (Apr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45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Video Starts by Referrer Type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</a:t>
                      </a:r>
                      <a:r>
                        <a:rPr lang="en-US" dirty="0">
                          <a:effectLst/>
                        </a:rPr>
                        <a:t>: 59,800,983 (Sep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</a:t>
                      </a:r>
                      <a:r>
                        <a:rPr lang="en-US" dirty="0">
                          <a:effectLst/>
                        </a:rPr>
                        <a:t>: 24,403,447 (Jul 2017)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3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2537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185C075-D3C0-C717-89FE-E7B1E80CDF0A}"/>
              </a:ext>
            </a:extLst>
          </p:cNvPr>
          <p:cNvSpPr txBox="1"/>
          <p:nvPr/>
        </p:nvSpPr>
        <p:spPr>
          <a:xfrm>
            <a:off x="750436" y="565882"/>
            <a:ext cx="8068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erriweather" pitchFamily="2" charset="77"/>
              </a:rPr>
              <a:t>The table displays a summary of video metrics for various platforms in most categories.</a:t>
            </a:r>
          </a:p>
        </p:txBody>
      </p:sp>
    </p:spTree>
    <p:extLst>
      <p:ext uri="{BB962C8B-B14F-4D97-AF65-F5344CB8AC3E}">
        <p14:creationId xmlns:p14="http://schemas.microsoft.com/office/powerpoint/2010/main" val="3311477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34399" y="556087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/>
              <a:t>The table displays a summary percentage change of video metrics for various platforms in most categories.</a:t>
            </a:r>
            <a:br>
              <a:rPr lang="en-US" sz="1400" dirty="0"/>
            </a:br>
            <a:endParaRPr sz="1400" dirty="0"/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E226F-2418-F56A-49E3-39F4E2481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26293"/>
              </p:ext>
            </p:extLst>
          </p:nvPr>
        </p:nvGraphicFramePr>
        <p:xfrm>
          <a:off x="1903228" y="1348426"/>
          <a:ext cx="5337543" cy="3790130"/>
        </p:xfrm>
        <a:graphic>
          <a:graphicData uri="http://schemas.openxmlformats.org/drawingml/2006/table">
            <a:tbl>
              <a:tblPr/>
              <a:tblGrid>
                <a:gridCol w="1779181">
                  <a:extLst>
                    <a:ext uri="{9D8B030D-6E8A-4147-A177-3AD203B41FA5}">
                      <a16:colId xmlns:a16="http://schemas.microsoft.com/office/drawing/2014/main" val="596771541"/>
                    </a:ext>
                  </a:extLst>
                </a:gridCol>
                <a:gridCol w="1779181">
                  <a:extLst>
                    <a:ext uri="{9D8B030D-6E8A-4147-A177-3AD203B41FA5}">
                      <a16:colId xmlns:a16="http://schemas.microsoft.com/office/drawing/2014/main" val="3993263145"/>
                    </a:ext>
                  </a:extLst>
                </a:gridCol>
                <a:gridCol w="1779181">
                  <a:extLst>
                    <a:ext uri="{9D8B030D-6E8A-4147-A177-3AD203B41FA5}">
                      <a16:colId xmlns:a16="http://schemas.microsoft.com/office/drawing/2014/main" val="1289202585"/>
                    </a:ext>
                  </a:extLst>
                </a:gridCol>
              </a:tblGrid>
              <a:tr h="285840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Metric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Highest % Change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effectLst/>
                        </a:rPr>
                        <a:t>Lowest % Change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337974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Total Video Starts</a:t>
                      </a:r>
                      <a:endParaRPr lang="en-US" sz="900" dirty="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+44.6%</a:t>
                      </a:r>
                      <a:r>
                        <a:rPr lang="en-US" sz="900" dirty="0">
                          <a:effectLst/>
                        </a:rPr>
                        <a:t> (Sep 2017 vs. Jul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-30.8%</a:t>
                      </a:r>
                      <a:r>
                        <a:rPr lang="en-US" sz="900" dirty="0">
                          <a:effectLst/>
                        </a:rPr>
                        <a:t> (Jul 2017 vs. Jun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45619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Video UV</a:t>
                      </a:r>
                      <a:endParaRPr lang="en-US" sz="900" dirty="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+55.9%</a:t>
                      </a:r>
                      <a:r>
                        <a:rPr lang="en-US" sz="900" dirty="0">
                          <a:effectLst/>
                        </a:rPr>
                        <a:t> (Sep 2017 vs. Jul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-23.2%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64158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Google Video Starts</a:t>
                      </a:r>
                      <a:endParaRPr lang="en-US" sz="90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+301.3%</a:t>
                      </a:r>
                      <a:r>
                        <a:rPr lang="en-US" sz="900" dirty="0">
                          <a:effectLst/>
                        </a:rPr>
                        <a:t> (Sep 2017 vs. Jul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-57.9%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90655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Facebook Video Starts</a:t>
                      </a:r>
                      <a:endParaRPr lang="en-US" sz="90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+16.7%</a:t>
                      </a:r>
                      <a:r>
                        <a:rPr lang="en-US" sz="900" dirty="0">
                          <a:effectLst/>
                        </a:rPr>
                        <a:t> (May 2017 vs. Apr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-31.2%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930379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Google Referrals</a:t>
                      </a:r>
                      <a:endParaRPr lang="en-US" sz="90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+145.0%</a:t>
                      </a:r>
                      <a:r>
                        <a:rPr lang="en-US" sz="900" dirty="0">
                          <a:effectLst/>
                        </a:rPr>
                        <a:t> (Sep 2017 vs. Jul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-16.1%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250530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Facebook Referrals</a:t>
                      </a:r>
                      <a:endParaRPr lang="en-US" sz="900" dirty="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+168.1%</a:t>
                      </a:r>
                      <a:r>
                        <a:rPr lang="en-US" sz="900" dirty="0">
                          <a:effectLst/>
                        </a:rPr>
                        <a:t> (May 2017 vs. Apr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-12.1%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58923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Video Ad Starts</a:t>
                      </a:r>
                      <a:endParaRPr lang="en-US" sz="900" dirty="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+60.2%</a:t>
                      </a:r>
                      <a:r>
                        <a:rPr lang="en-US" sz="900" dirty="0">
                          <a:effectLst/>
                        </a:rPr>
                        <a:t> (Aug 2017 vs. Jul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-7.3%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554904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Video Ad Completes</a:t>
                      </a:r>
                      <a:endParaRPr lang="en-US" sz="90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+63.1%</a:t>
                      </a:r>
                      <a:r>
                        <a:rPr lang="en-US" sz="900" dirty="0">
                          <a:effectLst/>
                        </a:rPr>
                        <a:t> (Aug 2017 vs. Jul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-15.4%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1998422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>
                          <a:effectLst/>
                        </a:rPr>
                        <a:t>Video Ad Skips</a:t>
                      </a:r>
                      <a:endParaRPr lang="en-US" sz="90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+125.5%</a:t>
                      </a:r>
                      <a:r>
                        <a:rPr lang="en-US" sz="900" dirty="0">
                          <a:effectLst/>
                        </a:rPr>
                        <a:t> (Apr 2017 vs. Mar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-15.4%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383855"/>
                  </a:ext>
                </a:extLst>
              </a:tr>
              <a:tr h="350429"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Video Starts (No Pre-roll)</a:t>
                      </a:r>
                      <a:endParaRPr lang="en-US" sz="900" dirty="0">
                        <a:effectLst/>
                      </a:endParaRP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+319.0%</a:t>
                      </a:r>
                      <a:r>
                        <a:rPr lang="en-US" sz="900" dirty="0">
                          <a:effectLst/>
                        </a:rPr>
                        <a:t> (Oct 2017 vs. Sep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95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effectLst/>
                        </a:rPr>
                        <a:t>-53.1%</a:t>
                      </a:r>
                      <a:r>
                        <a:rPr lang="en-US" sz="900" dirty="0">
                          <a:effectLst/>
                        </a:rPr>
                        <a:t> (Jul 2017 vs. Jun 2017)</a:t>
                      </a:r>
                    </a:p>
                  </a:txBody>
                  <a:tcPr marL="56938" marR="56938" marT="28469" marB="2846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45847"/>
                  </a:ext>
                </a:extLst>
              </a:tr>
            </a:tbl>
          </a:graphicData>
        </a:graphic>
      </p:graphicFrame>
      <p:pic>
        <p:nvPicPr>
          <p:cNvPr id="3" name="Picture 12" descr="LogoSource | washington post logo">
            <a:extLst>
              <a:ext uri="{FF2B5EF4-FFF2-40B4-BE49-F238E27FC236}">
                <a16:creationId xmlns:a16="http://schemas.microsoft.com/office/drawing/2014/main" id="{6BE676E0-1D3F-773E-2B5F-ED24A6F1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07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4695925" y="1737425"/>
            <a:ext cx="3732575" cy="627075"/>
            <a:chOff x="4695925" y="1737425"/>
            <a:chExt cx="3732575" cy="627075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5759058" y="1737425"/>
              <a:ext cx="2669442" cy="549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SETBACK</a:t>
              </a:r>
              <a:endParaRPr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4695925" y="1848800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0" name="Google Shape;100;p17"/>
          <p:cNvGrpSpPr/>
          <p:nvPr/>
        </p:nvGrpSpPr>
        <p:grpSpPr>
          <a:xfrm>
            <a:off x="721500" y="3641945"/>
            <a:ext cx="3483935" cy="619430"/>
            <a:chOff x="721500" y="3641945"/>
            <a:chExt cx="3483935" cy="619430"/>
          </a:xfrm>
        </p:grpSpPr>
        <p:sp>
          <p:nvSpPr>
            <p:cNvPr id="101" name="Google Shape;101;p17"/>
            <p:cNvSpPr txBox="1"/>
            <p:nvPr/>
          </p:nvSpPr>
          <p:spPr>
            <a:xfrm>
              <a:off x="1694100" y="3641945"/>
              <a:ext cx="2511335" cy="475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RECOMMENDATION</a:t>
              </a:r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3" name="Google Shape;103;p17"/>
            <p:cNvSpPr txBox="1"/>
            <p:nvPr/>
          </p:nvSpPr>
          <p:spPr>
            <a:xfrm>
              <a:off x="721500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grpSp>
        <p:nvGrpSpPr>
          <p:cNvPr id="104" name="Google Shape;104;p17"/>
          <p:cNvGrpSpPr/>
          <p:nvPr/>
        </p:nvGrpSpPr>
        <p:grpSpPr>
          <a:xfrm>
            <a:off x="4695925" y="3745675"/>
            <a:ext cx="3491144" cy="515700"/>
            <a:chOff x="4695925" y="3745675"/>
            <a:chExt cx="3491144" cy="515700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5808394" y="3879639"/>
              <a:ext cx="2378675" cy="247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CONCLUSTION</a:t>
              </a:r>
            </a:p>
            <a:p>
              <a:endParaRPr sz="18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4695925" y="3745675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732600" y="34183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32599" y="3416700"/>
            <a:ext cx="2648553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695925" y="3419900"/>
            <a:ext cx="3334500" cy="2160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4695925" y="3418300"/>
            <a:ext cx="3334500" cy="218887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695924" y="1506656"/>
            <a:ext cx="3491145" cy="23076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4695925" y="1522712"/>
            <a:ext cx="1661100" cy="216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7"/>
          <p:cNvGrpSpPr/>
          <p:nvPr/>
        </p:nvGrpSpPr>
        <p:grpSpPr>
          <a:xfrm>
            <a:off x="2665106" y="2595269"/>
            <a:ext cx="3759911" cy="673527"/>
            <a:chOff x="4695925" y="1690973"/>
            <a:chExt cx="3759911" cy="673527"/>
          </a:xfrm>
        </p:grpSpPr>
        <p:sp>
          <p:nvSpPr>
            <p:cNvPr id="97" name="Google Shape;97;p17"/>
            <p:cNvSpPr txBox="1"/>
            <p:nvPr/>
          </p:nvSpPr>
          <p:spPr>
            <a:xfrm>
              <a:off x="5786394" y="1690973"/>
              <a:ext cx="2669442" cy="549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SETBACK</a:t>
              </a:r>
              <a:endParaRPr sz="16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4695925" y="1848800"/>
              <a:ext cx="972600" cy="515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b="1" dirty="0">
                  <a:solidFill>
                    <a:schemeClr val="l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</a:t>
              </a:r>
              <a:endParaRPr sz="2600" b="1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114" name="Google Shape;114;p17"/>
          <p:cNvSpPr/>
          <p:nvPr/>
        </p:nvSpPr>
        <p:spPr>
          <a:xfrm>
            <a:off x="2665106" y="2357115"/>
            <a:ext cx="3491145" cy="230769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665106" y="2364500"/>
            <a:ext cx="1661100" cy="2160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" name="Picture 12" descr="LogoSource | washington post logo">
            <a:extLst>
              <a:ext uri="{FF2B5EF4-FFF2-40B4-BE49-F238E27FC236}">
                <a16:creationId xmlns:a16="http://schemas.microsoft.com/office/drawing/2014/main" id="{D5FBE147-20E2-2F5F-6D1A-0E04B3BA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00" y="80826"/>
            <a:ext cx="6209414" cy="96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3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46000"/>
          </a:schemeClr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ctrTitle"/>
          </p:nvPr>
        </p:nvSpPr>
        <p:spPr>
          <a:xfrm>
            <a:off x="734400" y="484632"/>
            <a:ext cx="7675200" cy="42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The percentage change in video starts for showing significant fluctuations experiencing a sharp decline in October.</a:t>
            </a:r>
            <a:endParaRPr sz="1400" dirty="0"/>
          </a:p>
        </p:txBody>
      </p:sp>
      <p:sp>
        <p:nvSpPr>
          <p:cNvPr id="464" name="Google Shape;464;p25"/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01388-3D56-6A7D-4B43-2136FD9C3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91" r="-845"/>
          <a:stretch/>
        </p:blipFill>
        <p:spPr>
          <a:xfrm>
            <a:off x="1690576" y="1217800"/>
            <a:ext cx="6124354" cy="3869064"/>
          </a:xfrm>
          <a:prstGeom prst="rect">
            <a:avLst/>
          </a:prstGeom>
        </p:spPr>
      </p:pic>
      <p:pic>
        <p:nvPicPr>
          <p:cNvPr id="7" name="Picture 12" descr="LogoSource | washington post logo">
            <a:extLst>
              <a:ext uri="{FF2B5EF4-FFF2-40B4-BE49-F238E27FC236}">
                <a16:creationId xmlns:a16="http://schemas.microsoft.com/office/drawing/2014/main" id="{62EEC215-9BA4-649E-8873-207C1C8F8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8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5916088" y="2068775"/>
            <a:ext cx="249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Referrals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5916088" y="3169096"/>
            <a:ext cx="249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News categories</a:t>
            </a:r>
            <a:r>
              <a:rPr lang="en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734388" y="1518625"/>
            <a:ext cx="2457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Unique Views  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638695" y="2614152"/>
            <a:ext cx="2457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Video Platform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38695" y="3706696"/>
            <a:ext cx="2457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-US" sz="20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Search engine </a:t>
            </a:r>
            <a:endParaRPr sz="2000" b="1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4462888" y="1580897"/>
            <a:ext cx="218400" cy="2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4462888" y="2681715"/>
            <a:ext cx="218400" cy="2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4462888" y="3782534"/>
            <a:ext cx="218400" cy="2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462888" y="2131306"/>
            <a:ext cx="218400" cy="21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462888" y="3232125"/>
            <a:ext cx="218400" cy="2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" name="Google Shape;144;p18"/>
          <p:cNvCxnSpPr>
            <a:cxnSpLocks/>
            <a:stCxn id="132" idx="3"/>
            <a:endCxn id="139" idx="1"/>
          </p:cNvCxnSpPr>
          <p:nvPr/>
        </p:nvCxnSpPr>
        <p:spPr>
          <a:xfrm>
            <a:off x="3191388" y="1690075"/>
            <a:ext cx="12714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5" name="Google Shape;145;p18"/>
          <p:cNvCxnSpPr>
            <a:endCxn id="140" idx="1"/>
          </p:cNvCxnSpPr>
          <p:nvPr/>
        </p:nvCxnSpPr>
        <p:spPr>
          <a:xfrm>
            <a:off x="3191488" y="2790315"/>
            <a:ext cx="1271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6" name="Google Shape;146;p18"/>
          <p:cNvCxnSpPr>
            <a:endCxn id="141" idx="1"/>
          </p:cNvCxnSpPr>
          <p:nvPr/>
        </p:nvCxnSpPr>
        <p:spPr>
          <a:xfrm>
            <a:off x="3191488" y="3890834"/>
            <a:ext cx="1271400" cy="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7" name="Google Shape;147;p18"/>
          <p:cNvCxnSpPr>
            <a:stCxn id="125" idx="1"/>
            <a:endCxn id="142" idx="3"/>
          </p:cNvCxnSpPr>
          <p:nvPr/>
        </p:nvCxnSpPr>
        <p:spPr>
          <a:xfrm flipH="1">
            <a:off x="4681288" y="2240225"/>
            <a:ext cx="1234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48" name="Google Shape;148;p18"/>
          <p:cNvCxnSpPr>
            <a:stCxn id="128" idx="1"/>
            <a:endCxn id="143" idx="3"/>
          </p:cNvCxnSpPr>
          <p:nvPr/>
        </p:nvCxnSpPr>
        <p:spPr>
          <a:xfrm flipH="1">
            <a:off x="4681288" y="3340546"/>
            <a:ext cx="1234800" cy="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720000" y="1043500"/>
            <a:ext cx="15408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395461" y="1250424"/>
            <a:ext cx="1903227" cy="27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688320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FE9453-9591-7345-632C-0882F8449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400" dirty="0">
                <a:latin typeface="Merriweather" pitchFamily="2" charset="77"/>
              </a:rPr>
              <a:t>The S</a:t>
            </a:r>
            <a:r>
              <a:rPr lang="en-US" sz="1400" dirty="0">
                <a:effectLst/>
                <a:latin typeface="Merriweather" pitchFamily="2" charset="77"/>
              </a:rPr>
              <a:t>ignificant drivers of drop in Video Starts in October compared to September.</a:t>
            </a:r>
          </a:p>
        </p:txBody>
      </p:sp>
      <p:pic>
        <p:nvPicPr>
          <p:cNvPr id="8" name="Picture 12" descr="LogoSource | washington post logo">
            <a:extLst>
              <a:ext uri="{FF2B5EF4-FFF2-40B4-BE49-F238E27FC236}">
                <a16:creationId xmlns:a16="http://schemas.microsoft.com/office/drawing/2014/main" id="{C5BAE08C-7532-4367-7B6C-6263E9D39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06" y="20780"/>
            <a:ext cx="2726488" cy="4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464;p25">
            <a:extLst>
              <a:ext uri="{FF2B5EF4-FFF2-40B4-BE49-F238E27FC236}">
                <a16:creationId xmlns:a16="http://schemas.microsoft.com/office/drawing/2014/main" id="{3FC13A09-0364-BD68-A1F9-158D91EB8DCB}"/>
              </a:ext>
            </a:extLst>
          </p:cNvPr>
          <p:cNvSpPr txBox="1"/>
          <p:nvPr/>
        </p:nvSpPr>
        <p:spPr>
          <a:xfrm>
            <a:off x="3799350" y="1044100"/>
            <a:ext cx="1545300" cy="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SETBACK</a:t>
            </a:r>
            <a:endParaRPr sz="1200" dirty="0">
              <a:solidFill>
                <a:srgbClr val="1C2226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4125074113"/>
      </p:ext>
    </p:extLst>
  </p:cSld>
  <p:clrMapOvr>
    <a:masterClrMapping/>
  </p:clrMapOvr>
</p:sld>
</file>

<file path=ppt/theme/theme1.xml><?xml version="1.0" encoding="utf-8"?>
<a:theme xmlns:a="http://schemas.openxmlformats.org/drawingml/2006/main" name="The Daily News by Slidesgo">
  <a:themeElements>
    <a:clrScheme name="Simple Light">
      <a:dk1>
        <a:srgbClr val="1C2226"/>
      </a:dk1>
      <a:lt1>
        <a:srgbClr val="F1EEED"/>
      </a:lt1>
      <a:dk2>
        <a:srgbClr val="1C2226"/>
      </a:dk2>
      <a:lt2>
        <a:srgbClr val="888C8C"/>
      </a:lt2>
      <a:accent1>
        <a:srgbClr val="D9D9D9"/>
      </a:accent1>
      <a:accent2>
        <a:srgbClr val="1C2226"/>
      </a:accent2>
      <a:accent3>
        <a:srgbClr val="595C5C"/>
      </a:accent3>
      <a:accent4>
        <a:srgbClr val="888C8C"/>
      </a:accent4>
      <a:accent5>
        <a:srgbClr val="C7C7C7"/>
      </a:accent5>
      <a:accent6>
        <a:srgbClr val="1C2226"/>
      </a:accent6>
      <a:hlink>
        <a:srgbClr val="1C22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1089</Words>
  <Application>Microsoft Macintosh PowerPoint</Application>
  <PresentationFormat>On-screen Show (16:9)</PresentationFormat>
  <Paragraphs>195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Merriweather Black</vt:lpstr>
      <vt:lpstr>var(--body-font-family)</vt:lpstr>
      <vt:lpstr>var(--body-emphasized-font-family)</vt:lpstr>
      <vt:lpstr>Roboto</vt:lpstr>
      <vt:lpstr>Montserrat</vt:lpstr>
      <vt:lpstr>Merriweather</vt:lpstr>
      <vt:lpstr>The Daily News by Slidesgo</vt:lpstr>
      <vt:lpstr>PowerPoint Presentation</vt:lpstr>
      <vt:lpstr>SUMMARY  </vt:lpstr>
      <vt:lpstr>SUMMARY</vt:lpstr>
      <vt:lpstr>PowerPoint Presentation</vt:lpstr>
      <vt:lpstr>The table displays a summary percentage change of video metrics for various platforms in most categories. </vt:lpstr>
      <vt:lpstr>PowerPoint Presentation</vt:lpstr>
      <vt:lpstr>PowerPoint Presentation</vt:lpstr>
      <vt:lpstr>The percentage change in video starts for showing significant fluctuations experiencing a sharp decline in October.</vt:lpstr>
      <vt:lpstr>The Significant drivers of drop in Video Starts in October compared to September.</vt:lpstr>
      <vt:lpstr>The graph shows a sharp drop in video unique views (UV) from September 2017 to October 2017. The unique views had a percentage dip of approximately 22.6% from September to October.</vt:lpstr>
      <vt:lpstr>Significant Decline: Both video starts and referrals dropped significantly from September to October 2017</vt:lpstr>
      <vt:lpstr> The graph shows a dip in video views in October 2017, and can be inferred that the from September to October YouTube views dropped by 75.8% and WaPo views dropped by 23.4%  </vt:lpstr>
      <vt:lpstr>The Visualization shows the decline in views for PostTV, Local, and National in October compared to other Months</vt:lpstr>
      <vt:lpstr>The graph highlights significant fluctuations in video start percentage changes across three news categories over the last three months.</vt:lpstr>
      <vt:lpstr>The graph shows percentage change for Search Engines from September to October 2017which is a decline of approximately 57.6. For Other Web Sites, the decline is approximately 11.5%</vt:lpstr>
      <vt:lpstr>PowerPoint Presentation</vt:lpstr>
      <vt:lpstr>PowerPoint Presentation</vt:lpstr>
      <vt:lpstr>Need to optimize content for these Youtube, Facebook. </vt:lpstr>
      <vt:lpstr>Concentrate on weather, news, and world topics, The Post can leverage its strengths to drive higher video engagement and grow its audience</vt:lpstr>
      <vt:lpstr>Recommendations to Increase YouTube Views </vt:lpstr>
      <vt:lpstr>Analyze user behavior and revamp the homepage to increase engagement 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Analyst – Simulation  </dc:title>
  <cp:lastModifiedBy>Vijay Suresh</cp:lastModifiedBy>
  <cp:revision>26</cp:revision>
  <dcterms:modified xsi:type="dcterms:W3CDTF">2025-01-31T18:21:22Z</dcterms:modified>
</cp:coreProperties>
</file>