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75"/>
  </p:normalViewPr>
  <p:slideViewPr>
    <p:cSldViewPr snapToGrid="0">
      <p:cViewPr varScale="1">
        <p:scale>
          <a:sx n="90" d="100"/>
          <a:sy n="90" d="100"/>
        </p:scale>
        <p:origin x="232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DB608-CCA5-C1D0-CC15-8DDD06E53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3D5846-2943-0DAE-9849-1B25A0DCD9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7B47F-41D0-39E3-ED72-CF16496F9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B02D-B90B-E546-BFD6-964DDBD1E1EA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21EDE-4A20-7AB5-7143-AB618A4DD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30AB8-42DA-3E23-1485-09449B870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7EB84-D3C7-FC4E-9550-6251D4F0C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8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AA8F3-6CAD-C447-00C7-204309261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09DD2-908A-5C07-1025-4DB95CDF1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99F64-B3B4-55F5-BDB3-FD304DC82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B02D-B90B-E546-BFD6-964DDBD1E1EA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A50D2-7589-BFA2-FA4C-AF0D7BAA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1242D-733F-F6E3-BC42-0068E3A02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7EB84-D3C7-FC4E-9550-6251D4F0C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96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08BBE1-0735-7645-3FE8-33BDA474A9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08D7CB-16AE-80AB-4307-22EDA595B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5ED01-0C31-9AA0-60E6-7BD4D408D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B02D-B90B-E546-BFD6-964DDBD1E1EA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4F1A2-992E-3BAD-6B26-CA53C8A40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97D4F-A599-A97F-26A7-1728E0739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7EB84-D3C7-FC4E-9550-6251D4F0C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12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C9B6D-769D-3DE7-60D1-44409CB2B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25349-FCCD-04DA-592D-44FC571D8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AF151-C3E7-B0C3-7626-A7C25CB0D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B02D-B90B-E546-BFD6-964DDBD1E1EA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E1BC3-3E43-0315-189C-813ADBAC9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B8C4B-0826-598B-6EF5-29571747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7EB84-D3C7-FC4E-9550-6251D4F0C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19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D9BF6-510A-F9D5-AE62-0C4EBFCEF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C3C39-822A-69AE-8BBC-915313C3B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84DEB-5851-525B-8BEB-9C661E953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B02D-B90B-E546-BFD6-964DDBD1E1EA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422FA-5A6D-DF92-2301-782F29025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56027-F862-4B06-B3DD-0001B979D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7EB84-D3C7-FC4E-9550-6251D4F0C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5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9C3D9-8819-5FA3-2FB6-70D0D32B8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03BE2-D402-C1EC-2F53-62261D28F8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11DE1-FA4E-233D-64D7-5FB93A71A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1931C-D402-C5F3-ACD1-2B37794E1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B02D-B90B-E546-BFD6-964DDBD1E1EA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81FC06-96E3-3A30-9FBC-2AD9E874A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98510-9177-C457-DEC0-3B899B03A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7EB84-D3C7-FC4E-9550-6251D4F0C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97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1943A-EC47-811F-A866-14777859A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8CA55-4366-45FA-7E2A-39118CE43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ECCCF9-51EB-CDB0-B039-81C1421D1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2C4BA5-35B8-22E2-F674-AB6DF61638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07E15D-7347-994A-D519-A96E4D7872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4C1527-5FE0-7869-D4A3-4D5222629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B02D-B90B-E546-BFD6-964DDBD1E1EA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33CA-F4C2-E675-46DA-82FC159D4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F1D0D9-9BBB-2C2B-736B-A3ADEE85E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7EB84-D3C7-FC4E-9550-6251D4F0C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97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941E0-B6C2-5666-134F-44D667776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2FD6F3-43C4-4F97-8267-B9D6BC0B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B02D-B90B-E546-BFD6-964DDBD1E1EA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DB7B7C-4B9A-FC3D-8D13-4A84595A1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42895E-E30E-31DF-252A-F5AF00474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7EB84-D3C7-FC4E-9550-6251D4F0C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11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BA7A56-C812-09A6-A6D6-1D36D6CC1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B02D-B90B-E546-BFD6-964DDBD1E1EA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8E867D-AD94-74F1-79DD-A5F7243B5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6F999-2E70-58BF-472E-0E0C7431D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7EB84-D3C7-FC4E-9550-6251D4F0C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3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7FA03-0F1C-08FD-69CF-123809CAB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98D40-881F-1534-033B-07111CCEA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FAB4B9-65EE-0BC0-088B-9AE8606D9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612D2-AB85-AA18-555D-9C961BF9D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B02D-B90B-E546-BFD6-964DDBD1E1EA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A44933-B28B-A7C9-E772-41C7E85A6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101724-8225-3C6C-7860-88A2FDEA1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7EB84-D3C7-FC4E-9550-6251D4F0C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34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683CF-F4F6-2980-DF49-21E3EDFDF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D95F7E-2874-DC20-D30E-318BAAE8B8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CF66C6-B9C5-7684-4DD5-78B5D763D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95A1C2-C1F7-67F6-CEA9-4320E222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B02D-B90B-E546-BFD6-964DDBD1E1EA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1B3708-51EF-C727-69D4-9C1BE230A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DD3BA-5A26-414E-BE16-3E1A8924A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7EB84-D3C7-FC4E-9550-6251D4F0C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53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8A6358-43D9-7756-81B5-8D88F6C2F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3608F-61C9-2580-F4AC-CE6AB301E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2A9F8-33DF-757E-A718-A0F72CE358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AB02D-B90B-E546-BFD6-964DDBD1E1EA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EB331-A4F7-7B5A-49B0-03EB97AD0B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D0245-A332-F457-6051-072C4E0DB5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7EB84-D3C7-FC4E-9550-6251D4F0C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7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887F4-632C-60C0-39B3-7129BC2D08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Lending Club Case Study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4D0F9A-E3E5-70E5-89C4-A46AF78EA1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05246"/>
            <a:ext cx="9144000" cy="3356658"/>
          </a:xfrm>
        </p:spPr>
        <p:txBody>
          <a:bodyPr>
            <a:normAutofit fontScale="92500"/>
          </a:bodyPr>
          <a:lstStyle/>
          <a:p>
            <a:r>
              <a:rPr lang="en-US" dirty="0"/>
              <a:t>Data Understanding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aim is to find the loan applicants that defaulted or not based on the past </a:t>
            </a:r>
            <a:r>
              <a:rPr lang="en-US" dirty="0" err="1"/>
              <a:t>history.In</a:t>
            </a:r>
            <a:r>
              <a:rPr lang="en-US" dirty="0"/>
              <a:t> this case we need to consider “</a:t>
            </a:r>
            <a:r>
              <a:rPr lang="en-US" dirty="0" err="1"/>
              <a:t>loan_status</a:t>
            </a:r>
            <a:r>
              <a:rPr lang="en-US" dirty="0"/>
              <a:t>”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Loan status has 3 values “</a:t>
            </a:r>
            <a:r>
              <a:rPr lang="en-US" dirty="0" err="1"/>
              <a:t>Current”,”Fully</a:t>
            </a:r>
            <a:r>
              <a:rPr lang="en-US" dirty="0"/>
              <a:t> paid” and “Charged off”, since we are not sure on the current status if they will pay up or not , we will ignore them and consider only full paid and charged off statuses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We will also consider “</a:t>
            </a:r>
            <a:r>
              <a:rPr lang="en-US" dirty="0" err="1"/>
              <a:t>funded_amt</a:t>
            </a:r>
            <a:r>
              <a:rPr lang="en-US" dirty="0"/>
              <a:t>” variable to be impacted by “</a:t>
            </a:r>
            <a:r>
              <a:rPr lang="en-US" dirty="0" err="1"/>
              <a:t>loan_status</a:t>
            </a:r>
            <a:r>
              <a:rPr lang="en-US" dirty="0"/>
              <a:t>”(</a:t>
            </a:r>
            <a:r>
              <a:rPr lang="en-US" dirty="0" err="1"/>
              <a:t>funded_amt_inv</a:t>
            </a:r>
            <a:r>
              <a:rPr lang="en-US" dirty="0"/>
              <a:t> can be ignored since its an individual choice)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Drop columns like </a:t>
            </a:r>
            <a:r>
              <a:rPr lang="en-US" dirty="0" err="1"/>
              <a:t>id,member</a:t>
            </a:r>
            <a:r>
              <a:rPr lang="en-US" dirty="0"/>
              <a:t> id , null values,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153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EF9B-7DEB-BA22-4E40-EB58CCE8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47E03D7-6AF2-2C41-43C7-4716745A0C2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36826"/>
            <a:ext cx="10515600" cy="4328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16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A4C07-1600-15E6-2340-30C5B2EB3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DB9EF01-FD7C-19E2-68AA-4D41B0541B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8" y="1825625"/>
            <a:ext cx="1048828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2757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F0592-DC98-348D-C7FA-45908686B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F3C707F-B540-2E0E-D911-1D7D2A01BBE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283" y="1825625"/>
            <a:ext cx="1046743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5408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7F328-705C-C3B7-2273-961B812A4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C5F99-2293-4669-E588-031C5A30C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B32288D-42B8-D1D0-2DC3-AE5980FDF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0113"/>
            <a:ext cx="12192000" cy="505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049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019EF-2029-AA9B-68FB-29B1B77C5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1DF15-915C-6149-5E5E-339069B3E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5C74064-C01F-1B34-41EB-8EA1F94D9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27100"/>
            <a:ext cx="12192000" cy="500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051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98FDB-11FC-E7EF-7248-1C05091C3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E702B88-9243-7087-58ED-C34C401E8C2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8185"/>
            <a:ext cx="10515600" cy="4346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1568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7BE63-F162-D5FC-5DEC-19B4EE90B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8D1C0-C1DE-8411-2039-9959F1077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BBA32E3-F006-82F6-BEEC-6826DC61B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27100"/>
            <a:ext cx="12192000" cy="500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2843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465EC-4A5B-D26C-B064-F6B0B51E5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44E2C-6BBB-2E01-F72E-E9C945F49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7BCEF74F-2BD8-D3BC-20FD-CFAA384FD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9638"/>
            <a:ext cx="12192000" cy="503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465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7FA31-641C-5E40-9346-AA96DD8E8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A5E67-C327-70C8-46DA-538A8CAE8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2B2DDF0B-65B1-C1FA-21A3-B92EE4DF0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9638"/>
            <a:ext cx="12192000" cy="503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679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364F3-6DD6-0EC9-5288-E76395BF8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94728-A009-DEA5-AD05-5DC0DEF1E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Drop columns containing max null value, single value, which doesn’t add any value</a:t>
            </a:r>
          </a:p>
          <a:p>
            <a:r>
              <a:rPr lang="en-US" dirty="0"/>
              <a:t>Filter rows with missing values</a:t>
            </a:r>
          </a:p>
          <a:p>
            <a:r>
              <a:rPr lang="en-US" dirty="0"/>
              <a:t>Clean and convert entire column to correct data type </a:t>
            </a:r>
            <a:r>
              <a:rPr lang="en-US" dirty="0" err="1"/>
              <a:t>eg</a:t>
            </a:r>
            <a:r>
              <a:rPr lang="en-US" dirty="0"/>
              <a:t> : date,int64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Convert certain column values to numeric variables for better analysis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549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4B949-23C1-3746-9AF9-68CE8C1DB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73018-BEC7-E794-66D4-83F2D6865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Derived Metrics</a:t>
            </a:r>
          </a:p>
          <a:p>
            <a:r>
              <a:rPr lang="en-US" dirty="0"/>
              <a:t>Univariate Analysis</a:t>
            </a:r>
          </a:p>
          <a:p>
            <a:r>
              <a:rPr lang="en-US" dirty="0"/>
              <a:t>Segmented Univariate Analysis</a:t>
            </a:r>
          </a:p>
          <a:p>
            <a:r>
              <a:rPr lang="en-US" dirty="0"/>
              <a:t>Bivariate Analysis</a:t>
            </a:r>
          </a:p>
          <a:p>
            <a:r>
              <a:rPr lang="en-US" dirty="0"/>
              <a:t>Multivariate Analysis</a:t>
            </a:r>
          </a:p>
        </p:txBody>
      </p:sp>
    </p:spTree>
    <p:extLst>
      <p:ext uri="{BB962C8B-B14F-4D97-AF65-F5344CB8AC3E}">
        <p14:creationId xmlns:p14="http://schemas.microsoft.com/office/powerpoint/2010/main" val="4257473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2E20E-86D3-44CA-8145-565B1213D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A2A63-48D5-66AF-8D7D-ECC2659C0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Derive metrics for Month and Year from column “</a:t>
            </a:r>
            <a:r>
              <a:rPr lang="en-US" dirty="0" err="1"/>
              <a:t>issue_d</a:t>
            </a:r>
            <a:r>
              <a:rPr lang="en-US" dirty="0"/>
              <a:t>”</a:t>
            </a:r>
          </a:p>
          <a:p>
            <a:r>
              <a:rPr lang="en-US" dirty="0"/>
              <a:t>Derive metrics for “</a:t>
            </a:r>
            <a:r>
              <a:rPr lang="en-US" dirty="0" err="1"/>
              <a:t>loan_amnt</a:t>
            </a:r>
            <a:r>
              <a:rPr lang="en-US" dirty="0"/>
              <a:t>” to “</a:t>
            </a:r>
            <a:r>
              <a:rPr lang="en-US" dirty="0" err="1"/>
              <a:t>annual_inc</a:t>
            </a:r>
            <a:r>
              <a:rPr lang="en-US" dirty="0"/>
              <a:t>” ratio</a:t>
            </a:r>
          </a:p>
          <a:p>
            <a:r>
              <a:rPr lang="en-US" dirty="0"/>
              <a:t>Create new column </a:t>
            </a:r>
            <a:r>
              <a:rPr lang="en-US" dirty="0" err="1"/>
              <a:t>loan_status_code</a:t>
            </a:r>
            <a:r>
              <a:rPr lang="en-US" dirty="0"/>
              <a:t> with 0 and 1 values based on </a:t>
            </a:r>
            <a:r>
              <a:rPr lang="en-US" dirty="0" err="1"/>
              <a:t>loan_status</a:t>
            </a:r>
            <a:r>
              <a:rPr lang="en-US" dirty="0"/>
              <a:t> column where 0=“Fully Paid” and 1=“Charged off”</a:t>
            </a:r>
          </a:p>
          <a:p>
            <a:r>
              <a:rPr lang="en-US" dirty="0"/>
              <a:t>Creating different groups for interest rate</a:t>
            </a:r>
          </a:p>
          <a:p>
            <a:r>
              <a:rPr lang="en-US" dirty="0"/>
              <a:t>Combine “Source Verified” and “Verified” into “Verified”</a:t>
            </a:r>
          </a:p>
          <a:p>
            <a:r>
              <a:rPr lang="en-US" dirty="0"/>
              <a:t>Create Group </a:t>
            </a:r>
            <a:r>
              <a:rPr lang="en-US" dirty="0" err="1"/>
              <a:t>annual_income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513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5F7F4-652F-0640-C5CC-283E54D6A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7AADE-54FD-3B5D-D79C-08E0E62D6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Categorical variables</a:t>
            </a:r>
          </a:p>
          <a:p>
            <a:pPr marL="0" indent="0">
              <a:buNone/>
            </a:pPr>
            <a:r>
              <a:rPr lang="en-US" dirty="0"/>
              <a:t>          Ordered categorical data</a:t>
            </a:r>
          </a:p>
          <a:p>
            <a:pPr marL="0" indent="0">
              <a:buNone/>
            </a:pPr>
            <a:r>
              <a:rPr lang="en-US" dirty="0"/>
              <a:t>           	Grade</a:t>
            </a:r>
          </a:p>
          <a:p>
            <a:pPr marL="0" indent="0">
              <a:buNone/>
            </a:pPr>
            <a:r>
              <a:rPr lang="en-US" dirty="0"/>
              <a:t>	Sub grade</a:t>
            </a:r>
          </a:p>
          <a:p>
            <a:pPr marL="0" indent="0">
              <a:buNone/>
            </a:pPr>
            <a:r>
              <a:rPr lang="en-US" dirty="0"/>
              <a:t>	Term (36 / 60 months)</a:t>
            </a:r>
          </a:p>
          <a:p>
            <a:pPr marL="0" indent="0">
              <a:buNone/>
            </a:pPr>
            <a:r>
              <a:rPr lang="en-US" dirty="0"/>
              <a:t>	Employment length</a:t>
            </a:r>
          </a:p>
          <a:p>
            <a:pPr marL="0" indent="0">
              <a:buNone/>
            </a:pPr>
            <a:r>
              <a:rPr lang="en-US" dirty="0"/>
              <a:t>	Loan issue year</a:t>
            </a:r>
          </a:p>
          <a:p>
            <a:pPr marL="0" indent="0">
              <a:buNone/>
            </a:pPr>
            <a:r>
              <a:rPr lang="en-US" dirty="0"/>
              <a:t>	Loan issue month</a:t>
            </a:r>
          </a:p>
          <a:p>
            <a:pPr marL="0" indent="0">
              <a:buNone/>
            </a:pPr>
            <a:r>
              <a:rPr lang="en-US" dirty="0"/>
              <a:t>          Un-ordered categorical data</a:t>
            </a:r>
          </a:p>
          <a:p>
            <a:pPr marL="0" indent="0">
              <a:buNone/>
            </a:pPr>
            <a:r>
              <a:rPr lang="en-US" dirty="0"/>
              <a:t>	State</a:t>
            </a:r>
          </a:p>
          <a:p>
            <a:pPr marL="0" indent="0">
              <a:buNone/>
            </a:pPr>
            <a:r>
              <a:rPr lang="en-US" dirty="0"/>
              <a:t>	Loan purpose</a:t>
            </a:r>
          </a:p>
          <a:p>
            <a:pPr marL="0" indent="0">
              <a:buNone/>
            </a:pPr>
            <a:r>
              <a:rPr lang="en-US" dirty="0"/>
              <a:t>	Home Ownership</a:t>
            </a:r>
          </a:p>
          <a:p>
            <a:pPr marL="0" indent="0">
              <a:buNone/>
            </a:pPr>
            <a:r>
              <a:rPr lang="en-US" dirty="0"/>
              <a:t>	Loan status</a:t>
            </a:r>
          </a:p>
          <a:p>
            <a:r>
              <a:rPr lang="en-US" dirty="0"/>
              <a:t>Quantitative</a:t>
            </a:r>
          </a:p>
          <a:p>
            <a:pPr marL="457200" lvl="1" indent="0">
              <a:buNone/>
            </a:pPr>
            <a:r>
              <a:rPr lang="en-US" dirty="0"/>
              <a:t>	Interest rate group</a:t>
            </a:r>
          </a:p>
          <a:p>
            <a:pPr marL="457200" lvl="1" indent="0">
              <a:buNone/>
            </a:pPr>
            <a:r>
              <a:rPr lang="en-US" dirty="0"/>
              <a:t>	Annual income group</a:t>
            </a:r>
          </a:p>
          <a:p>
            <a:pPr marL="457200" lvl="1" indent="0">
              <a:buNone/>
            </a:pPr>
            <a:r>
              <a:rPr lang="en-US" dirty="0"/>
              <a:t>	Loan amount</a:t>
            </a:r>
          </a:p>
          <a:p>
            <a:pPr marL="457200" lvl="1" indent="0">
              <a:buNone/>
            </a:pPr>
            <a:r>
              <a:rPr lang="en-US" dirty="0"/>
              <a:t>	Funded amount</a:t>
            </a:r>
          </a:p>
          <a:p>
            <a:pPr marL="457200" lvl="1" indent="0">
              <a:buNone/>
            </a:pPr>
            <a:r>
              <a:rPr lang="en-US" dirty="0"/>
              <a:t>	Loan amount to annual income ratio</a:t>
            </a:r>
          </a:p>
        </p:txBody>
      </p:sp>
    </p:spTree>
    <p:extLst>
      <p:ext uri="{BB962C8B-B14F-4D97-AF65-F5344CB8AC3E}">
        <p14:creationId xmlns:p14="http://schemas.microsoft.com/office/powerpoint/2010/main" val="3667909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6F859-6840-FFD3-A8C6-F47396C65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univariate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ED1D7-E9CE-9C62-D3D9-F42C1DA3C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Grade A and B are given more loans compared to other grades</a:t>
            </a:r>
          </a:p>
          <a:p>
            <a:r>
              <a:rPr lang="en-US" dirty="0"/>
              <a:t>36 months loans are issued more compared to 60 months loan</a:t>
            </a:r>
          </a:p>
          <a:p>
            <a:r>
              <a:rPr lang="en-US" dirty="0"/>
              <a:t>Grade A4, B3, A5, B5, B4 are given more loans compared to other grades</a:t>
            </a:r>
          </a:p>
          <a:p>
            <a:r>
              <a:rPr lang="en-US" dirty="0"/>
              <a:t>Maximum loans were taken in the year 2011. The trend is increasing with the increase in the year</a:t>
            </a:r>
          </a:p>
          <a:p>
            <a:r>
              <a:rPr lang="en-US" dirty="0"/>
              <a:t>Employees with 10 years and above are given loan compared with lesser experience</a:t>
            </a:r>
          </a:p>
          <a:p>
            <a:r>
              <a:rPr lang="en-US" dirty="0"/>
              <a:t> There is increasing trend in number of loans with increase in the months. Maximum loans were given in the month of Oct, Nov, Dec.</a:t>
            </a:r>
          </a:p>
          <a:p>
            <a:r>
              <a:rPr lang="en-US" dirty="0"/>
              <a:t>15 % of the total loans are charged off</a:t>
            </a:r>
          </a:p>
          <a:p>
            <a:r>
              <a:rPr lang="en-US" dirty="0"/>
              <a:t>States CA, NY, FL and TX are the states for which maximum loans have been issued</a:t>
            </a:r>
          </a:p>
          <a:p>
            <a:r>
              <a:rPr lang="en-US" dirty="0"/>
              <a:t>Maximum loans are given for debt consolidation, paying off Credit card and 'other' reasons</a:t>
            </a:r>
          </a:p>
          <a:p>
            <a:r>
              <a:rPr lang="en-US" dirty="0"/>
              <a:t>Education and renewable energy is the least category where loans have been given</a:t>
            </a:r>
          </a:p>
          <a:p>
            <a:r>
              <a:rPr lang="en-US" dirty="0"/>
              <a:t>People who are in Rented house or Mortgage have availed maximum of the loans</a:t>
            </a:r>
          </a:p>
          <a:p>
            <a:r>
              <a:rPr lang="en-US" dirty="0"/>
              <a:t>Funded amount is ranging from 5000 to 15000 USD</a:t>
            </a:r>
          </a:p>
          <a:p>
            <a:r>
              <a:rPr lang="en-US" dirty="0"/>
              <a:t>Installment amount is ranging from 200 to 400 USD</a:t>
            </a:r>
          </a:p>
          <a:p>
            <a:r>
              <a:rPr lang="en-US" dirty="0"/>
              <a:t>The amount to income ratio median is around 0.18; this is a good indicator</a:t>
            </a:r>
          </a:p>
          <a:p>
            <a:r>
              <a:rPr lang="en-US" dirty="0"/>
              <a:t>Interest rate range 9 to 13 is the range where maximum loans have been issued</a:t>
            </a:r>
          </a:p>
          <a:p>
            <a:r>
              <a:rPr lang="en-US" dirty="0"/>
              <a:t>21 - 25% is the range where minimum loans have been issued</a:t>
            </a:r>
          </a:p>
        </p:txBody>
      </p:sp>
    </p:spTree>
    <p:extLst>
      <p:ext uri="{BB962C8B-B14F-4D97-AF65-F5344CB8AC3E}">
        <p14:creationId xmlns:p14="http://schemas.microsoft.com/office/powerpoint/2010/main" val="828270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107A4-4D2F-FF94-0062-441CB5F8B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A2270-7060-B5AF-5A37-6765CA440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Ordered categorical data</a:t>
            </a:r>
          </a:p>
          <a:p>
            <a:pPr lvl="1"/>
            <a:r>
              <a:rPr lang="en-US" dirty="0"/>
              <a:t>Grade</a:t>
            </a:r>
          </a:p>
          <a:p>
            <a:pPr lvl="1"/>
            <a:r>
              <a:rPr lang="en-US" dirty="0"/>
              <a:t>Sub grade</a:t>
            </a:r>
          </a:p>
          <a:p>
            <a:pPr lvl="1"/>
            <a:r>
              <a:rPr lang="en-US" dirty="0"/>
              <a:t>Term (36 / 60 months)</a:t>
            </a:r>
          </a:p>
          <a:p>
            <a:pPr lvl="1"/>
            <a:r>
              <a:rPr lang="en-US" dirty="0"/>
              <a:t>Employment length</a:t>
            </a:r>
          </a:p>
          <a:p>
            <a:pPr lvl="1"/>
            <a:r>
              <a:rPr lang="en-US" dirty="0"/>
              <a:t>Year</a:t>
            </a:r>
          </a:p>
          <a:p>
            <a:pPr lvl="1"/>
            <a:r>
              <a:rPr lang="en-US" dirty="0"/>
              <a:t>Month</a:t>
            </a:r>
          </a:p>
          <a:p>
            <a:r>
              <a:rPr lang="en-US" dirty="0"/>
              <a:t>Un-ordered categorical data</a:t>
            </a:r>
          </a:p>
          <a:p>
            <a:pPr lvl="1"/>
            <a:r>
              <a:rPr lang="en-US" dirty="0"/>
              <a:t>State</a:t>
            </a:r>
          </a:p>
          <a:p>
            <a:pPr lvl="1"/>
            <a:r>
              <a:rPr lang="en-US" dirty="0"/>
              <a:t>Loan purpose</a:t>
            </a:r>
          </a:p>
          <a:p>
            <a:pPr lvl="1"/>
            <a:r>
              <a:rPr lang="en-US" dirty="0"/>
              <a:t>Home Ownership</a:t>
            </a:r>
          </a:p>
          <a:p>
            <a:pPr lvl="1"/>
            <a:r>
              <a:rPr lang="en-US" dirty="0"/>
              <a:t>Verified status</a:t>
            </a:r>
          </a:p>
          <a:p>
            <a:r>
              <a:rPr lang="en-US" dirty="0"/>
              <a:t>Quantitative</a:t>
            </a:r>
          </a:p>
          <a:p>
            <a:pPr lvl="1"/>
            <a:r>
              <a:rPr lang="en-US" dirty="0"/>
              <a:t>Interest rate</a:t>
            </a:r>
          </a:p>
          <a:p>
            <a:pPr lvl="1"/>
            <a:r>
              <a:rPr lang="en-US" dirty="0"/>
              <a:t>Annual income</a:t>
            </a:r>
          </a:p>
          <a:p>
            <a:pPr lvl="1"/>
            <a:r>
              <a:rPr lang="en-US" dirty="0"/>
              <a:t>DTI</a:t>
            </a:r>
          </a:p>
          <a:p>
            <a:pPr lvl="1"/>
            <a:r>
              <a:rPr lang="en-US" dirty="0"/>
              <a:t>Loan amount to annual income ratio</a:t>
            </a:r>
          </a:p>
        </p:txBody>
      </p:sp>
    </p:spTree>
    <p:extLst>
      <p:ext uri="{BB962C8B-B14F-4D97-AF65-F5344CB8AC3E}">
        <p14:creationId xmlns:p14="http://schemas.microsoft.com/office/powerpoint/2010/main" val="90484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17F2A-D5E0-D64C-D1C6-89845F4D1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Bivariate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7D05F-A864-6270-A813-688C3DE66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36 month loan default is more compared to 60 month</a:t>
            </a:r>
          </a:p>
          <a:p>
            <a:r>
              <a:rPr lang="en-US" dirty="0"/>
              <a:t>Maximum loans are issued for category 10 years and they are the maximum defaulters</a:t>
            </a:r>
          </a:p>
          <a:p>
            <a:r>
              <a:rPr lang="en-US" dirty="0"/>
              <a:t>Based on the counts, Grade B, C and D are top three in Charged Off</a:t>
            </a:r>
          </a:p>
          <a:p>
            <a:r>
              <a:rPr lang="en-US" dirty="0"/>
              <a:t>Based on the counts, Grade B3,B4,B5, C1,C2, D3, D4 top sub grades in Charged Off</a:t>
            </a:r>
          </a:p>
          <a:p>
            <a:r>
              <a:rPr lang="en-US" dirty="0"/>
              <a:t>Plot of loan issue year shows maximum loans were taken in the year 2011</a:t>
            </a:r>
          </a:p>
          <a:p>
            <a:r>
              <a:rPr lang="en-US" dirty="0"/>
              <a:t>Also high loans are being Charged Off in 2011</a:t>
            </a:r>
          </a:p>
          <a:p>
            <a:r>
              <a:rPr lang="en-US" dirty="0"/>
              <a:t>Plot of the loan issue month shows maximum loans were given in the month of Oct, Nov, Dec.</a:t>
            </a:r>
          </a:p>
          <a:p>
            <a:r>
              <a:rPr lang="en-US" dirty="0"/>
              <a:t>Also high loans are being Charged Off for the loans issued in Sep - Dec months</a:t>
            </a:r>
          </a:p>
          <a:p>
            <a:r>
              <a:rPr lang="en-US" dirty="0"/>
              <a:t>Loans with purpose debt consolidation, other, credit card and home improvement categories have failed to pay the loan compared with education / renewable energy</a:t>
            </a:r>
          </a:p>
          <a:p>
            <a:r>
              <a:rPr lang="en-US" dirty="0"/>
              <a:t>Also debt consolidation is the category where maximum loans are issued.</a:t>
            </a:r>
          </a:p>
          <a:p>
            <a:r>
              <a:rPr lang="en-US" dirty="0"/>
              <a:t>People who are in Rent or Mortgage have failed to pay the loan compared with people in Own house</a:t>
            </a:r>
          </a:p>
          <a:p>
            <a:r>
              <a:rPr lang="en-US" dirty="0"/>
              <a:t>The amount of Verified loans which are Charged Off is more compared to Not Verified</a:t>
            </a:r>
          </a:p>
          <a:p>
            <a:r>
              <a:rPr lang="en-US" dirty="0"/>
              <a:t>Employment length of 10 years got more loans and they are the maximum defaulters</a:t>
            </a:r>
          </a:p>
          <a:p>
            <a:r>
              <a:rPr lang="en-US" dirty="0"/>
              <a:t>Followed by year 6, 7, 8 and 9 where the medians are almost close</a:t>
            </a:r>
          </a:p>
          <a:p>
            <a:r>
              <a:rPr lang="en-US" dirty="0"/>
              <a:t>Grade F, G and E are the three category which are top three in Charged off</a:t>
            </a:r>
          </a:p>
          <a:p>
            <a:r>
              <a:rPr lang="en-US" dirty="0"/>
              <a:t>Grade F and G have the median around 20k and Q3 at 25k</a:t>
            </a:r>
          </a:p>
          <a:p>
            <a:r>
              <a:rPr lang="en-US" dirty="0"/>
              <a:t>Grade A is the least with median at 7.5k</a:t>
            </a:r>
          </a:p>
          <a:p>
            <a:r>
              <a:rPr lang="en-US" dirty="0"/>
              <a:t>DTI doesn't seem to be contributing because the median is close to each other for Fully Paid and Charged Off</a:t>
            </a:r>
          </a:p>
          <a:p>
            <a:r>
              <a:rPr lang="en-US" dirty="0"/>
              <a:t>“</a:t>
            </a:r>
            <a:r>
              <a:rPr lang="en-US" dirty="0" err="1"/>
              <a:t>Amnt_to_int_ratio</a:t>
            </a:r>
            <a:r>
              <a:rPr lang="en-US" dirty="0"/>
              <a:t>” is contributing for bad loans</a:t>
            </a:r>
          </a:p>
        </p:txBody>
      </p:sp>
    </p:spTree>
    <p:extLst>
      <p:ext uri="{BB962C8B-B14F-4D97-AF65-F5344CB8AC3E}">
        <p14:creationId xmlns:p14="http://schemas.microsoft.com/office/powerpoint/2010/main" val="1337635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D4558-2A8D-6877-64A6-7FE583AFF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Multivariate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96530-AC4A-D701-E6E3-3ADA53415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Borrowers from sub grade F5, G3 and G5 have maximum tendency to default.</a:t>
            </a:r>
          </a:p>
          <a:p>
            <a:r>
              <a:rPr lang="en-US" dirty="0"/>
              <a:t>Self employed, 10 years and 7 years categories has maximum tendency to default the loan.</a:t>
            </a:r>
          </a:p>
          <a:p>
            <a:r>
              <a:rPr lang="en-US" dirty="0"/>
              <a:t>Tendency to default the loan is increasing from Grade A to Grade G</a:t>
            </a:r>
          </a:p>
          <a:p>
            <a:r>
              <a:rPr lang="en-US" dirty="0"/>
              <a:t>Borrowers from states NV, TN, SD, AK, FL and HI have maximum tendency to default the loan.</a:t>
            </a:r>
          </a:p>
          <a:p>
            <a:r>
              <a:rPr lang="en-US" dirty="0"/>
              <a:t>Small business category has the highest chances to default the loan</a:t>
            </a:r>
          </a:p>
          <a:p>
            <a:r>
              <a:rPr lang="en-US" dirty="0"/>
              <a:t>Borrowers from Other category have highest tendency to default the loan.</a:t>
            </a:r>
          </a:p>
          <a:p>
            <a:r>
              <a:rPr lang="en-US" dirty="0"/>
              <a:t>Borrowers from Other category have highest tendency to default the loan.</a:t>
            </a:r>
          </a:p>
          <a:p>
            <a:r>
              <a:rPr lang="en-US" dirty="0"/>
              <a:t>The borrowers who are in lower income groups have maximum tendency to default the loan and it generally decreases with the increase in the annual income.</a:t>
            </a:r>
          </a:p>
          <a:p>
            <a:r>
              <a:rPr lang="en-US" dirty="0"/>
              <a:t>The tendency to default the loan is increasing with increase in the interest rate.</a:t>
            </a:r>
          </a:p>
          <a:p>
            <a:r>
              <a:rPr lang="en-US" dirty="0"/>
              <a:t>Correlation graph shows variables </a:t>
            </a:r>
            <a:r>
              <a:rPr lang="en-US" dirty="0" err="1"/>
              <a:t>annaul_inc</a:t>
            </a:r>
            <a:r>
              <a:rPr lang="en-US" dirty="0"/>
              <a:t>, installment, </a:t>
            </a:r>
            <a:r>
              <a:rPr lang="en-US" dirty="0" err="1"/>
              <a:t>issue_m</a:t>
            </a:r>
            <a:r>
              <a:rPr lang="en-US" dirty="0"/>
              <a:t>, </a:t>
            </a:r>
            <a:r>
              <a:rPr lang="en-US" dirty="0" err="1"/>
              <a:t>amnt_to_inc_ratio</a:t>
            </a:r>
            <a:r>
              <a:rPr lang="en-US" dirty="0"/>
              <a:t>, </a:t>
            </a:r>
            <a:r>
              <a:rPr lang="en-US" dirty="0" err="1"/>
              <a:t>loan_amt</a:t>
            </a:r>
            <a:r>
              <a:rPr lang="en-US" dirty="0"/>
              <a:t>, </a:t>
            </a:r>
            <a:r>
              <a:rPr lang="en-US" dirty="0" err="1"/>
              <a:t>funded_amt</a:t>
            </a:r>
            <a:r>
              <a:rPr lang="en-US" dirty="0"/>
              <a:t>, </a:t>
            </a:r>
            <a:r>
              <a:rPr lang="en-US" dirty="0" err="1"/>
              <a:t>issue_y</a:t>
            </a:r>
            <a:r>
              <a:rPr lang="en-US" dirty="0"/>
              <a:t> have negative impact on the </a:t>
            </a:r>
            <a:r>
              <a:rPr lang="en-US" dirty="0" err="1"/>
              <a:t>loan_status</a:t>
            </a:r>
            <a:r>
              <a:rPr lang="en-US" dirty="0"/>
              <a:t> variable</a:t>
            </a:r>
          </a:p>
        </p:txBody>
      </p:sp>
    </p:spTree>
    <p:extLst>
      <p:ext uri="{BB962C8B-B14F-4D97-AF65-F5344CB8AC3E}">
        <p14:creationId xmlns:p14="http://schemas.microsoft.com/office/powerpoint/2010/main" val="2458731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1801</TotalTime>
  <Words>1115</Words>
  <Application>Microsoft Macintosh PowerPoint</Application>
  <PresentationFormat>Widescreen</PresentationFormat>
  <Paragraphs>110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Lending Club Case Study </vt:lpstr>
      <vt:lpstr>Data cleaning</vt:lpstr>
      <vt:lpstr>Data Analysis</vt:lpstr>
      <vt:lpstr>Derived Metrics</vt:lpstr>
      <vt:lpstr>Univariate Analysis</vt:lpstr>
      <vt:lpstr>Summary of univariate analysis</vt:lpstr>
      <vt:lpstr>Bivariate Analysis</vt:lpstr>
      <vt:lpstr>Summary of Bivariate Analysis</vt:lpstr>
      <vt:lpstr>Summary of Multivariate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thirunavukarasu</dc:creator>
  <cp:lastModifiedBy>vijay thirunavukarasu</cp:lastModifiedBy>
  <cp:revision>4</cp:revision>
  <dcterms:created xsi:type="dcterms:W3CDTF">2023-10-10T05:21:57Z</dcterms:created>
  <dcterms:modified xsi:type="dcterms:W3CDTF">2023-10-11T11:23:36Z</dcterms:modified>
</cp:coreProperties>
</file>