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82" d="100"/>
          <a:sy n="82" d="100"/>
        </p:scale>
        <p:origin x="72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2058161"/>
            <a:ext cx="176466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491" y="2487930"/>
            <a:ext cx="9028430" cy="328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access_policie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id_roles_common-scenarios_service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ws.amazon.com/iam/details/mfa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getting-starte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access_policie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4638" y="4319015"/>
            <a:ext cx="9430512" cy="936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0623" y="3683253"/>
            <a:ext cx="8638032" cy="721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4355" y="1182624"/>
            <a:ext cx="884681" cy="167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32027"/>
            <a:ext cx="8460333" cy="648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4483" y="1715515"/>
            <a:ext cx="989965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create an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IAM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Copying an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AWS-managed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Customizing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Policy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Generator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Manually create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Generator: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Choose products and actions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Effect,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service,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Specify the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ARN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Optionally add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additional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5" dirty="0">
                <a:solidFill>
                  <a:srgbClr val="FAC997"/>
                </a:solidFill>
                <a:uFill>
                  <a:solidFill>
                    <a:srgbClr val="FAC997"/>
                  </a:solidFill>
                </a:uFill>
                <a:latin typeface="Arial"/>
                <a:cs typeface="Arial"/>
                <a:hlinkClick r:id="rId3"/>
              </a:rPr>
              <a:t>https://docs.aws.amazon.com/IAM/latest/UserGuide/access_policies.html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32027"/>
            <a:ext cx="3071469" cy="493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5490" y="1540408"/>
            <a:ext cx="10514965" cy="411797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545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IAM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identity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which you can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associate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be used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delegate access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users, groups, applications and</a:t>
            </a:r>
            <a:r>
              <a:rPr sz="24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IAM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Role use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cases: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Grant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access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resources in another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Sync with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corporate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marL="469900" marR="448309" lvl="1">
              <a:lnSpc>
                <a:spcPct val="109300"/>
              </a:lnSpc>
              <a:spcBef>
                <a:spcPts val="117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Grant third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party access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perform audits </a:t>
            </a:r>
            <a:r>
              <a:rPr sz="2400" u="heavy" spc="-5" dirty="0">
                <a:solidFill>
                  <a:srgbClr val="FAC997"/>
                </a:solidFill>
                <a:uFill>
                  <a:solidFill>
                    <a:srgbClr val="FAC997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FAC997"/>
                </a:solidFill>
                <a:uFill>
                  <a:solidFill>
                    <a:srgbClr val="FAC997"/>
                  </a:solidFill>
                </a:uFill>
                <a:latin typeface="Arial"/>
                <a:cs typeface="Arial"/>
                <a:hlinkClick r:id="rId3"/>
              </a:rPr>
              <a:t>https://docs.aws.amazon.com/IAM/latest/UserGuide/id_roles_common-  scenarios_services.html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793" y="448944"/>
            <a:ext cx="8646198" cy="563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6114" y="1095247"/>
            <a:ext cx="2856331" cy="44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145" y="1980945"/>
            <a:ext cx="6322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Securing Access : Password</a:t>
            </a:r>
            <a:r>
              <a:rPr spc="-140" dirty="0"/>
              <a:t> </a:t>
            </a:r>
            <a:r>
              <a:rPr spc="-5" dirty="0"/>
              <a:t>Policies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145" y="2341778"/>
            <a:ext cx="9718040" cy="331724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Enforce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strong passwords and regular changing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Allow all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IAM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console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change their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Allow some users manage passwords,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themselves 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 expiration period between 1 and 1095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Prevent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reusing previous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Prevent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IAM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choosing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new password after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expiration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8552" y="415544"/>
            <a:ext cx="7215073" cy="59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0282" y="1095247"/>
            <a:ext cx="5507634" cy="53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8746" y="2098039"/>
            <a:ext cx="939546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 additional layer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Supports hardware and virtual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MFA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marL="298450" marR="334645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Devices linked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account, generate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individual-use keys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regularly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Enable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MFA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account 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root</a:t>
            </a:r>
            <a:r>
              <a:rPr sz="24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MFA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for privileged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IAM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Enforce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MFA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MFA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device must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Supports Gemalto hardware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MFA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device and several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MFA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u="heavy" spc="-5" dirty="0">
                <a:solidFill>
                  <a:srgbClr val="FAC997"/>
                </a:solidFill>
                <a:uFill>
                  <a:solidFill>
                    <a:srgbClr val="FAC997"/>
                  </a:solidFill>
                </a:uFill>
                <a:latin typeface="Arial"/>
                <a:cs typeface="Arial"/>
                <a:hlinkClick r:id="rId4"/>
              </a:rPr>
              <a:t>https://aws.amazon.com/iam/details/mfa/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02" y="760476"/>
            <a:ext cx="7360348" cy="620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17039"/>
            <a:ext cx="27089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Key pairs consists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021839"/>
            <a:ext cx="2383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Public Key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(AWS)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Private Key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(User)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631185"/>
            <a:ext cx="51352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Secures public-key using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public-key</a:t>
            </a:r>
            <a:endParaRPr sz="20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cryptography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When launching instances, customers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can: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3546094"/>
            <a:ext cx="278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Use existing key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pairs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Create new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pairs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155694"/>
            <a:ext cx="1835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Key Pairs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460494"/>
            <a:ext cx="545084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Used with Linux to authenticate over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SSH</a:t>
            </a:r>
            <a:endParaRPr sz="2000">
              <a:latin typeface="Arial"/>
              <a:cs typeface="Arial"/>
            </a:endParaRPr>
          </a:p>
          <a:p>
            <a:pPr marL="755015" marR="694690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Used with Windows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decrypt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local  administrator password for RDP  connections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Public key is embedded in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3597" y="1717039"/>
            <a:ext cx="454215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Private key is used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sign in securely  to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  <a:p>
            <a:pPr marL="298450" marR="10160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Key pair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generated  automatically or you can upload your  own during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launch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0797" y="3546094"/>
            <a:ext cx="36391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Save the private key in a safe  place on your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Record the location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1570" y="385952"/>
            <a:ext cx="8137588" cy="620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9666" y="1003807"/>
            <a:ext cx="10529570" cy="49637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Sign programmatic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requests require a digital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signature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Signing protects message integrity by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preventing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Man-in-the-Middle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attacks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Replay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attacks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recent is Signature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4,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which uses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HMAC-SHA256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access keys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safe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place,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embedded in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have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active access keys at a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 should rotate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038" y="760476"/>
            <a:ext cx="7405433" cy="61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4859" y="1580895"/>
            <a:ext cx="2698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45" dirty="0">
                <a:latin typeface="Arial"/>
                <a:cs typeface="Arial"/>
              </a:rPr>
              <a:t>AWS </a:t>
            </a:r>
            <a:r>
              <a:rPr sz="3200" b="0" spc="-5" dirty="0">
                <a:latin typeface="Arial"/>
                <a:cs typeface="Arial"/>
              </a:rPr>
              <a:t>API</a:t>
            </a:r>
            <a:r>
              <a:rPr sz="3200" b="0" spc="-175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Calls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59" y="2072386"/>
            <a:ext cx="881570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Methods by which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services and applications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communicate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Made by an authenticated IAM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user,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role or root account to an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all interaction with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from: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Third-Party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SDKs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command line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APIs are web services over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TLS sessions between the client and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endpoint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038" y="5290565"/>
            <a:ext cx="7829550" cy="47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793" y="423163"/>
            <a:ext cx="8544979" cy="58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1316" y="1126871"/>
            <a:ext cx="2459748" cy="557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CloudTrial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Captures information about every API</a:t>
            </a:r>
            <a:r>
              <a:rPr spc="-114" dirty="0"/>
              <a:t> </a:t>
            </a:r>
            <a:r>
              <a:rPr spc="-5" dirty="0"/>
              <a:t>call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Provides description of API request errors, including authorization</a:t>
            </a:r>
            <a:r>
              <a:rPr spc="-15" dirty="0"/>
              <a:t> </a:t>
            </a:r>
            <a:r>
              <a:rPr spc="-5" dirty="0"/>
              <a:t>failures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Logs </a:t>
            </a:r>
            <a:r>
              <a:rPr spc="-30" dirty="0"/>
              <a:t>AWS </a:t>
            </a:r>
            <a:r>
              <a:rPr spc="-5" dirty="0"/>
              <a:t>Management Console sign-in events from all</a:t>
            </a:r>
            <a:r>
              <a:rPr spc="-50" dirty="0"/>
              <a:t> </a:t>
            </a:r>
            <a:r>
              <a:rPr spc="-5" dirty="0"/>
              <a:t>users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Aggregates log files </a:t>
            </a:r>
            <a:r>
              <a:rPr dirty="0"/>
              <a:t>from </a:t>
            </a:r>
            <a:r>
              <a:rPr spc="-5" dirty="0"/>
              <a:t>multiple regions or accounts into a single S3</a:t>
            </a:r>
            <a:r>
              <a:rPr spc="130" dirty="0"/>
              <a:t> </a:t>
            </a:r>
            <a:r>
              <a:rPr spc="-5" dirty="0"/>
              <a:t>bucket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"/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/>
              <a:t>Why </a:t>
            </a:r>
            <a:r>
              <a:rPr sz="2400" spc="-30" dirty="0"/>
              <a:t>AWS</a:t>
            </a:r>
            <a:r>
              <a:rPr sz="2400" spc="-155" dirty="0"/>
              <a:t> </a:t>
            </a:r>
            <a:r>
              <a:rPr sz="2400" spc="-10" dirty="0"/>
              <a:t>CloudTrial?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Wingdings"/>
              <a:buChar char=""/>
              <a:tabLst>
                <a:tab pos="355600" algn="l"/>
              </a:tabLst>
            </a:pPr>
            <a:r>
              <a:rPr spc="-20" dirty="0"/>
              <a:t>Track </a:t>
            </a:r>
            <a:r>
              <a:rPr spc="-5" dirty="0"/>
              <a:t>changes to</a:t>
            </a:r>
            <a:r>
              <a:rPr spc="5" dirty="0"/>
              <a:t> </a:t>
            </a:r>
            <a:r>
              <a:rPr spc="-5" dirty="0"/>
              <a:t>resources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Monitor and report on user</a:t>
            </a:r>
            <a:r>
              <a:rPr spc="-15" dirty="0"/>
              <a:t> </a:t>
            </a:r>
            <a:r>
              <a:rPr spc="-5" dirty="0"/>
              <a:t>activity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pc="-5" dirty="0"/>
              <a:t>Demonstrate compliance with internal policies and regulatory</a:t>
            </a:r>
            <a:r>
              <a:rPr spc="95" dirty="0"/>
              <a:t> </a:t>
            </a:r>
            <a:r>
              <a:rPr spc="-5" dirty="0"/>
              <a:t>standards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pc="-10" dirty="0"/>
              <a:t>Troubleshoot</a:t>
            </a:r>
            <a:r>
              <a:rPr spc="-5" dirty="0"/>
              <a:t> issues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32027"/>
            <a:ext cx="4706848" cy="64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6983" y="2522220"/>
            <a:ext cx="7959090" cy="3842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6652" y="4443603"/>
            <a:ext cx="1134110" cy="347980"/>
          </a:xfrm>
          <a:custGeom>
            <a:avLst/>
            <a:gdLst/>
            <a:ahLst/>
            <a:cxnLst/>
            <a:rect l="l" t="t" r="r" b="b"/>
            <a:pathLst>
              <a:path w="1134110" h="347979">
                <a:moveTo>
                  <a:pt x="960120" y="0"/>
                </a:moveTo>
                <a:lnTo>
                  <a:pt x="960120" y="86868"/>
                </a:lnTo>
                <a:lnTo>
                  <a:pt x="0" y="86868"/>
                </a:lnTo>
                <a:lnTo>
                  <a:pt x="0" y="260604"/>
                </a:lnTo>
                <a:lnTo>
                  <a:pt x="960120" y="260604"/>
                </a:lnTo>
                <a:lnTo>
                  <a:pt x="960120" y="347472"/>
                </a:lnTo>
                <a:lnTo>
                  <a:pt x="1133856" y="173736"/>
                </a:lnTo>
                <a:lnTo>
                  <a:pt x="960120" y="0"/>
                </a:lnTo>
                <a:close/>
              </a:path>
            </a:pathLst>
          </a:custGeom>
          <a:solidFill>
            <a:srgbClr val="41A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6652" y="4443603"/>
            <a:ext cx="1134110" cy="347980"/>
          </a:xfrm>
          <a:custGeom>
            <a:avLst/>
            <a:gdLst/>
            <a:ahLst/>
            <a:cxnLst/>
            <a:rect l="l" t="t" r="r" b="b"/>
            <a:pathLst>
              <a:path w="1134110" h="347979">
                <a:moveTo>
                  <a:pt x="0" y="86868"/>
                </a:moveTo>
                <a:lnTo>
                  <a:pt x="960120" y="86868"/>
                </a:lnTo>
                <a:lnTo>
                  <a:pt x="960120" y="0"/>
                </a:lnTo>
                <a:lnTo>
                  <a:pt x="1133856" y="173736"/>
                </a:lnTo>
                <a:lnTo>
                  <a:pt x="960120" y="347472"/>
                </a:lnTo>
                <a:lnTo>
                  <a:pt x="960120" y="260604"/>
                </a:lnTo>
                <a:lnTo>
                  <a:pt x="0" y="260604"/>
                </a:lnTo>
                <a:lnTo>
                  <a:pt x="0" y="86868"/>
                </a:lnTo>
                <a:close/>
              </a:path>
            </a:pathLst>
          </a:custGeom>
          <a:ln w="12954">
            <a:solidFill>
              <a:srgbClr val="2C7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6232" y="4676140"/>
            <a:ext cx="1069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Corbel"/>
                <a:cs typeface="Corbel"/>
              </a:rPr>
              <a:t>Presumed</a:t>
            </a:r>
            <a:r>
              <a:rPr sz="1200" b="1" spc="-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rbel"/>
                <a:cs typeface="Corbel"/>
              </a:rPr>
              <a:t>Deny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362" y="732027"/>
            <a:ext cx="5776556" cy="493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32421" y="1025738"/>
            <a:ext cx="147675" cy="4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4945" y="768858"/>
            <a:ext cx="1647062" cy="456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0375" y="1993010"/>
            <a:ext cx="88137" cy="88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2277" y="1910079"/>
            <a:ext cx="2780665" cy="332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4908" y="2423286"/>
            <a:ext cx="75438" cy="75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1350" y="2422651"/>
            <a:ext cx="463042" cy="148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2276" y="2348610"/>
            <a:ext cx="1166134" cy="292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4908" y="2815717"/>
            <a:ext cx="75438" cy="75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1350" y="2815082"/>
            <a:ext cx="463042" cy="1488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2276" y="2744723"/>
            <a:ext cx="489712" cy="2769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4908" y="3208147"/>
            <a:ext cx="75438" cy="754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1350" y="3207511"/>
            <a:ext cx="463042" cy="148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2380" y="3137154"/>
            <a:ext cx="1529503" cy="2192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6661" y="3267720"/>
            <a:ext cx="65633" cy="215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3341" y="3152648"/>
            <a:ext cx="1144270" cy="2037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4908" y="3601339"/>
            <a:ext cx="75438" cy="754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1350" y="3600703"/>
            <a:ext cx="463042" cy="148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2380" y="3545840"/>
            <a:ext cx="1720765" cy="2037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7923" y="3660912"/>
            <a:ext cx="65633" cy="215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4603" y="3545840"/>
            <a:ext cx="1143508" cy="2037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4961" y="3660902"/>
            <a:ext cx="65532" cy="2159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3615" y="3660902"/>
            <a:ext cx="65532" cy="2159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1641" y="3545840"/>
            <a:ext cx="1016020" cy="2037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2440" y="3660912"/>
            <a:ext cx="65633" cy="215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9119" y="3530346"/>
            <a:ext cx="321309" cy="2192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29423" y="3604514"/>
            <a:ext cx="687577" cy="1413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0375" y="4074795"/>
            <a:ext cx="88137" cy="880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69516" y="3987546"/>
            <a:ext cx="3372993" cy="3366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84908" y="4505071"/>
            <a:ext cx="75438" cy="754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1350" y="4434078"/>
            <a:ext cx="637667" cy="2526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9529" y="4504435"/>
            <a:ext cx="463042" cy="1488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02" y="760476"/>
            <a:ext cx="2927540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0522" y="1719072"/>
            <a:ext cx="8219694" cy="462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038" y="3009773"/>
            <a:ext cx="3893947" cy="456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0663" y="3266653"/>
            <a:ext cx="147675" cy="4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5138" y="3009773"/>
            <a:ext cx="1262760" cy="456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8022" y="3266653"/>
            <a:ext cx="147675" cy="4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9657" y="3009773"/>
            <a:ext cx="1647063" cy="456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02" y="732027"/>
            <a:ext cx="6252908" cy="64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39152" y="1025738"/>
            <a:ext cx="147675" cy="4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0053" y="760476"/>
            <a:ext cx="1055751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0355" y="1528013"/>
            <a:ext cx="1030986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STS allows you to create 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temporary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security credentials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that grant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trusted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 your 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AWS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endParaRPr sz="2000">
              <a:latin typeface="Corbel"/>
              <a:cs typeface="Corbel"/>
            </a:endParaRPr>
          </a:p>
          <a:p>
            <a:pPr marL="298450" marR="670560" indent="-286385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These temporary credentials are for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short term use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and can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active for few 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minutes to  several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 hours</a:t>
            </a:r>
            <a:endParaRPr sz="2000">
              <a:latin typeface="Corbel"/>
              <a:cs typeface="Corbel"/>
            </a:endParaRPr>
          </a:p>
          <a:p>
            <a:pPr marL="298450" indent="-28638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Once expired,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can no longer be used to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your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AWS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endParaRPr sz="2000">
              <a:latin typeface="Corbel"/>
              <a:cs typeface="Corbel"/>
            </a:endParaRPr>
          </a:p>
          <a:p>
            <a:pPr marL="298450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When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requested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through an STS API call, credentials are returned with three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components</a:t>
            </a:r>
            <a:endParaRPr sz="2000">
              <a:latin typeface="Corbel"/>
              <a:cs typeface="Corbel"/>
            </a:endParaRPr>
          </a:p>
          <a:p>
            <a:pPr marL="755650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000" b="1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Corbel"/>
                <a:cs typeface="Corbel"/>
              </a:rPr>
              <a:t>Token</a:t>
            </a:r>
            <a:endParaRPr sz="2000">
              <a:latin typeface="Corbel"/>
              <a:cs typeface="Corbel"/>
            </a:endParaRPr>
          </a:p>
          <a:p>
            <a:pPr marL="755650" lvl="1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000" b="1" spc="-2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2000" b="1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ID</a:t>
            </a:r>
            <a:endParaRPr sz="2000">
              <a:latin typeface="Corbel"/>
              <a:cs typeface="Corbel"/>
            </a:endParaRPr>
          </a:p>
          <a:p>
            <a:pPr marL="755650" lvl="1" indent="-28638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Secret Access</a:t>
            </a:r>
            <a:r>
              <a:rPr sz="2000" b="1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02" y="723645"/>
            <a:ext cx="3545776" cy="50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386281"/>
            <a:ext cx="9959340" cy="43237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No distribution or embedding long-term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security credentials in an</a:t>
            </a:r>
            <a:r>
              <a:rPr sz="20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endParaRPr sz="20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Grant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AWS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resources without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having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 create an IAM identity for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them</a:t>
            </a:r>
            <a:endParaRPr sz="20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basis for IAM roles and identity</a:t>
            </a:r>
            <a:r>
              <a:rPr sz="2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federation</a:t>
            </a:r>
            <a:endParaRPr sz="20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Since the credentials are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temporary,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you don’t have to rotate or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revoke</a:t>
            </a:r>
            <a:r>
              <a:rPr sz="20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them</a:t>
            </a:r>
            <a:endParaRPr sz="20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You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decide how long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are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active</a:t>
            </a:r>
            <a:r>
              <a:rPr sz="20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When to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use</a:t>
            </a:r>
            <a:r>
              <a:rPr sz="2400" b="1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STS</a:t>
            </a:r>
            <a:endParaRPr sz="24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Identity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Federation through Enterprise Active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Directory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(SAML)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Web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Identity</a:t>
            </a:r>
            <a:r>
              <a:rPr sz="2000" spc="-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Federation</a:t>
            </a:r>
            <a:endParaRPr sz="20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Roles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for Cross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Account</a:t>
            </a:r>
            <a:r>
              <a:rPr sz="2000" spc="-2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endParaRPr sz="20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Roles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for EC2 and other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AWS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422" y="745616"/>
            <a:ext cx="1992502" cy="402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1223" y="655955"/>
            <a:ext cx="1532509" cy="493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7086" y="715263"/>
            <a:ext cx="6167246" cy="432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4020" y="1789938"/>
            <a:ext cx="8823198" cy="4018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4282" y="1217675"/>
            <a:ext cx="8588502" cy="412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" y="927353"/>
            <a:ext cx="7819644" cy="561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82940" y="146863"/>
            <a:ext cx="3560445" cy="551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8309" indent="-3429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Trusting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Account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Create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Role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(MyCrossAcountRole)</a:t>
            </a:r>
            <a:endParaRPr sz="1600">
              <a:latin typeface="Corbel"/>
              <a:cs typeface="Corbel"/>
            </a:endParaRPr>
          </a:p>
          <a:p>
            <a:pPr marL="355600" marR="26670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Use 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Trusted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Account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ID for role 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creation (where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need to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-  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Trusting</a:t>
            </a:r>
            <a:r>
              <a:rPr sz="16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Account)</a:t>
            </a:r>
            <a:endParaRPr sz="16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Attach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 appropriate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policy to the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role</a:t>
            </a:r>
            <a:endParaRPr sz="16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Copy the 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Role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ARN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Click</a:t>
            </a:r>
            <a:r>
              <a:rPr sz="1600" spc="-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Create.</a:t>
            </a:r>
            <a:endParaRPr sz="1600">
              <a:latin typeface="Corbel"/>
              <a:cs typeface="Corbel"/>
            </a:endParaRPr>
          </a:p>
          <a:p>
            <a:pPr marL="355600" marR="5080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Trusted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Account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create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Policy 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(AssumeRolePolicy),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allowing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STS, 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with action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AssumeRole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and paste</a:t>
            </a:r>
            <a:r>
              <a:rPr sz="16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the  MyCrossAccountRole</a:t>
            </a:r>
            <a:r>
              <a:rPr sz="16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ARN</a:t>
            </a:r>
            <a:endParaRPr sz="16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Click</a:t>
            </a:r>
            <a:r>
              <a:rPr sz="16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endParaRPr sz="1600">
              <a:latin typeface="Corbel"/>
              <a:cs typeface="Corbel"/>
            </a:endParaRPr>
          </a:p>
          <a:p>
            <a:pPr marL="355600" marR="334645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Attach the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AssumeRolePolicy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to 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respective group for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cross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account  access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6204" y="215265"/>
            <a:ext cx="4331462" cy="447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2463" y="241172"/>
            <a:ext cx="221868" cy="414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1148" y="215265"/>
            <a:ext cx="2076830" cy="589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2952" y="683005"/>
            <a:ext cx="10047605" cy="551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58545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Amazon Cognito provides authentication, authorization,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and user 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management for your web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mobile</a:t>
            </a:r>
            <a:r>
              <a:rPr sz="2400" b="1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apps</a:t>
            </a:r>
            <a:endParaRPr sz="2400">
              <a:latin typeface="Corbel"/>
              <a:cs typeface="Corbel"/>
            </a:endParaRPr>
          </a:p>
          <a:p>
            <a:pPr marL="355600" marR="492125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can sign in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directly with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 user name and password,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or through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 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third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party such as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Facebook, Amazon,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400" b="1" spc="-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Google</a:t>
            </a:r>
            <a:endParaRPr sz="2400">
              <a:latin typeface="Corbel"/>
              <a:cs typeface="Corbel"/>
            </a:endParaRPr>
          </a:p>
          <a:p>
            <a:pPr marL="355600" marR="588645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5" dirty="0">
                <a:solidFill>
                  <a:srgbClr val="FFFFFF"/>
                </a:solidFill>
                <a:latin typeface="Corbel"/>
                <a:cs typeface="Corbel"/>
              </a:rPr>
              <a:t>Two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main components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Amazon Cognito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are user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pools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identity  pools</a:t>
            </a:r>
            <a:endParaRPr sz="2400">
              <a:latin typeface="Corbel"/>
              <a:cs typeface="Corbel"/>
            </a:endParaRPr>
          </a:p>
          <a:p>
            <a:pPr marL="355600" marR="1143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User pools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are user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directories that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provide sign-up and sign-in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options for  your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app</a:t>
            </a:r>
            <a:r>
              <a:rPr sz="2400" b="1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users</a:t>
            </a:r>
            <a:endParaRPr sz="2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Identity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pools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enable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you to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grant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your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other </a:t>
            </a:r>
            <a:r>
              <a:rPr sz="2400" b="1" spc="-40" dirty="0">
                <a:solidFill>
                  <a:srgbClr val="FFFFFF"/>
                </a:solidFill>
                <a:latin typeface="Corbel"/>
                <a:cs typeface="Corbel"/>
              </a:rPr>
              <a:t>AWS</a:t>
            </a:r>
            <a:r>
              <a:rPr sz="2400" b="1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services</a:t>
            </a:r>
            <a:endParaRPr sz="2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Can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use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identity pools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and user </a:t>
            </a:r>
            <a:r>
              <a:rPr sz="2400" b="1" spc="-5" dirty="0">
                <a:solidFill>
                  <a:srgbClr val="FFFFFF"/>
                </a:solidFill>
                <a:latin typeface="Corbel"/>
                <a:cs typeface="Corbel"/>
              </a:rPr>
              <a:t>pools 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separately or</a:t>
            </a:r>
            <a:r>
              <a:rPr sz="2400" b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orbel"/>
                <a:cs typeface="Corbel"/>
              </a:rPr>
              <a:t>together.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579" y="460248"/>
            <a:ext cx="5670042" cy="6069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02" y="760476"/>
            <a:ext cx="2709354" cy="61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530096"/>
            <a:ext cx="9852025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IAM is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Universal.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It does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apply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regions</a:t>
            </a:r>
            <a:endParaRPr sz="2800">
              <a:latin typeface="Corbel"/>
              <a:cs typeface="Corbel"/>
            </a:endParaRPr>
          </a:p>
          <a:p>
            <a:pPr marL="298450" marR="4762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“root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account”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simply the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account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created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when first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setup 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your </a:t>
            </a:r>
            <a:r>
              <a:rPr sz="2800" spc="-40" dirty="0">
                <a:solidFill>
                  <a:srgbClr val="FFFFFF"/>
                </a:solidFill>
                <a:latin typeface="Corbel"/>
                <a:cs typeface="Corbel"/>
              </a:rPr>
              <a:t>AWS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account.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has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full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Admin</a:t>
            </a:r>
            <a:r>
              <a:rPr sz="2800" spc="-3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Access.</a:t>
            </a:r>
            <a:endParaRPr sz="28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New Users have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NO permissions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when first</a:t>
            </a:r>
            <a:r>
              <a:rPr sz="28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created.</a:t>
            </a:r>
            <a:endParaRPr sz="2800">
              <a:latin typeface="Corbel"/>
              <a:cs typeface="Corbel"/>
            </a:endParaRPr>
          </a:p>
          <a:p>
            <a:pPr marL="298450" marR="3530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New Programmatic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Users are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assigned </a:t>
            </a:r>
            <a:r>
              <a:rPr sz="2800" b="1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800" b="1" spc="-25" dirty="0">
                <a:solidFill>
                  <a:srgbClr val="FFFFFF"/>
                </a:solidFill>
                <a:latin typeface="Corbel"/>
                <a:cs typeface="Corbel"/>
              </a:rPr>
              <a:t>Key </a:t>
            </a: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ID &amp; </a:t>
            </a:r>
            <a:r>
              <a:rPr sz="2800" b="1" spc="-5" dirty="0">
                <a:solidFill>
                  <a:srgbClr val="FFFFFF"/>
                </a:solidFill>
                <a:latin typeface="Corbel"/>
                <a:cs typeface="Corbel"/>
              </a:rPr>
              <a:t>Secret  </a:t>
            </a:r>
            <a:r>
              <a:rPr sz="2800" b="1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800" b="1" spc="-30" dirty="0">
                <a:solidFill>
                  <a:srgbClr val="FFFFFF"/>
                </a:solidFill>
                <a:latin typeface="Corbel"/>
                <a:cs typeface="Corbel"/>
              </a:rPr>
              <a:t>Key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when first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created.</a:t>
            </a:r>
            <a:endParaRPr sz="2800">
              <a:latin typeface="Corbel"/>
              <a:cs typeface="Corbel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These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not same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password, and you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cannot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use it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 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login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into the console.</a:t>
            </a:r>
            <a:r>
              <a:rPr sz="2800" spc="-4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Corbel"/>
                <a:cs typeface="Corbel"/>
              </a:rPr>
              <a:t>You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can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use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this to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800" spc="-40" dirty="0">
                <a:solidFill>
                  <a:srgbClr val="FFFFFF"/>
                </a:solidFill>
                <a:latin typeface="Corbel"/>
                <a:cs typeface="Corbel"/>
              </a:rPr>
              <a:t>AWS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via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APIs 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Command Line</a:t>
            </a:r>
            <a:r>
              <a:rPr sz="28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orbel"/>
                <a:cs typeface="Corbel"/>
              </a:rPr>
              <a:t>however.</a:t>
            </a:r>
            <a:endParaRPr sz="2800">
              <a:latin typeface="Corbel"/>
              <a:cs typeface="Corbel"/>
            </a:endParaRPr>
          </a:p>
          <a:p>
            <a:pPr marL="298450" marR="438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75" dirty="0">
                <a:solidFill>
                  <a:srgbClr val="FFFFFF"/>
                </a:solidFill>
                <a:latin typeface="Corbel"/>
                <a:cs typeface="Corbel"/>
              </a:rPr>
              <a:t>You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only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get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 view these credentials once.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If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you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lose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them,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you 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have to regenerate them.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So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save them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in a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secure</a:t>
            </a:r>
            <a:r>
              <a:rPr sz="28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location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822" y="732027"/>
            <a:ext cx="2004009" cy="615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3310" y="1635454"/>
            <a:ext cx="9425305" cy="194563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Always setup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Multifactor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Authentication on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your root</a:t>
            </a:r>
            <a:r>
              <a:rPr sz="2800" spc="-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account.</a:t>
            </a:r>
            <a:endParaRPr sz="2800">
              <a:latin typeface="Corbel"/>
              <a:cs typeface="Corbel"/>
            </a:endParaRPr>
          </a:p>
          <a:p>
            <a:pPr marL="298450" marR="601980" indent="-285750">
              <a:lnSpc>
                <a:spcPts val="5040"/>
              </a:lnSpc>
              <a:spcBef>
                <a:spcPts val="4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75" dirty="0">
                <a:solidFill>
                  <a:srgbClr val="FFFFFF"/>
                </a:solidFill>
                <a:latin typeface="Corbel"/>
                <a:cs typeface="Corbel"/>
              </a:rPr>
              <a:t>You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can create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customize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your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own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password rotation  policies.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801" y="1017269"/>
            <a:ext cx="8536686" cy="480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32027"/>
            <a:ext cx="6008979" cy="648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9375" y="1515669"/>
            <a:ext cx="1036129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Anything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2800" spc="-40" dirty="0">
                <a:solidFill>
                  <a:srgbClr val="FFFFFF"/>
                </a:solidFill>
                <a:latin typeface="Corbel"/>
                <a:cs typeface="Corbel"/>
              </a:rPr>
              <a:t>AWS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should have 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minimal rights it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needs to 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accomplish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its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specific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actions</a:t>
            </a:r>
            <a:endParaRPr sz="2800">
              <a:latin typeface="Corbel"/>
              <a:cs typeface="Corbel"/>
            </a:endParaRPr>
          </a:p>
          <a:p>
            <a:pPr marL="298450" marR="146050" indent="-285750">
              <a:lnSpc>
                <a:spcPts val="5040"/>
              </a:lnSpc>
              <a:spcBef>
                <a:spcPts val="4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Ex: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If an application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only needs read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 files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in S3,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then create 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an IAM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role with only “GetObject” rights on</a:t>
            </a:r>
            <a:r>
              <a:rPr sz="2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S3</a:t>
            </a:r>
            <a:endParaRPr sz="2800">
              <a:latin typeface="Corbel"/>
              <a:cs typeface="Corbel"/>
            </a:endParaRPr>
          </a:p>
          <a:p>
            <a:pPr marL="298450" marR="45720" indent="-285750">
              <a:lnSpc>
                <a:spcPts val="504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 user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should only have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 the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data, hardware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that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need,  to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be able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to perform their assigned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duties.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68858"/>
            <a:ext cx="3681831" cy="456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3025" y="1929383"/>
            <a:ext cx="10162540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Centralized mechanism for creating and managing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user is an identity with unique security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credentials</a:t>
            </a:r>
            <a:endParaRPr sz="2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No need to share passwords or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2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Easy 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enable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disable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Create user accounts and roles, and configure permissions for  them</a:t>
            </a:r>
            <a:endParaRPr sz="2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Implement security best practices such as least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privilege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68858"/>
            <a:ext cx="4810861" cy="456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5733" y="1713992"/>
            <a:ext cx="10166350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Root account created upon first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sign-in</a:t>
            </a:r>
            <a:endParaRPr sz="2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Provides complete, unrestricted access</a:t>
            </a:r>
            <a:endParaRPr sz="2800">
              <a:latin typeface="Arial"/>
              <a:cs typeface="Arial"/>
            </a:endParaRPr>
          </a:p>
          <a:p>
            <a:pPr marL="298450" marR="594360" indent="-285750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Best practice is 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use your root account for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everyday  access</a:t>
            </a:r>
            <a:endParaRPr sz="2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Administrator group should be created to grant access to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AWS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buSzPct val="96428"/>
              <a:buFont typeface="Wingdings"/>
              <a:buChar char=""/>
              <a:tabLst>
                <a:tab pos="33083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 not share your root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85800">
              <a:lnSpc>
                <a:spcPct val="100000"/>
              </a:lnSpc>
            </a:pPr>
            <a:r>
              <a:rPr sz="2800" u="heavy" dirty="0">
                <a:solidFill>
                  <a:srgbClr val="FAC997"/>
                </a:solidFill>
                <a:uFill>
                  <a:solidFill>
                    <a:srgbClr val="FAC997"/>
                  </a:solidFill>
                </a:uFill>
                <a:latin typeface="Arial"/>
                <a:cs typeface="Arial"/>
                <a:hlinkClick r:id="rId3"/>
              </a:rPr>
              <a:t>https://docs.aws.amazon.com/IAM/latest/UserGuide/getting- </a:t>
            </a:r>
            <a:r>
              <a:rPr sz="2800" dirty="0">
                <a:solidFill>
                  <a:srgbClr val="FAC997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dirty="0">
                <a:solidFill>
                  <a:srgbClr val="FAC997"/>
                </a:solidFill>
                <a:uFill>
                  <a:solidFill>
                    <a:srgbClr val="FAC997"/>
                  </a:solidFill>
                </a:uFill>
                <a:latin typeface="Arial"/>
                <a:cs typeface="Arial"/>
                <a:hlinkClick r:id="rId3"/>
              </a:rPr>
              <a:t>started.html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32027"/>
            <a:ext cx="9281642" cy="648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9367" y="1715515"/>
            <a:ext cx="989965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Lists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or more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permissions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Used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assign permissions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a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user/group/role/resource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Customer-managed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 more precise control over permissions in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AWS-managed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 permissions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many common use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assign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users, groups and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Apply only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identities not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5" dirty="0">
                <a:solidFill>
                  <a:srgbClr val="FAC997"/>
                </a:solidFill>
                <a:uFill>
                  <a:solidFill>
                    <a:srgbClr val="FAC997"/>
                  </a:solidFill>
                </a:uFill>
                <a:latin typeface="Arial"/>
                <a:cs typeface="Arial"/>
                <a:hlinkClick r:id="rId3"/>
              </a:rPr>
              <a:t>https://docs.aws.amazon.com/IAM/latest/UserGuide/access_policies.html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32027"/>
            <a:ext cx="9350349" cy="64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8490" y="2591561"/>
            <a:ext cx="4816602" cy="3409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811" y="2021078"/>
            <a:ext cx="630809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Unique name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credentials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 sharing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passwords or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Minimize use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credentials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Specify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permissions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755650" marR="112141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 in group are entitled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 permissions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Add/remove users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alter their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561" y="732027"/>
            <a:ext cx="7414107" cy="64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115" y="2468117"/>
            <a:ext cx="5430774" cy="3185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6138" y="2227580"/>
            <a:ext cx="6257925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84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Actions allowed by policy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service has its own set of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endParaRPr sz="2200">
              <a:latin typeface="Arial"/>
              <a:cs typeface="Arial"/>
            </a:endParaRPr>
          </a:p>
          <a:p>
            <a:pPr marL="755650" marR="179705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Actions not explicitly allowed are denied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by  default</a:t>
            </a:r>
            <a:endParaRPr sz="2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resources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affected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by policy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Access denied by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2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effect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is either allow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deny</a:t>
            </a:r>
            <a:endParaRPr sz="2200">
              <a:latin typeface="Arial"/>
              <a:cs typeface="Arial"/>
            </a:endParaRPr>
          </a:p>
          <a:p>
            <a:pPr marL="755650" marR="23495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Resources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are not explicitly allowed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are  denied by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C99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1387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Securing Access : Password Policies</vt:lpstr>
      <vt:lpstr>PowerPoint Presentation</vt:lpstr>
      <vt:lpstr>PowerPoint Presentation</vt:lpstr>
      <vt:lpstr>PowerPoint Presentation</vt:lpstr>
      <vt:lpstr>AWS API Calls</vt:lpstr>
      <vt:lpstr>CloudTrial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&amp; Access Management</dc:title>
  <dc:creator>Maheswaran, Paul Francis</dc:creator>
  <cp:lastModifiedBy>Vijayaragavan C</cp:lastModifiedBy>
  <cp:revision>2</cp:revision>
  <dcterms:created xsi:type="dcterms:W3CDTF">2019-04-12T19:32:10Z</dcterms:created>
  <dcterms:modified xsi:type="dcterms:W3CDTF">2025-10-04T03:34:49Z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2019-04-12T00:00:00Z</vt:filetime>
  </property>
</Properties>
</file>