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66" r:id="rId12"/>
    <p:sldId id="267" r:id="rId13"/>
    <p:sldId id="268" r:id="rId14"/>
    <p:sldId id="269" r:id="rId15"/>
  </p:sldIdLst>
  <p:sldSz cx="12188825" cy="6858000"/>
  <p:notesSz cx="12188825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4" name="text 1"/>
          <p:cNvSpPr txBox="1"/>
          <p:nvPr/>
        </p:nvSpPr>
        <p:spPr>
          <a:xfrm>
            <a:off x="1156716" y="3855392"/>
            <a:ext cx="7411545" cy="837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6600" spc="10" dirty="0">
                <a:solidFill>
                  <a:srgbClr val="FFFFFF"/>
                </a:solidFill>
                <a:latin typeface="Corbel"/>
                <a:cs typeface="Corbel"/>
              </a:rPr>
              <a:t>Introduction to AWS</a:t>
            </a:r>
            <a:endParaRPr sz="6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13916" y="1247038"/>
            <a:ext cx="3632911" cy="456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Corbel"/>
                <a:cs typeface="Corbel"/>
              </a:rPr>
              <a:t>Time Line of AWS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29639" y="2007362"/>
            <a:ext cx="4479340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AWS was officially launched 2006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29639" y="2784983"/>
            <a:ext cx="5477561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In 2010 all of amazon.com moved to AWS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29639" y="3562223"/>
            <a:ext cx="5508904" cy="3538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In 2012 First Re-Invent Conference hosted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29639" y="4339717"/>
            <a:ext cx="4784141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In 2013 Certifications were launched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29639" y="5116681"/>
            <a:ext cx="10228415" cy="3542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7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70" spc="10" dirty="0">
                <a:solidFill>
                  <a:srgbClr val="FFFFFF"/>
                </a:solidFill>
                <a:latin typeface="Corbel"/>
                <a:cs typeface="Corbel"/>
              </a:rPr>
              <a:t>In 2016 Cisco, Dell, EMC, IBM, HPE, Oracle and VMWare generated $206 Billion,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53668" y="5715305"/>
            <a:ext cx="7442000" cy="304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a $15 Billion reduction from 2012 (3% shrinkage every year)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520698" y="866038"/>
            <a:ext cx="5285689" cy="456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Corbel"/>
                <a:cs typeface="Corbel"/>
              </a:rPr>
              <a:t>AWS Global Infrastructure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57351" y="1621330"/>
            <a:ext cx="279958" cy="11984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44168" y="1662560"/>
            <a:ext cx="5735086" cy="1168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AWS provides Infrastructure services on a global scale</a:t>
            </a:r>
            <a:endParaRPr sz="20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AWS sub divides the world into region</a:t>
            </a:r>
            <a:endParaRPr sz="20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A region is a completely independent physical location</a:t>
            </a:r>
            <a:endParaRPr sz="200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Such as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03604" y="2859024"/>
            <a:ext cx="4146804" cy="2074164"/>
          </a:xfrm>
          <a:custGeom>
            <a:avLst/>
            <a:gdLst/>
            <a:ahLst/>
            <a:cxnLst/>
            <a:rect l="l" t="t" r="r" b="b"/>
            <a:pathLst>
              <a:path w="4146804" h="2074164">
                <a:moveTo>
                  <a:pt x="0" y="345694"/>
                </a:moveTo>
                <a:cubicBezTo>
                  <a:pt x="0" y="154813"/>
                  <a:pt x="154813" y="0"/>
                  <a:pt x="345694" y="0"/>
                </a:cubicBezTo>
                <a:lnTo>
                  <a:pt x="3801110" y="0"/>
                </a:lnTo>
                <a:cubicBezTo>
                  <a:pt x="3991991" y="0"/>
                  <a:pt x="4146804" y="154813"/>
                  <a:pt x="4146804" y="345694"/>
                </a:cubicBezTo>
                <a:lnTo>
                  <a:pt x="4146804" y="1728470"/>
                </a:lnTo>
                <a:cubicBezTo>
                  <a:pt x="4146804" y="1919351"/>
                  <a:pt x="3991991" y="2074164"/>
                  <a:pt x="3801110" y="2074164"/>
                </a:cubicBezTo>
                <a:lnTo>
                  <a:pt x="345694" y="2074164"/>
                </a:lnTo>
                <a:cubicBezTo>
                  <a:pt x="154813" y="2074164"/>
                  <a:pt x="0" y="1919351"/>
                  <a:pt x="0" y="1728470"/>
                </a:cubicBezTo>
                <a:close/>
              </a:path>
            </a:pathLst>
          </a:custGeom>
          <a:solidFill>
            <a:srgbClr val="56C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7507" y="2852927"/>
            <a:ext cx="4158996" cy="2086356"/>
          </a:xfrm>
          <a:custGeom>
            <a:avLst/>
            <a:gdLst/>
            <a:ahLst/>
            <a:cxnLst/>
            <a:rect l="l" t="t" r="r" b="b"/>
            <a:pathLst>
              <a:path w="4158996" h="2086356">
                <a:moveTo>
                  <a:pt x="6097" y="351791"/>
                </a:moveTo>
                <a:cubicBezTo>
                  <a:pt x="6097" y="160910"/>
                  <a:pt x="160910" y="6097"/>
                  <a:pt x="351791" y="6097"/>
                </a:cubicBezTo>
                <a:lnTo>
                  <a:pt x="3807207" y="6097"/>
                </a:lnTo>
                <a:cubicBezTo>
                  <a:pt x="3998088" y="6097"/>
                  <a:pt x="4152901" y="160910"/>
                  <a:pt x="4152901" y="351791"/>
                </a:cubicBezTo>
                <a:lnTo>
                  <a:pt x="4152901" y="1734567"/>
                </a:lnTo>
                <a:cubicBezTo>
                  <a:pt x="4152901" y="1925448"/>
                  <a:pt x="3998088" y="2080261"/>
                  <a:pt x="3807207" y="2080261"/>
                </a:cubicBezTo>
                <a:lnTo>
                  <a:pt x="351791" y="2080261"/>
                </a:lnTo>
                <a:cubicBezTo>
                  <a:pt x="160910" y="2080261"/>
                  <a:pt x="6097" y="1925448"/>
                  <a:pt x="6097" y="1734567"/>
                </a:cubicBezTo>
                <a:close/>
              </a:path>
            </a:pathLst>
          </a:custGeom>
          <a:ln w="12192">
            <a:solidFill>
              <a:srgbClr val="3D90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2185162" y="2975686"/>
            <a:ext cx="2327630" cy="2180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7030A0"/>
                </a:solidFill>
                <a:latin typeface="Arial"/>
                <a:cs typeface="Arial"/>
              </a:rPr>
              <a:t>Region: ap-northeast-1</a:t>
            </a:r>
            <a:endParaRPr sz="16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00800" y="2859024"/>
            <a:ext cx="4003548" cy="2074164"/>
          </a:xfrm>
          <a:custGeom>
            <a:avLst/>
            <a:gdLst/>
            <a:ahLst/>
            <a:cxnLst/>
            <a:rect l="l" t="t" r="r" b="b"/>
            <a:pathLst>
              <a:path w="4003548" h="2074164">
                <a:moveTo>
                  <a:pt x="0" y="345694"/>
                </a:moveTo>
                <a:cubicBezTo>
                  <a:pt x="0" y="154813"/>
                  <a:pt x="154813" y="0"/>
                  <a:pt x="345693" y="0"/>
                </a:cubicBezTo>
                <a:lnTo>
                  <a:pt x="3657854" y="0"/>
                </a:lnTo>
                <a:cubicBezTo>
                  <a:pt x="3848735" y="0"/>
                  <a:pt x="4003548" y="154813"/>
                  <a:pt x="4003548" y="345694"/>
                </a:cubicBezTo>
                <a:lnTo>
                  <a:pt x="4003548" y="1728470"/>
                </a:lnTo>
                <a:cubicBezTo>
                  <a:pt x="4003548" y="1919351"/>
                  <a:pt x="3848735" y="2074164"/>
                  <a:pt x="3657854" y="2074164"/>
                </a:cubicBezTo>
                <a:lnTo>
                  <a:pt x="345693" y="2074164"/>
                </a:lnTo>
                <a:cubicBezTo>
                  <a:pt x="154813" y="2074164"/>
                  <a:pt x="0" y="1919351"/>
                  <a:pt x="0" y="1728470"/>
                </a:cubicBezTo>
                <a:close/>
              </a:path>
            </a:pathLst>
          </a:custGeom>
          <a:solidFill>
            <a:srgbClr val="56C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94704" y="2852927"/>
            <a:ext cx="4015740" cy="2086356"/>
          </a:xfrm>
          <a:custGeom>
            <a:avLst/>
            <a:gdLst/>
            <a:ahLst/>
            <a:cxnLst/>
            <a:rect l="l" t="t" r="r" b="b"/>
            <a:pathLst>
              <a:path w="4015740" h="2086356">
                <a:moveTo>
                  <a:pt x="6096" y="351791"/>
                </a:moveTo>
                <a:cubicBezTo>
                  <a:pt x="6096" y="160910"/>
                  <a:pt x="160909" y="6097"/>
                  <a:pt x="351789" y="6097"/>
                </a:cubicBezTo>
                <a:lnTo>
                  <a:pt x="3663950" y="6097"/>
                </a:lnTo>
                <a:cubicBezTo>
                  <a:pt x="3854831" y="6097"/>
                  <a:pt x="4009644" y="160910"/>
                  <a:pt x="4009644" y="351791"/>
                </a:cubicBezTo>
                <a:lnTo>
                  <a:pt x="4009644" y="1734567"/>
                </a:lnTo>
                <a:cubicBezTo>
                  <a:pt x="4009644" y="1925448"/>
                  <a:pt x="3854831" y="2080261"/>
                  <a:pt x="3663950" y="2080261"/>
                </a:cubicBezTo>
                <a:lnTo>
                  <a:pt x="351789" y="2080261"/>
                </a:lnTo>
                <a:cubicBezTo>
                  <a:pt x="160909" y="2080261"/>
                  <a:pt x="6096" y="1925448"/>
                  <a:pt x="6096" y="1734567"/>
                </a:cubicBezTo>
                <a:close/>
              </a:path>
            </a:pathLst>
          </a:custGeom>
          <a:ln w="12192">
            <a:solidFill>
              <a:srgbClr val="3D90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7518527" y="2959811"/>
            <a:ext cx="1814958" cy="2180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80" b="1" spc="10" dirty="0">
                <a:solidFill>
                  <a:srgbClr val="7030A0"/>
                </a:solidFill>
                <a:latin typeface="Arial"/>
                <a:cs typeface="Arial"/>
              </a:rPr>
              <a:t>Region: us-west-2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699260" y="3567684"/>
            <a:ext cx="928116" cy="720851"/>
          </a:xfrm>
          <a:custGeom>
            <a:avLst/>
            <a:gdLst/>
            <a:ahLst/>
            <a:cxnLst/>
            <a:rect l="l" t="t" r="r" b="b"/>
            <a:pathLst>
              <a:path w="928116" h="720851">
                <a:moveTo>
                  <a:pt x="0" y="120142"/>
                </a:moveTo>
                <a:cubicBezTo>
                  <a:pt x="0" y="53848"/>
                  <a:pt x="53847" y="0"/>
                  <a:pt x="120141" y="0"/>
                </a:cubicBezTo>
                <a:lnTo>
                  <a:pt x="807974" y="0"/>
                </a:lnTo>
                <a:cubicBezTo>
                  <a:pt x="874268" y="0"/>
                  <a:pt x="928116" y="53848"/>
                  <a:pt x="928116" y="120142"/>
                </a:cubicBezTo>
                <a:lnTo>
                  <a:pt x="928116" y="600710"/>
                </a:lnTo>
                <a:cubicBezTo>
                  <a:pt x="928116" y="667004"/>
                  <a:pt x="874268" y="720852"/>
                  <a:pt x="807974" y="720852"/>
                </a:cubicBezTo>
                <a:lnTo>
                  <a:pt x="120141" y="720852"/>
                </a:lnTo>
                <a:cubicBezTo>
                  <a:pt x="53847" y="720852"/>
                  <a:pt x="0" y="667004"/>
                  <a:pt x="0" y="6007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93164" y="3561588"/>
            <a:ext cx="940307" cy="733044"/>
          </a:xfrm>
          <a:custGeom>
            <a:avLst/>
            <a:gdLst/>
            <a:ahLst/>
            <a:cxnLst/>
            <a:rect l="l" t="t" r="r" b="b"/>
            <a:pathLst>
              <a:path w="940307" h="733044">
                <a:moveTo>
                  <a:pt x="6096" y="126238"/>
                </a:moveTo>
                <a:cubicBezTo>
                  <a:pt x="6096" y="59944"/>
                  <a:pt x="59943" y="6096"/>
                  <a:pt x="126237" y="6096"/>
                </a:cubicBezTo>
                <a:lnTo>
                  <a:pt x="814070" y="6096"/>
                </a:lnTo>
                <a:cubicBezTo>
                  <a:pt x="880364" y="6096"/>
                  <a:pt x="934212" y="59944"/>
                  <a:pt x="934212" y="126238"/>
                </a:cubicBezTo>
                <a:lnTo>
                  <a:pt x="934212" y="606806"/>
                </a:lnTo>
                <a:cubicBezTo>
                  <a:pt x="934212" y="673100"/>
                  <a:pt x="880364" y="726948"/>
                  <a:pt x="814070" y="726948"/>
                </a:cubicBezTo>
                <a:lnTo>
                  <a:pt x="126237" y="726948"/>
                </a:lnTo>
                <a:cubicBezTo>
                  <a:pt x="59943" y="726948"/>
                  <a:pt x="6096" y="673100"/>
                  <a:pt x="6096" y="606806"/>
                </a:cubicBezTo>
                <a:close/>
              </a:path>
            </a:pathLst>
          </a:custGeom>
          <a:ln w="12192">
            <a:solidFill>
              <a:srgbClr val="3D90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78836" y="3575303"/>
            <a:ext cx="926592" cy="722376"/>
          </a:xfrm>
          <a:custGeom>
            <a:avLst/>
            <a:gdLst/>
            <a:ahLst/>
            <a:cxnLst/>
            <a:rect l="l" t="t" r="r" b="b"/>
            <a:pathLst>
              <a:path w="926592" h="722376">
                <a:moveTo>
                  <a:pt x="0" y="120397"/>
                </a:moveTo>
                <a:cubicBezTo>
                  <a:pt x="0" y="53849"/>
                  <a:pt x="53848" y="0"/>
                  <a:pt x="120396" y="0"/>
                </a:cubicBezTo>
                <a:lnTo>
                  <a:pt x="806196" y="0"/>
                </a:lnTo>
                <a:cubicBezTo>
                  <a:pt x="872744" y="0"/>
                  <a:pt x="926592" y="53849"/>
                  <a:pt x="926592" y="120397"/>
                </a:cubicBezTo>
                <a:lnTo>
                  <a:pt x="926592" y="601981"/>
                </a:lnTo>
                <a:cubicBezTo>
                  <a:pt x="926592" y="668529"/>
                  <a:pt x="872744" y="722377"/>
                  <a:pt x="806196" y="722377"/>
                </a:cubicBezTo>
                <a:lnTo>
                  <a:pt x="120396" y="722377"/>
                </a:lnTo>
                <a:cubicBezTo>
                  <a:pt x="53848" y="722377"/>
                  <a:pt x="0" y="668529"/>
                  <a:pt x="0" y="601981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72740" y="3569207"/>
            <a:ext cx="938784" cy="734568"/>
          </a:xfrm>
          <a:custGeom>
            <a:avLst/>
            <a:gdLst/>
            <a:ahLst/>
            <a:cxnLst/>
            <a:rect l="l" t="t" r="r" b="b"/>
            <a:pathLst>
              <a:path w="938784" h="734568">
                <a:moveTo>
                  <a:pt x="6096" y="126493"/>
                </a:moveTo>
                <a:cubicBezTo>
                  <a:pt x="6096" y="59945"/>
                  <a:pt x="59944" y="6096"/>
                  <a:pt x="126492" y="6096"/>
                </a:cubicBezTo>
                <a:lnTo>
                  <a:pt x="812292" y="6096"/>
                </a:lnTo>
                <a:cubicBezTo>
                  <a:pt x="878840" y="6096"/>
                  <a:pt x="932688" y="59945"/>
                  <a:pt x="932688" y="126493"/>
                </a:cubicBezTo>
                <a:lnTo>
                  <a:pt x="932688" y="608077"/>
                </a:lnTo>
                <a:cubicBezTo>
                  <a:pt x="932688" y="674625"/>
                  <a:pt x="878840" y="728473"/>
                  <a:pt x="812292" y="728473"/>
                </a:cubicBezTo>
                <a:lnTo>
                  <a:pt x="126492" y="728473"/>
                </a:lnTo>
                <a:cubicBezTo>
                  <a:pt x="59944" y="728473"/>
                  <a:pt x="6096" y="674625"/>
                  <a:pt x="6096" y="608077"/>
                </a:cubicBezTo>
                <a:close/>
              </a:path>
            </a:pathLst>
          </a:custGeom>
          <a:ln w="12192">
            <a:solidFill>
              <a:srgbClr val="3D90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30040" y="3575303"/>
            <a:ext cx="973835" cy="722376"/>
          </a:xfrm>
          <a:custGeom>
            <a:avLst/>
            <a:gdLst/>
            <a:ahLst/>
            <a:cxnLst/>
            <a:rect l="l" t="t" r="r" b="b"/>
            <a:pathLst>
              <a:path w="973835" h="722376">
                <a:moveTo>
                  <a:pt x="0" y="120397"/>
                </a:moveTo>
                <a:cubicBezTo>
                  <a:pt x="0" y="53849"/>
                  <a:pt x="53848" y="0"/>
                  <a:pt x="120396" y="0"/>
                </a:cubicBezTo>
                <a:lnTo>
                  <a:pt x="853440" y="0"/>
                </a:lnTo>
                <a:cubicBezTo>
                  <a:pt x="919988" y="0"/>
                  <a:pt x="973836" y="53849"/>
                  <a:pt x="973836" y="120397"/>
                </a:cubicBezTo>
                <a:lnTo>
                  <a:pt x="973836" y="601981"/>
                </a:lnTo>
                <a:cubicBezTo>
                  <a:pt x="973836" y="668529"/>
                  <a:pt x="919988" y="722377"/>
                  <a:pt x="853440" y="722377"/>
                </a:cubicBezTo>
                <a:lnTo>
                  <a:pt x="120396" y="722377"/>
                </a:lnTo>
                <a:cubicBezTo>
                  <a:pt x="53848" y="722377"/>
                  <a:pt x="0" y="668529"/>
                  <a:pt x="0" y="601981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23944" y="3569207"/>
            <a:ext cx="986028" cy="734568"/>
          </a:xfrm>
          <a:custGeom>
            <a:avLst/>
            <a:gdLst/>
            <a:ahLst/>
            <a:cxnLst/>
            <a:rect l="l" t="t" r="r" b="b"/>
            <a:pathLst>
              <a:path w="986028" h="734568">
                <a:moveTo>
                  <a:pt x="6096" y="126493"/>
                </a:moveTo>
                <a:cubicBezTo>
                  <a:pt x="6096" y="59945"/>
                  <a:pt x="59944" y="6096"/>
                  <a:pt x="126492" y="6096"/>
                </a:cubicBezTo>
                <a:lnTo>
                  <a:pt x="859536" y="6096"/>
                </a:lnTo>
                <a:cubicBezTo>
                  <a:pt x="926084" y="6096"/>
                  <a:pt x="979932" y="59945"/>
                  <a:pt x="979932" y="126493"/>
                </a:cubicBezTo>
                <a:lnTo>
                  <a:pt x="979932" y="608077"/>
                </a:lnTo>
                <a:cubicBezTo>
                  <a:pt x="979932" y="674625"/>
                  <a:pt x="926084" y="728473"/>
                  <a:pt x="859536" y="728473"/>
                </a:cubicBezTo>
                <a:lnTo>
                  <a:pt x="126492" y="728473"/>
                </a:lnTo>
                <a:cubicBezTo>
                  <a:pt x="59944" y="728473"/>
                  <a:pt x="6096" y="674625"/>
                  <a:pt x="6096" y="608077"/>
                </a:cubicBezTo>
                <a:close/>
              </a:path>
            </a:pathLst>
          </a:custGeom>
          <a:ln w="12192">
            <a:solidFill>
              <a:srgbClr val="3D90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14843" y="3535680"/>
            <a:ext cx="926592" cy="720852"/>
          </a:xfrm>
          <a:custGeom>
            <a:avLst/>
            <a:gdLst/>
            <a:ahLst/>
            <a:cxnLst/>
            <a:rect l="l" t="t" r="r" b="b"/>
            <a:pathLst>
              <a:path w="926592" h="720852">
                <a:moveTo>
                  <a:pt x="0" y="120142"/>
                </a:moveTo>
                <a:cubicBezTo>
                  <a:pt x="0" y="53848"/>
                  <a:pt x="53849" y="0"/>
                  <a:pt x="120143" y="0"/>
                </a:cubicBezTo>
                <a:lnTo>
                  <a:pt x="806450" y="0"/>
                </a:lnTo>
                <a:cubicBezTo>
                  <a:pt x="872745" y="0"/>
                  <a:pt x="926593" y="53848"/>
                  <a:pt x="926593" y="120142"/>
                </a:cubicBezTo>
                <a:lnTo>
                  <a:pt x="926593" y="600710"/>
                </a:lnTo>
                <a:cubicBezTo>
                  <a:pt x="926593" y="667004"/>
                  <a:pt x="872745" y="720852"/>
                  <a:pt x="806450" y="720852"/>
                </a:cubicBezTo>
                <a:lnTo>
                  <a:pt x="120143" y="720852"/>
                </a:lnTo>
                <a:cubicBezTo>
                  <a:pt x="53849" y="720852"/>
                  <a:pt x="0" y="667004"/>
                  <a:pt x="0" y="6007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08748" y="3529583"/>
            <a:ext cx="938784" cy="733044"/>
          </a:xfrm>
          <a:custGeom>
            <a:avLst/>
            <a:gdLst/>
            <a:ahLst/>
            <a:cxnLst/>
            <a:rect l="l" t="t" r="r" b="b"/>
            <a:pathLst>
              <a:path w="938784" h="733044">
                <a:moveTo>
                  <a:pt x="6095" y="126239"/>
                </a:moveTo>
                <a:cubicBezTo>
                  <a:pt x="6095" y="59945"/>
                  <a:pt x="59944" y="6097"/>
                  <a:pt x="126238" y="6097"/>
                </a:cubicBezTo>
                <a:lnTo>
                  <a:pt x="812545" y="6097"/>
                </a:lnTo>
                <a:cubicBezTo>
                  <a:pt x="878840" y="6097"/>
                  <a:pt x="932688" y="59945"/>
                  <a:pt x="932688" y="126239"/>
                </a:cubicBezTo>
                <a:lnTo>
                  <a:pt x="932688" y="606807"/>
                </a:lnTo>
                <a:cubicBezTo>
                  <a:pt x="932688" y="673101"/>
                  <a:pt x="878840" y="726949"/>
                  <a:pt x="812545" y="726949"/>
                </a:cubicBezTo>
                <a:lnTo>
                  <a:pt x="126238" y="726949"/>
                </a:lnTo>
                <a:cubicBezTo>
                  <a:pt x="59944" y="726949"/>
                  <a:pt x="6095" y="673101"/>
                  <a:pt x="6095" y="606807"/>
                </a:cubicBezTo>
                <a:close/>
              </a:path>
            </a:pathLst>
          </a:custGeom>
          <a:ln w="12192">
            <a:solidFill>
              <a:srgbClr val="3D90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07552" y="3520440"/>
            <a:ext cx="926592" cy="720851"/>
          </a:xfrm>
          <a:custGeom>
            <a:avLst/>
            <a:gdLst/>
            <a:ahLst/>
            <a:cxnLst/>
            <a:rect l="l" t="t" r="r" b="b"/>
            <a:pathLst>
              <a:path w="926592" h="720851">
                <a:moveTo>
                  <a:pt x="0" y="120142"/>
                </a:moveTo>
                <a:cubicBezTo>
                  <a:pt x="0" y="53848"/>
                  <a:pt x="53848" y="0"/>
                  <a:pt x="120142" y="0"/>
                </a:cubicBezTo>
                <a:lnTo>
                  <a:pt x="806450" y="0"/>
                </a:lnTo>
                <a:cubicBezTo>
                  <a:pt x="872744" y="0"/>
                  <a:pt x="926592" y="53848"/>
                  <a:pt x="926592" y="120142"/>
                </a:cubicBezTo>
                <a:lnTo>
                  <a:pt x="926592" y="600710"/>
                </a:lnTo>
                <a:cubicBezTo>
                  <a:pt x="926592" y="667004"/>
                  <a:pt x="872744" y="720852"/>
                  <a:pt x="806450" y="720852"/>
                </a:cubicBezTo>
                <a:lnTo>
                  <a:pt x="120142" y="720852"/>
                </a:lnTo>
                <a:cubicBezTo>
                  <a:pt x="53848" y="720852"/>
                  <a:pt x="0" y="667004"/>
                  <a:pt x="0" y="60071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601456" y="3514344"/>
            <a:ext cx="938783" cy="733044"/>
          </a:xfrm>
          <a:custGeom>
            <a:avLst/>
            <a:gdLst/>
            <a:ahLst/>
            <a:cxnLst/>
            <a:rect l="l" t="t" r="r" b="b"/>
            <a:pathLst>
              <a:path w="938783" h="733044">
                <a:moveTo>
                  <a:pt x="6096" y="126238"/>
                </a:moveTo>
                <a:cubicBezTo>
                  <a:pt x="6096" y="59944"/>
                  <a:pt x="59944" y="6096"/>
                  <a:pt x="126238" y="6096"/>
                </a:cubicBezTo>
                <a:lnTo>
                  <a:pt x="812546" y="6096"/>
                </a:lnTo>
                <a:cubicBezTo>
                  <a:pt x="878840" y="6096"/>
                  <a:pt x="932688" y="59944"/>
                  <a:pt x="932688" y="126238"/>
                </a:cubicBezTo>
                <a:lnTo>
                  <a:pt x="932688" y="606806"/>
                </a:lnTo>
                <a:cubicBezTo>
                  <a:pt x="932688" y="673100"/>
                  <a:pt x="878840" y="726948"/>
                  <a:pt x="812546" y="726948"/>
                </a:cubicBezTo>
                <a:lnTo>
                  <a:pt x="126238" y="726948"/>
                </a:lnTo>
                <a:cubicBezTo>
                  <a:pt x="59944" y="726948"/>
                  <a:pt x="6096" y="673100"/>
                  <a:pt x="6096" y="606806"/>
                </a:cubicBezTo>
                <a:close/>
              </a:path>
            </a:pathLst>
          </a:custGeom>
          <a:ln w="12192">
            <a:solidFill>
              <a:srgbClr val="3D90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926971" y="3814521"/>
            <a:ext cx="480745" cy="228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AZ 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131185" y="3841726"/>
            <a:ext cx="491458" cy="228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AZ 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15028" y="3833444"/>
            <a:ext cx="468859" cy="228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AZ c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741919" y="3833444"/>
            <a:ext cx="480746" cy="228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AZ a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844661" y="3814521"/>
            <a:ext cx="491261" cy="2283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Corbel"/>
                <a:cs typeface="Corbel"/>
              </a:rPr>
              <a:t>AZ b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64056" y="5171996"/>
            <a:ext cx="279958" cy="283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64056" y="5213226"/>
            <a:ext cx="9462750" cy="8638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6461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Each AZ is completely independent data center, connected thru low latency, high speed</a:t>
            </a:r>
            <a:endParaRPr sz="2000" dirty="0">
              <a:latin typeface="Corbel"/>
              <a:cs typeface="Corbel"/>
            </a:endParaRPr>
          </a:p>
          <a:p>
            <a:pPr marL="286461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network links</a:t>
            </a:r>
            <a:endParaRPr sz="2000" dirty="0">
              <a:latin typeface="Corbel"/>
              <a:cs typeface="Corbe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•   </a:t>
            </a: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Apart from Regions and AZ’s, AWS has Edge Locations around the world for CDN</a:t>
            </a:r>
            <a:endParaRPr sz="2000" dirty="0">
              <a:latin typeface="Corbel"/>
              <a:cs typeface="Corbe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64056" y="6086069"/>
            <a:ext cx="280294" cy="2841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50518" y="6127349"/>
            <a:ext cx="6767575" cy="2545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Corbel"/>
                <a:cs typeface="Corbel"/>
              </a:rPr>
              <a:t>AWS is 100% responsible for the security controls of these layers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13916" y="1247038"/>
            <a:ext cx="1730045" cy="456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Corbel"/>
                <a:cs typeface="Corbel"/>
              </a:rPr>
              <a:t>Security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2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76" y="1905000"/>
            <a:ext cx="8218932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748" y="490728"/>
            <a:ext cx="7839456" cy="58765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5566918" y="2999792"/>
            <a:ext cx="828083" cy="4570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Corbel"/>
                <a:cs typeface="Corbel"/>
              </a:rPr>
              <a:t>end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7" name="text 1"/>
          <p:cNvSpPr txBox="1"/>
          <p:nvPr/>
        </p:nvSpPr>
        <p:spPr>
          <a:xfrm>
            <a:off x="1608455" y="832869"/>
            <a:ext cx="1362381" cy="2428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Traditional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1"/>
          <p:cNvSpPr/>
          <p:nvPr/>
        </p:nvSpPr>
        <p:spPr>
          <a:xfrm>
            <a:off x="1280160" y="1219200"/>
            <a:ext cx="1981199" cy="303276"/>
          </a:xfrm>
          <a:custGeom>
            <a:avLst/>
            <a:gdLst/>
            <a:ahLst/>
            <a:cxnLst/>
            <a:rect l="l" t="t" r="r" b="b"/>
            <a:pathLst>
              <a:path w="1981199" h="303276">
                <a:moveTo>
                  <a:pt x="0" y="303276"/>
                </a:moveTo>
                <a:lnTo>
                  <a:pt x="0" y="0"/>
                </a:lnTo>
                <a:lnTo>
                  <a:pt x="1981199" y="0"/>
                </a:lnTo>
                <a:lnTo>
                  <a:pt x="1981199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1689226" y="1259831"/>
            <a:ext cx="1207556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245229" y="830710"/>
            <a:ext cx="567298" cy="242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IaaS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6597650" y="841379"/>
            <a:ext cx="649760" cy="242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PaaS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2" name="text 1"/>
          <p:cNvSpPr txBox="1"/>
          <p:nvPr/>
        </p:nvSpPr>
        <p:spPr>
          <a:xfrm>
            <a:off x="9136126" y="852047"/>
            <a:ext cx="643652" cy="242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FFFFFF"/>
                </a:solidFill>
                <a:latin typeface="Arial"/>
                <a:cs typeface="Arial"/>
              </a:rPr>
              <a:t>SaaS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1263396" y="1655064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2025650" y="1695695"/>
            <a:ext cx="498604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160" y="2132076"/>
            <a:ext cx="1981199" cy="301752"/>
          </a:xfrm>
          <a:custGeom>
            <a:avLst/>
            <a:gdLst/>
            <a:ahLst/>
            <a:cxnLst/>
            <a:rect l="l" t="t" r="r" b="b"/>
            <a:pathLst>
              <a:path w="1981199" h="301752">
                <a:moveTo>
                  <a:pt x="0" y="301752"/>
                </a:moveTo>
                <a:lnTo>
                  <a:pt x="0" y="0"/>
                </a:lnTo>
                <a:lnTo>
                  <a:pt x="1981199" y="0"/>
                </a:lnTo>
                <a:lnTo>
                  <a:pt x="1981199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1869059" y="2172452"/>
            <a:ext cx="846588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Runtime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1275588" y="2592324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ext 1"/>
          <p:cNvSpPr txBox="1"/>
          <p:nvPr/>
        </p:nvSpPr>
        <p:spPr>
          <a:xfrm>
            <a:off x="1716278" y="2633971"/>
            <a:ext cx="1142850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Middleware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63396" y="3113532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text 1"/>
          <p:cNvSpPr txBox="1"/>
          <p:nvPr/>
        </p:nvSpPr>
        <p:spPr>
          <a:xfrm>
            <a:off x="2078990" y="3154544"/>
            <a:ext cx="391914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O/S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75588" y="3552444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text 1"/>
          <p:cNvSpPr txBox="1"/>
          <p:nvPr/>
        </p:nvSpPr>
        <p:spPr>
          <a:xfrm>
            <a:off x="1627885" y="3594090"/>
            <a:ext cx="1319656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Virtualization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4252" y="4059936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1894585" y="4100975"/>
            <a:ext cx="742458" cy="206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10" b="1" spc="10" dirty="0">
                <a:solidFill>
                  <a:srgbClr val="FFFFFF"/>
                </a:solidFill>
                <a:latin typeface="Arial"/>
                <a:cs typeface="Arial"/>
              </a:rPr>
              <a:t>Servers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60348" y="4526280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text 1"/>
          <p:cNvSpPr txBox="1"/>
          <p:nvPr/>
        </p:nvSpPr>
        <p:spPr>
          <a:xfrm>
            <a:off x="1878457" y="4567292"/>
            <a:ext cx="789239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63396" y="4939284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text 1"/>
          <p:cNvSpPr txBox="1"/>
          <p:nvPr/>
        </p:nvSpPr>
        <p:spPr>
          <a:xfrm>
            <a:off x="1696212" y="4980550"/>
            <a:ext cx="1157566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Networking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1108" y="1229868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 1"/>
          <p:cNvSpPr txBox="1"/>
          <p:nvPr/>
        </p:nvSpPr>
        <p:spPr>
          <a:xfrm>
            <a:off x="3941064" y="1270499"/>
            <a:ext cx="1207557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14344" y="1665732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text 1"/>
          <p:cNvSpPr txBox="1"/>
          <p:nvPr/>
        </p:nvSpPr>
        <p:spPr>
          <a:xfrm>
            <a:off x="4277614" y="1706362"/>
            <a:ext cx="498604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31108" y="2142744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text 1"/>
          <p:cNvSpPr txBox="1"/>
          <p:nvPr/>
        </p:nvSpPr>
        <p:spPr>
          <a:xfrm>
            <a:off x="4120896" y="2183121"/>
            <a:ext cx="846587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Runtime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26536" y="2602992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text 1"/>
          <p:cNvSpPr txBox="1"/>
          <p:nvPr/>
        </p:nvSpPr>
        <p:spPr>
          <a:xfrm>
            <a:off x="3968242" y="2644638"/>
            <a:ext cx="1142851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Middleware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14344" y="3124200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ext 1"/>
          <p:cNvSpPr txBox="1"/>
          <p:nvPr/>
        </p:nvSpPr>
        <p:spPr>
          <a:xfrm>
            <a:off x="4330954" y="3165212"/>
            <a:ext cx="391915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O/S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26536" y="3563112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text 1"/>
          <p:cNvSpPr txBox="1"/>
          <p:nvPr/>
        </p:nvSpPr>
        <p:spPr>
          <a:xfrm>
            <a:off x="3879850" y="3605013"/>
            <a:ext cx="1319656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Virtualization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5200" y="4070603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7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7"/>
                </a:lnTo>
                <a:lnTo>
                  <a:pt x="0" y="303277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text 1"/>
          <p:cNvSpPr txBox="1"/>
          <p:nvPr/>
        </p:nvSpPr>
        <p:spPr>
          <a:xfrm>
            <a:off x="4146550" y="4112251"/>
            <a:ext cx="742063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10" b="1" spc="10" dirty="0">
                <a:solidFill>
                  <a:srgbClr val="FFFFFF"/>
                </a:solidFill>
                <a:latin typeface="Arial"/>
                <a:cs typeface="Arial"/>
              </a:rPr>
              <a:t>Servers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12820" y="4536948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4130675" y="4577960"/>
            <a:ext cx="789240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14344" y="4949952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text 1"/>
          <p:cNvSpPr txBox="1"/>
          <p:nvPr/>
        </p:nvSpPr>
        <p:spPr>
          <a:xfrm>
            <a:off x="3948430" y="4991218"/>
            <a:ext cx="1157566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Networking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99404" y="1214628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text 1"/>
          <p:cNvSpPr txBox="1"/>
          <p:nvPr/>
        </p:nvSpPr>
        <p:spPr>
          <a:xfrm>
            <a:off x="6309106" y="1255639"/>
            <a:ext cx="1207557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82640" y="1650492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text 1"/>
          <p:cNvSpPr txBox="1"/>
          <p:nvPr/>
        </p:nvSpPr>
        <p:spPr>
          <a:xfrm>
            <a:off x="6645275" y="1691503"/>
            <a:ext cx="498604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99404" y="2127504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text 1"/>
          <p:cNvSpPr txBox="1"/>
          <p:nvPr/>
        </p:nvSpPr>
        <p:spPr>
          <a:xfrm>
            <a:off x="6488938" y="2168135"/>
            <a:ext cx="846588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Runtime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94832" y="2589276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text 1"/>
          <p:cNvSpPr txBox="1"/>
          <p:nvPr/>
        </p:nvSpPr>
        <p:spPr>
          <a:xfrm>
            <a:off x="6336157" y="2629652"/>
            <a:ext cx="1142850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Middleware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82640" y="3108959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7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7"/>
                </a:lnTo>
                <a:lnTo>
                  <a:pt x="0" y="303277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text 1"/>
          <p:cNvSpPr txBox="1"/>
          <p:nvPr/>
        </p:nvSpPr>
        <p:spPr>
          <a:xfrm>
            <a:off x="6698615" y="3150225"/>
            <a:ext cx="391915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O/S</a:t>
            </a:r>
            <a:endParaRPr sz="17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94832" y="3549396"/>
            <a:ext cx="1981200" cy="301751"/>
          </a:xfrm>
          <a:custGeom>
            <a:avLst/>
            <a:gdLst/>
            <a:ahLst/>
            <a:cxnLst/>
            <a:rect l="l" t="t" r="r" b="b"/>
            <a:pathLst>
              <a:path w="1981200" h="301751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text 1"/>
          <p:cNvSpPr txBox="1"/>
          <p:nvPr/>
        </p:nvSpPr>
        <p:spPr>
          <a:xfrm>
            <a:off x="6247765" y="3589773"/>
            <a:ext cx="1319657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Virtualization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73496" y="4055364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text 1"/>
          <p:cNvSpPr txBox="1"/>
          <p:nvPr/>
        </p:nvSpPr>
        <p:spPr>
          <a:xfrm>
            <a:off x="6514465" y="4097010"/>
            <a:ext cx="742063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10" b="1" spc="10" dirty="0">
                <a:solidFill>
                  <a:srgbClr val="FFFFFF"/>
                </a:solidFill>
                <a:latin typeface="Arial"/>
                <a:cs typeface="Arial"/>
              </a:rPr>
              <a:t>Servers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879592" y="4521708"/>
            <a:ext cx="1981199" cy="303276"/>
          </a:xfrm>
          <a:custGeom>
            <a:avLst/>
            <a:gdLst/>
            <a:ahLst/>
            <a:cxnLst/>
            <a:rect l="l" t="t" r="r" b="b"/>
            <a:pathLst>
              <a:path w="1981199" h="303276">
                <a:moveTo>
                  <a:pt x="0" y="303276"/>
                </a:moveTo>
                <a:lnTo>
                  <a:pt x="0" y="0"/>
                </a:lnTo>
                <a:lnTo>
                  <a:pt x="1981199" y="0"/>
                </a:lnTo>
                <a:lnTo>
                  <a:pt x="1981199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text 1"/>
          <p:cNvSpPr txBox="1"/>
          <p:nvPr/>
        </p:nvSpPr>
        <p:spPr>
          <a:xfrm>
            <a:off x="6498336" y="4562974"/>
            <a:ext cx="789241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82640" y="4934712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text 1"/>
          <p:cNvSpPr txBox="1"/>
          <p:nvPr/>
        </p:nvSpPr>
        <p:spPr>
          <a:xfrm>
            <a:off x="6316091" y="4976359"/>
            <a:ext cx="1157566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Networking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85632" y="1225296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text 1"/>
          <p:cNvSpPr txBox="1"/>
          <p:nvPr/>
        </p:nvSpPr>
        <p:spPr>
          <a:xfrm>
            <a:off x="8895842" y="1266308"/>
            <a:ext cx="1207557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FFFFFF"/>
                </a:solidFill>
                <a:latin typeface="Arial"/>
                <a:cs typeface="Arial"/>
              </a:rPr>
              <a:t>Applications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68868" y="1661160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text 1"/>
          <p:cNvSpPr txBox="1"/>
          <p:nvPr/>
        </p:nvSpPr>
        <p:spPr>
          <a:xfrm>
            <a:off x="9232138" y="1702172"/>
            <a:ext cx="498604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85632" y="2138172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text 1"/>
          <p:cNvSpPr txBox="1"/>
          <p:nvPr/>
        </p:nvSpPr>
        <p:spPr>
          <a:xfrm>
            <a:off x="9075674" y="2178802"/>
            <a:ext cx="846588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Runtime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481060" y="2599944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text 1"/>
          <p:cNvSpPr txBox="1"/>
          <p:nvPr/>
        </p:nvSpPr>
        <p:spPr>
          <a:xfrm>
            <a:off x="8923020" y="2640321"/>
            <a:ext cx="1142849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Middleware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68868" y="3119627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text 1"/>
          <p:cNvSpPr txBox="1"/>
          <p:nvPr/>
        </p:nvSpPr>
        <p:spPr>
          <a:xfrm>
            <a:off x="9285478" y="3160894"/>
            <a:ext cx="391915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b="1" spc="10" dirty="0">
                <a:solidFill>
                  <a:srgbClr val="FFFFFF"/>
                </a:solidFill>
                <a:latin typeface="Arial"/>
                <a:cs typeface="Arial"/>
              </a:rPr>
              <a:t>O/S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81060" y="3560064"/>
            <a:ext cx="1981200" cy="301752"/>
          </a:xfrm>
          <a:custGeom>
            <a:avLst/>
            <a:gdLst/>
            <a:ahLst/>
            <a:cxnLst/>
            <a:rect l="l" t="t" r="r" b="b"/>
            <a:pathLst>
              <a:path w="1981200" h="301752">
                <a:moveTo>
                  <a:pt x="0" y="301752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1752"/>
                </a:lnTo>
                <a:lnTo>
                  <a:pt x="0" y="301752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text 1"/>
          <p:cNvSpPr txBox="1"/>
          <p:nvPr/>
        </p:nvSpPr>
        <p:spPr>
          <a:xfrm>
            <a:off x="8834628" y="3600214"/>
            <a:ext cx="1319567" cy="2067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Virtualization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59724" y="4066031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7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7"/>
                </a:lnTo>
                <a:lnTo>
                  <a:pt x="0" y="303277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text 1"/>
          <p:cNvSpPr txBox="1"/>
          <p:nvPr/>
        </p:nvSpPr>
        <p:spPr>
          <a:xfrm>
            <a:off x="9101328" y="4107932"/>
            <a:ext cx="742063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10" b="1" spc="10" dirty="0">
                <a:solidFill>
                  <a:srgbClr val="FFFFFF"/>
                </a:solidFill>
                <a:latin typeface="Arial"/>
                <a:cs typeface="Arial"/>
              </a:rPr>
              <a:t>Servers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465820" y="4532376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text 1"/>
          <p:cNvSpPr txBox="1"/>
          <p:nvPr/>
        </p:nvSpPr>
        <p:spPr>
          <a:xfrm>
            <a:off x="9085199" y="4573642"/>
            <a:ext cx="789242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68868" y="4945380"/>
            <a:ext cx="1981200" cy="303276"/>
          </a:xfrm>
          <a:custGeom>
            <a:avLst/>
            <a:gdLst/>
            <a:ahLst/>
            <a:cxnLst/>
            <a:rect l="l" t="t" r="r" b="b"/>
            <a:pathLst>
              <a:path w="1981200" h="303276">
                <a:moveTo>
                  <a:pt x="0" y="303276"/>
                </a:moveTo>
                <a:lnTo>
                  <a:pt x="0" y="0"/>
                </a:lnTo>
                <a:lnTo>
                  <a:pt x="1981200" y="0"/>
                </a:lnTo>
                <a:lnTo>
                  <a:pt x="1981200" y="303276"/>
                </a:lnTo>
                <a:lnTo>
                  <a:pt x="0" y="303276"/>
                </a:lnTo>
                <a:close/>
              </a:path>
            </a:pathLst>
          </a:custGeom>
          <a:solidFill>
            <a:srgbClr val="FBA87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text 1"/>
          <p:cNvSpPr txBox="1"/>
          <p:nvPr/>
        </p:nvSpPr>
        <p:spPr>
          <a:xfrm>
            <a:off x="8902954" y="4987027"/>
            <a:ext cx="1157567" cy="2064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b="1" spc="10" dirty="0">
                <a:solidFill>
                  <a:srgbClr val="FFFFFF"/>
                </a:solidFill>
                <a:latin typeface="Arial"/>
                <a:cs typeface="Arial"/>
              </a:rPr>
              <a:t>Networking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79" name="text 1"/>
          <p:cNvSpPr txBox="1"/>
          <p:nvPr/>
        </p:nvSpPr>
        <p:spPr>
          <a:xfrm>
            <a:off x="3698748" y="195068"/>
            <a:ext cx="4529366" cy="4841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10" b="1" spc="10" dirty="0">
                <a:solidFill>
                  <a:srgbClr val="FFFFFF"/>
                </a:solidFill>
                <a:latin typeface="Arial"/>
                <a:cs typeface="Arial"/>
              </a:rPr>
              <a:t>Cloud Service Model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29639" y="1185189"/>
            <a:ext cx="5662879" cy="4361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330" b="1" spc="10" dirty="0">
                <a:solidFill>
                  <a:srgbClr val="FFFFFF"/>
                </a:solidFill>
                <a:latin typeface="Arial"/>
                <a:cs typeface="Arial"/>
              </a:rPr>
              <a:t>What is Cloud Computing ?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29639" y="2007362"/>
            <a:ext cx="9961503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Cloud Computing is the on-demand delivery of IT resources &amp; applications via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53668" y="2605760"/>
            <a:ext cx="4575377" cy="304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FFFFFF"/>
                </a:solidFill>
                <a:latin typeface="Corbel"/>
                <a:cs typeface="Corbel"/>
              </a:rPr>
              <a:t>internet with pay-as-you-go pricing.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29639" y="3333623"/>
            <a:ext cx="7398741" cy="3538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No need to make large up-front investments in hardware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929639" y="4111117"/>
            <a:ext cx="7205776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No need spend a lot of time in managing that hardware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929639" y="4888357"/>
            <a:ext cx="7488352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AWS own and maintain the network-connected hardware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29639" y="5665927"/>
            <a:ext cx="7324039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You provision and use what you need for your workloads</a:t>
            </a:r>
            <a:endParaRPr sz="2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309116" y="1018438"/>
            <a:ext cx="6532475" cy="456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Corbel"/>
                <a:cs typeface="Corbel"/>
              </a:rPr>
              <a:t>Advantages of Cloud Computing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29639" y="1979930"/>
            <a:ext cx="65" cy="338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2200" dirty="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29639" y="2720975"/>
            <a:ext cx="2716682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280" spc="10" dirty="0">
                <a:solidFill>
                  <a:srgbClr val="FFFFFF"/>
                </a:solidFill>
                <a:latin typeface="Corbel"/>
                <a:cs typeface="Corbel"/>
              </a:rPr>
              <a:t>Economies of Scale</a:t>
            </a:r>
            <a:endParaRPr sz="2200" dirty="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29639" y="3461639"/>
            <a:ext cx="3232402" cy="3538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1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10" spc="10" dirty="0">
                <a:solidFill>
                  <a:srgbClr val="FFFFFF"/>
                </a:solidFill>
                <a:latin typeface="Corbel"/>
                <a:cs typeface="Corbel"/>
              </a:rPr>
              <a:t>Stop Guessing Capacity</a:t>
            </a:r>
            <a:endParaRPr sz="2300" dirty="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29639" y="4202557"/>
            <a:ext cx="3583533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Increase Speed and Agility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29639" y="4943221"/>
            <a:ext cx="4467148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Focus on Business Differentiators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29639" y="5684215"/>
            <a:ext cx="2891636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280" spc="10" dirty="0">
                <a:solidFill>
                  <a:srgbClr val="FFFFFF"/>
                </a:solidFill>
                <a:latin typeface="Corbel"/>
                <a:cs typeface="Corbel"/>
              </a:rPr>
              <a:t>Go Global in Minutes</a:t>
            </a:r>
            <a:endParaRPr sz="2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210433" y="2999792"/>
            <a:ext cx="5534893" cy="4364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390" b="1" spc="10" dirty="0">
                <a:solidFill>
                  <a:srgbClr val="FFFFFF"/>
                </a:solidFill>
                <a:latin typeface="Arial"/>
                <a:cs typeface="Arial"/>
              </a:rPr>
              <a:t>Why Should I Learn AWS ?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13916" y="1195955"/>
            <a:ext cx="3707228" cy="5069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FFFFFF"/>
                </a:solidFill>
                <a:latin typeface="Corbel"/>
                <a:cs typeface="Corbel"/>
              </a:rPr>
              <a:t>Why learn AWS?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28116" y="2086991"/>
            <a:ext cx="7357260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Fastest growing cloud computing platform on the planet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28116" y="2864231"/>
            <a:ext cx="7115860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Largest public cloud computing platform on the planet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28116" y="3641725"/>
            <a:ext cx="7961072" cy="3538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More and more organizations are outsourcing their IT to AWS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28116" y="4418965"/>
            <a:ext cx="8455457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AWS Certifications are the most popular IT certification right now</a:t>
            </a:r>
            <a:endParaRPr sz="2300" dirty="0">
              <a:latin typeface="Corbel"/>
              <a:cs typeface="Corbe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928116" y="5196586"/>
            <a:ext cx="5818022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Top paid IT Certification according to Forbes</a:t>
            </a:r>
            <a:endParaRPr sz="23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13916" y="1247038"/>
            <a:ext cx="2575864" cy="456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Corbel"/>
                <a:cs typeface="Corbel"/>
              </a:rPr>
              <a:t>Certification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76" y="1996440"/>
            <a:ext cx="9831324" cy="4404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13916" y="1246581"/>
            <a:ext cx="5781319" cy="4572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Corbel"/>
                <a:cs typeface="Corbel"/>
              </a:rPr>
              <a:t>Pre-requisite for hands on….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29639" y="2144522"/>
            <a:ext cx="7492291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An AWS Free Tier Account (https://aws.amazon.com/free)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29639" y="3105023"/>
            <a:ext cx="4538167" cy="3538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A computer with an SSH Terminal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29639" y="4065397"/>
            <a:ext cx="3555491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A domain name (optional)</a:t>
            </a:r>
            <a:endParaRPr sz="2300">
              <a:latin typeface="Corbel"/>
              <a:cs typeface="Corbe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929639" y="5025517"/>
            <a:ext cx="6824473" cy="3538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solidFill>
                  <a:srgbClr val="56C5FF"/>
                </a:solidFill>
                <a:latin typeface="Arial"/>
                <a:cs typeface="Arial"/>
              </a:rPr>
              <a:t>•   </a:t>
            </a:r>
            <a:r>
              <a:rPr sz="2340" spc="10" dirty="0">
                <a:solidFill>
                  <a:srgbClr val="FFFFFF"/>
                </a:solidFill>
                <a:latin typeface="Corbel"/>
                <a:cs typeface="Corbel"/>
              </a:rPr>
              <a:t>PC Users Need to download Putty and Putty Keygen</a:t>
            </a:r>
            <a:endParaRPr sz="23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0346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13916" y="1247038"/>
            <a:ext cx="5789065" cy="4567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FFFFFF"/>
                </a:solidFill>
                <a:latin typeface="Corbel"/>
                <a:cs typeface="Corbel"/>
              </a:rPr>
              <a:t>5 Pillars and Exam Blue Print</a:t>
            </a:r>
            <a:endParaRPr sz="3600">
              <a:latin typeface="Corbel"/>
              <a:cs typeface="Corbel"/>
            </a:endParaRPr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28" y="2189988"/>
            <a:ext cx="7830312" cy="35539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422</Words>
  <Application>Microsoft Office PowerPoint</Application>
  <PresentationFormat>Custom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Vijayaragavan C</dc:creator>
  <cp:lastModifiedBy>Vijayaragavan C</cp:lastModifiedBy>
  <cp:revision>6</cp:revision>
  <dcterms:created xsi:type="dcterms:W3CDTF">2019-02-26T09:34:09Z</dcterms:created>
  <dcterms:modified xsi:type="dcterms:W3CDTF">2025-10-04T03:37:22Z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2019-02-26T00:00:00Z</vt:filetime>
  </property>
  <property fmtid="{D5CDD505-2E9C-101B-9397-08002B2CF9AE}" pid="3" name="LastSaved">
    <vt:filetime>2019-02-26T00:00:00Z</vt:filetime>
  </property>
</Properties>
</file>